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embeddedFontLst>
    <p:embeddedFont>
      <p:font typeface="Play" panose="020B0604020202020204" charset="0"/>
      <p:regular r:id="rId24"/>
      <p:bold r:id="rId25"/>
    </p:embeddedFont>
    <p:embeddedFont>
      <p:font typeface="Tahoma" panose="020B0604030504040204" pitchFamily="34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37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0ahgJwyY5qroCWT6rDNXEbbWO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33333"/>
    <a:srgbClr val="EB6D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212" y="52"/>
      </p:cViewPr>
      <p:guideLst>
        <p:guide pos="3840"/>
        <p:guide orient="horz" pos="21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7c66fd07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7c66fd07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7c4deec71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7c4deec71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7c4deec71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7c4deec71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7d0e9200e7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7d0e9200e7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7c8c62368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7c8c62368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7cedc5a57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7cedc5a579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7cedc5a5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7cedc5a5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7cedc5a579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7cedc5a579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5" name="Google Shape;2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0" name="Google Shape;2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11" Type="http://schemas.openxmlformats.org/officeDocument/2006/relationships/image" Target="../media/image38.jpg"/><Relationship Id="rId5" Type="http://schemas.openxmlformats.org/officeDocument/2006/relationships/image" Target="../media/image32.jpg"/><Relationship Id="rId10" Type="http://schemas.openxmlformats.org/officeDocument/2006/relationships/image" Target="../media/image37.jp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12" Type="http://schemas.openxmlformats.org/officeDocument/2006/relationships/image" Target="../media/image3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11" Type="http://schemas.openxmlformats.org/officeDocument/2006/relationships/image" Target="../media/image38.jpg"/><Relationship Id="rId5" Type="http://schemas.openxmlformats.org/officeDocument/2006/relationships/image" Target="../media/image32.jpg"/><Relationship Id="rId10" Type="http://schemas.openxmlformats.org/officeDocument/2006/relationships/image" Target="../media/image37.jp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hyperlink" Target="https://scholar.google.com/citations?user=82U7pN0AAAAJ&amp;amp;hl=en" TargetMode="External"/><Relationship Id="rId18" Type="http://schemas.openxmlformats.org/officeDocument/2006/relationships/hyperlink" Target="https://nl.vecteezy.com/png/21492181-linkedin-logo-png-vrij-downloaden" TargetMode="External"/><Relationship Id="rId3" Type="http://schemas.openxmlformats.org/officeDocument/2006/relationships/image" Target="../media/image42.png"/><Relationship Id="rId21" Type="http://schemas.openxmlformats.org/officeDocument/2006/relationships/hyperlink" Target="https://www.vecteezy.com/png/21462642-scan-me-png" TargetMode="External"/><Relationship Id="rId7" Type="http://schemas.openxmlformats.org/officeDocument/2006/relationships/hyperlink" Target="mailto:Marwan.alakkad01@upol.cz" TargetMode="External"/><Relationship Id="rId12" Type="http://schemas.openxmlformats.org/officeDocument/2006/relationships/hyperlink" Target="https://creazilla.com/nodes/3507750-researchgate-icon-svg-icon" TargetMode="External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6" Type="http://schemas.openxmlformats.org/officeDocument/2006/relationships/hyperlink" Target="https://www.linkedin.com/in/marwan-al-akkad/" TargetMode="External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11" Type="http://schemas.openxmlformats.org/officeDocument/2006/relationships/image" Target="../media/image47.png"/><Relationship Id="rId24" Type="http://schemas.openxmlformats.org/officeDocument/2006/relationships/hyperlink" Target="https://buoiholo.edu.vn/%E0%B8%A3%E0%B8%B9%E0%B8%9B%E0%B8%A0%E0%B8%B2%E0%B8%9E%E0%B8%AA%E0%B9%81%E0%B8%81%E0%B8%99-1691577390004213/" TargetMode="External"/><Relationship Id="rId5" Type="http://schemas.openxmlformats.org/officeDocument/2006/relationships/image" Target="../media/image44.png"/><Relationship Id="rId15" Type="http://schemas.openxmlformats.org/officeDocument/2006/relationships/hyperlink" Target="https://icons8.com/icon/drPiDBy9kkJ3/google-scholar" TargetMode="External"/><Relationship Id="rId23" Type="http://schemas.microsoft.com/office/2007/relationships/hdphoto" Target="../media/hdphoto1.wdp"/><Relationship Id="rId10" Type="http://schemas.openxmlformats.org/officeDocument/2006/relationships/hyperlink" Target="https://www.researchgate.net/profile/Marwan-Al-Akkad" TargetMode="External"/><Relationship Id="rId19" Type="http://schemas.openxmlformats.org/officeDocument/2006/relationships/image" Target="../media/image50.jpg"/><Relationship Id="rId4" Type="http://schemas.openxmlformats.org/officeDocument/2006/relationships/image" Target="../media/image43.png"/><Relationship Id="rId9" Type="http://schemas.openxmlformats.org/officeDocument/2006/relationships/hyperlink" Target="mailto:vaclav.prokupek@upol.cz" TargetMode="External"/><Relationship Id="rId14" Type="http://schemas.openxmlformats.org/officeDocument/2006/relationships/image" Target="../media/image48.png"/><Relationship Id="rId22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68;p9">
            <a:extLst>
              <a:ext uri="{FF2B5EF4-FFF2-40B4-BE49-F238E27FC236}">
                <a16:creationId xmlns:a16="http://schemas.microsoft.com/office/drawing/2014/main" id="{7C469A1B-8C59-3C42-8E76-235B02C08E87}"/>
              </a:ext>
            </a:extLst>
          </p:cNvPr>
          <p:cNvSpPr txBox="1"/>
          <p:nvPr/>
        </p:nvSpPr>
        <p:spPr>
          <a:xfrm>
            <a:off x="-19454" y="6394115"/>
            <a:ext cx="12230908" cy="471724"/>
          </a:xfrm>
          <a:prstGeom prst="rect">
            <a:avLst/>
          </a:prstGeom>
          <a:solidFill>
            <a:srgbClr val="000000">
              <a:alpha val="1019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2800"/>
            </a:pP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4" name="Google Shape;84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0" y="0"/>
            <a:ext cx="11416414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" descr="A microscope and computer on a desk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2710" r="6362" b="9149"/>
          <a:stretch/>
        </p:blipFill>
        <p:spPr>
          <a:xfrm>
            <a:off x="9095" y="17189"/>
            <a:ext cx="12202359" cy="6858002"/>
          </a:xfrm>
          <a:prstGeom prst="rect">
            <a:avLst/>
          </a:prstGeom>
          <a:noFill/>
          <a:ln>
            <a:noFill/>
          </a:ln>
          <a:effectLst>
            <a:outerShdw blurRad="596900" dist="330200" dir="8820000" sx="87000" sy="87000" algn="ctr" rotWithShape="0">
              <a:srgbClr val="000000">
                <a:alpha val="28627"/>
              </a:srgbClr>
            </a:outerShdw>
          </a:effectLst>
        </p:spPr>
      </p:pic>
      <p:sp>
        <p:nvSpPr>
          <p:cNvPr id="87" name="Google Shape;87;p1"/>
          <p:cNvSpPr/>
          <p:nvPr/>
        </p:nvSpPr>
        <p:spPr>
          <a:xfrm rot="-5400000">
            <a:off x="-258714" y="258715"/>
            <a:ext cx="6858000" cy="6340569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000000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3365770" y="-225009"/>
            <a:ext cx="8521430" cy="2268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US" sz="4000">
                <a:solidFill>
                  <a:srgbClr val="FFC000"/>
                </a:solidFill>
              </a:rPr>
              <a:t>Manufacturing of CAD/CAM crowns with and without a 3D printed model in terms of marginal fit</a:t>
            </a:r>
            <a:endParaRPr/>
          </a:p>
        </p:txBody>
      </p:sp>
      <p:pic>
        <p:nvPicPr>
          <p:cNvPr id="89" name="Google Shape;89;p1" descr="A black and white logo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l="21305" r="23975" b="46241"/>
          <a:stretch/>
        </p:blipFill>
        <p:spPr>
          <a:xfrm>
            <a:off x="34365" y="302938"/>
            <a:ext cx="2217905" cy="18894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68;p9">
            <a:extLst>
              <a:ext uri="{FF2B5EF4-FFF2-40B4-BE49-F238E27FC236}">
                <a16:creationId xmlns:a16="http://schemas.microsoft.com/office/drawing/2014/main" id="{296E3551-3B4F-902E-E8C6-5189871DF062}"/>
              </a:ext>
            </a:extLst>
          </p:cNvPr>
          <p:cNvSpPr txBox="1"/>
          <p:nvPr/>
        </p:nvSpPr>
        <p:spPr>
          <a:xfrm>
            <a:off x="2776335" y="6406302"/>
            <a:ext cx="6694131" cy="471724"/>
          </a:xfrm>
          <a:prstGeom prst="rect">
            <a:avLst/>
          </a:prstGeom>
          <a:solidFill>
            <a:srgbClr val="000000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2800"/>
            </a:pPr>
            <a:r>
              <a:rPr lang="en-US" sz="2400" b="0" i="0" u="none" strike="noStrike" cap="none" dirty="0">
                <a:solidFill>
                  <a:schemeClr val="tx2"/>
                </a:solidFill>
                <a:latin typeface="Tahoma"/>
                <a:ea typeface="Tahoma"/>
                <a:cs typeface="Tahoma"/>
                <a:sym typeface="Tahoma"/>
              </a:rPr>
              <a:t>Dr. Marwan Al Akkad &amp; </a:t>
            </a:r>
            <a:r>
              <a:rPr lang="en-US" sz="2400" dirty="0">
                <a:solidFill>
                  <a:schemeClr val="tx2"/>
                </a:solidFill>
                <a:latin typeface="Tahoma"/>
                <a:ea typeface="Tahoma"/>
                <a:cs typeface="Tahoma"/>
                <a:sym typeface="Tahoma"/>
              </a:rPr>
              <a:t>Mgr. Václav </a:t>
            </a:r>
            <a:r>
              <a:rPr lang="en-US" sz="2400" dirty="0" err="1">
                <a:solidFill>
                  <a:schemeClr val="tx2"/>
                </a:solidFill>
                <a:latin typeface="Tahoma"/>
                <a:ea typeface="Tahoma"/>
                <a:cs typeface="Tahoma"/>
                <a:sym typeface="Tahoma"/>
              </a:rPr>
              <a:t>Prokůpek</a:t>
            </a:r>
            <a:r>
              <a:rPr lang="en-US" sz="2400" b="0" i="0" u="none" strike="noStrike" cap="none" dirty="0">
                <a:solidFill>
                  <a:schemeClr val="tx2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C3DC1-EC3D-2A19-A7B5-1B4D93171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FF82DC-B063-8B91-4301-4AB7863976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9" name="Picture 8" descr="A white microscope with black lenses&#10;&#10;AI-generated content may be incorrect.">
            <a:extLst>
              <a:ext uri="{FF2B5EF4-FFF2-40B4-BE49-F238E27FC236}">
                <a16:creationId xmlns:a16="http://schemas.microsoft.com/office/drawing/2014/main" id="{1E71DE5F-D1E3-D7DF-0AF4-F17E48CE61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7830"/>
          <a:stretch>
            <a:fillRect/>
          </a:stretch>
        </p:blipFill>
        <p:spPr>
          <a:xfrm>
            <a:off x="205740" y="1497411"/>
            <a:ext cx="5470692" cy="3790153"/>
          </a:xfrm>
          <a:prstGeom prst="rect">
            <a:avLst/>
          </a:prstGeom>
        </p:spPr>
      </p:pic>
      <p:pic>
        <p:nvPicPr>
          <p:cNvPr id="7" name="Picture 6" descr="A person looking through a microscope&#10;&#10;AI-generated content may be incorrect.">
            <a:extLst>
              <a:ext uri="{FF2B5EF4-FFF2-40B4-BE49-F238E27FC236}">
                <a16:creationId xmlns:a16="http://schemas.microsoft.com/office/drawing/2014/main" id="{53CD7AD0-08E4-9DAC-5F94-632D129A90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48"/>
          <a:stretch>
            <a:fillRect/>
          </a:stretch>
        </p:blipFill>
        <p:spPr>
          <a:xfrm>
            <a:off x="5676432" y="1247859"/>
            <a:ext cx="6515568" cy="428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976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Five questions in five minutes </a:t>
            </a:r>
            <a:endParaRPr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95" name="Google Shape;95;p2"/>
          <p:cNvSpPr txBox="1">
            <a:spLocks noGrp="1"/>
          </p:cNvSpPr>
          <p:nvPr>
            <p:ph type="body" idx="1"/>
          </p:nvPr>
        </p:nvSpPr>
        <p:spPr>
          <a:xfrm>
            <a:off x="4286250" y="1825625"/>
            <a:ext cx="750189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514350" lvl="0" indent="-514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lay"/>
              <a:buAutoNum type="arabicPeriod"/>
            </a:pPr>
            <a:r>
              <a:rPr lang="en-US" sz="2400">
                <a:latin typeface="Tahoma"/>
                <a:ea typeface="Tahoma"/>
                <a:cs typeface="Tahoma"/>
                <a:sym typeface="Tahoma"/>
              </a:rPr>
              <a:t>What are crown, CAD/CAM, 3D printed resin models, and marginal fit?</a:t>
            </a:r>
            <a:endParaRPr/>
          </a:p>
          <a:p>
            <a:pPr marL="514350" lvl="0" indent="-514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lay"/>
              <a:buAutoNum type="arabicPeriod"/>
            </a:pPr>
            <a:r>
              <a:rPr lang="en-US" sz="2400">
                <a:latin typeface="Tahoma"/>
                <a:ea typeface="Tahoma"/>
                <a:cs typeface="Tahoma"/>
                <a:sym typeface="Tahoma"/>
              </a:rPr>
              <a:t>What to measure under a microscope?</a:t>
            </a:r>
            <a:endParaRPr sz="2400">
              <a:latin typeface="Tahoma"/>
              <a:ea typeface="Tahoma"/>
              <a:cs typeface="Tahoma"/>
              <a:sym typeface="Tahoma"/>
            </a:endParaRPr>
          </a:p>
          <a:p>
            <a:pPr marL="514350" lvl="0" indent="-5143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AutoNum type="arabicPeriod"/>
            </a:pPr>
            <a:r>
              <a:rPr lang="en-US" sz="2400">
                <a:latin typeface="Tahoma"/>
                <a:ea typeface="Tahoma"/>
                <a:cs typeface="Tahoma"/>
                <a:sym typeface="Tahoma"/>
              </a:rPr>
              <a:t>Why is marginal fit important?</a:t>
            </a:r>
            <a:endParaRPr/>
          </a:p>
          <a:p>
            <a:pPr marL="514350" lvl="0" indent="-5143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AutoNum type="arabicPeriod"/>
            </a:pPr>
            <a:r>
              <a:rPr lang="en-US" sz="2400">
                <a:latin typeface="Tahoma"/>
                <a:ea typeface="Tahoma"/>
                <a:cs typeface="Tahoma"/>
                <a:sym typeface="Tahoma"/>
              </a:rPr>
              <a:t>How to perform microscopy?</a:t>
            </a:r>
            <a:endParaRPr/>
          </a:p>
          <a:p>
            <a:pPr marL="514350" lvl="0" indent="-5143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AutoNum type="arabicPeriod"/>
            </a:pPr>
            <a:r>
              <a:rPr lang="en-US" sz="2400">
                <a:latin typeface="Tahoma"/>
                <a:ea typeface="Tahoma"/>
                <a:cs typeface="Tahoma"/>
                <a:sym typeface="Tahoma"/>
              </a:rPr>
              <a:t>What are the results?</a:t>
            </a:r>
            <a:endParaRPr/>
          </a:p>
        </p:txBody>
      </p:sp>
      <p:pic>
        <p:nvPicPr>
          <p:cNvPr id="96" name="Google Shape;96;p2" descr="A close up of a han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02870" y="1492764"/>
            <a:ext cx="4389120" cy="5365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1. What are crown, </a:t>
            </a:r>
            <a:r>
              <a:rPr lang="en-US">
                <a:solidFill>
                  <a:srgbClr val="AEAEAE"/>
                </a:solidFill>
              </a:rPr>
              <a:t>marginal fit, CAD/CAM and 3D printed resin models</a:t>
            </a:r>
            <a:r>
              <a:rPr lang="en-US"/>
              <a:t>?</a:t>
            </a:r>
            <a:endParaRPr/>
          </a:p>
        </p:txBody>
      </p:sp>
      <p:pic>
        <p:nvPicPr>
          <p:cNvPr id="102" name="Google Shape;102;p3" descr="A close-up of a model of teeth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6000" y="1827600"/>
            <a:ext cx="6120000" cy="320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3"/>
          <p:cNvSpPr txBox="1"/>
          <p:nvPr/>
        </p:nvSpPr>
        <p:spPr>
          <a:xfrm>
            <a:off x="1056000" y="5490112"/>
            <a:ext cx="10125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 </a:t>
            </a:r>
            <a:r>
              <a:rPr lang="en-US" sz="2400" b="1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crown</a:t>
            </a:r>
            <a:r>
              <a:rPr lang="en-US" sz="24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 or a dental cap is a type of dental restoration that completely caps or encircles a tooth or dental implant.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1. What are </a:t>
            </a:r>
            <a:r>
              <a:rPr lang="en-US">
                <a:solidFill>
                  <a:srgbClr val="AEAEAE"/>
                </a:solidFill>
              </a:rPr>
              <a:t>crown,</a:t>
            </a:r>
            <a:r>
              <a:rPr lang="en-US"/>
              <a:t> </a:t>
            </a:r>
            <a:r>
              <a:rPr lang="en-US">
                <a:solidFill>
                  <a:schemeClr val="dk1"/>
                </a:solidFill>
              </a:rPr>
              <a:t>marginal fit</a:t>
            </a:r>
            <a:r>
              <a:rPr lang="en-US">
                <a:solidFill>
                  <a:srgbClr val="AEAEAE"/>
                </a:solidFill>
              </a:rPr>
              <a:t>, CAD/CAM and 3D printed resin models</a:t>
            </a:r>
            <a:r>
              <a:rPr lang="en-US"/>
              <a:t>?</a:t>
            </a:r>
            <a:endParaRPr/>
          </a:p>
        </p:txBody>
      </p:sp>
      <p:sp>
        <p:nvSpPr>
          <p:cNvPr id="109" name="Google Shape;109;p22"/>
          <p:cNvSpPr txBox="1"/>
          <p:nvPr/>
        </p:nvSpPr>
        <p:spPr>
          <a:xfrm>
            <a:off x="1056000" y="5490112"/>
            <a:ext cx="10125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Marginal fit is a tight seal with no space between the margin of the crown and the finish line of the tooth.</a:t>
            </a:r>
            <a:endParaRPr/>
          </a:p>
        </p:txBody>
      </p:sp>
      <p:pic>
        <p:nvPicPr>
          <p:cNvPr id="110" name="Google Shape;110;p22" title="Vertical misfi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3875" y="2483213"/>
            <a:ext cx="2105025" cy="2323374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2"/>
          <p:cNvSpPr/>
          <p:nvPr/>
        </p:nvSpPr>
        <p:spPr>
          <a:xfrm>
            <a:off x="4970985" y="2652280"/>
            <a:ext cx="987225" cy="1080000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2"/>
          <p:cNvSpPr/>
          <p:nvPr/>
        </p:nvSpPr>
        <p:spPr>
          <a:xfrm>
            <a:off x="8321475" y="2223700"/>
            <a:ext cx="2329500" cy="2546987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2" title="Vertical misfi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0975" y="2483213"/>
            <a:ext cx="2105025" cy="2323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2" title="Vertical misfit.png"/>
          <p:cNvPicPr preferRelativeResize="0"/>
          <p:nvPr/>
        </p:nvPicPr>
        <p:blipFill rotWithShape="1">
          <a:blip r:embed="rId3">
            <a:alphaModFix/>
          </a:blip>
          <a:srcRect l="11766" t="7576" r="48452" b="45554"/>
          <a:stretch/>
        </p:blipFill>
        <p:spPr>
          <a:xfrm>
            <a:off x="8444985" y="2021431"/>
            <a:ext cx="2205990" cy="2749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1. What are </a:t>
            </a:r>
            <a:r>
              <a:rPr lang="en-US">
                <a:solidFill>
                  <a:srgbClr val="AEAEAE"/>
                </a:solidFill>
              </a:rPr>
              <a:t>crown,</a:t>
            </a:r>
            <a:r>
              <a:rPr lang="en-US"/>
              <a:t> </a:t>
            </a:r>
            <a:r>
              <a:rPr lang="en-US">
                <a:solidFill>
                  <a:srgbClr val="AEAEAE"/>
                </a:solidFill>
              </a:rPr>
              <a:t>marginal fit, </a:t>
            </a:r>
            <a:r>
              <a:rPr lang="en-US">
                <a:solidFill>
                  <a:schemeClr val="dk1"/>
                </a:solidFill>
              </a:rPr>
              <a:t>CAD/CAM </a:t>
            </a:r>
            <a:r>
              <a:rPr lang="en-US">
                <a:solidFill>
                  <a:srgbClr val="AEAEAE"/>
                </a:solidFill>
              </a:rPr>
              <a:t>and 3D printed resin models</a:t>
            </a:r>
            <a:r>
              <a:rPr lang="en-US"/>
              <a:t>?</a:t>
            </a:r>
            <a:endParaRPr/>
          </a:p>
        </p:txBody>
      </p:sp>
      <p:sp>
        <p:nvSpPr>
          <p:cNvPr id="120" name="Google Shape;120;p23"/>
          <p:cNvSpPr txBox="1"/>
          <p:nvPr/>
        </p:nvSpPr>
        <p:spPr>
          <a:xfrm>
            <a:off x="1056000" y="5490112"/>
            <a:ext cx="10125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CAD/CAM is a s</a:t>
            </a: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oftware used to design and digitally model, it is also the process of manufacturing</a:t>
            </a:r>
            <a:endParaRPr sz="24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21" name="Google Shape;121;p23" descr="A logo of a computer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37000" y="2529000"/>
            <a:ext cx="8763000" cy="258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1. What are </a:t>
            </a:r>
            <a:r>
              <a:rPr lang="en-US">
                <a:solidFill>
                  <a:srgbClr val="AEAEAE"/>
                </a:solidFill>
              </a:rPr>
              <a:t>crown,</a:t>
            </a:r>
            <a:r>
              <a:rPr lang="en-US"/>
              <a:t> </a:t>
            </a:r>
            <a:r>
              <a:rPr lang="en-US">
                <a:solidFill>
                  <a:srgbClr val="AEAEAE"/>
                </a:solidFill>
              </a:rPr>
              <a:t>marginal fit, </a:t>
            </a:r>
            <a:r>
              <a:rPr lang="en-US">
                <a:solidFill>
                  <a:schemeClr val="dk1"/>
                </a:solidFill>
              </a:rPr>
              <a:t>CAD/CAM </a:t>
            </a:r>
            <a:r>
              <a:rPr lang="en-US">
                <a:solidFill>
                  <a:srgbClr val="AEAEAE"/>
                </a:solidFill>
              </a:rPr>
              <a:t>and 3D printed resin models</a:t>
            </a:r>
            <a:r>
              <a:rPr lang="en-US"/>
              <a:t>?</a:t>
            </a:r>
            <a:endParaRPr/>
          </a:p>
        </p:txBody>
      </p:sp>
      <p:pic>
        <p:nvPicPr>
          <p:cNvPr id="127" name="Google Shape;127;p24" descr="A close-up of a dental implan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06000" y="1739788"/>
            <a:ext cx="7380000" cy="49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1. What are </a:t>
            </a:r>
            <a:r>
              <a:rPr lang="en-US">
                <a:solidFill>
                  <a:srgbClr val="AEAEAE"/>
                </a:solidFill>
              </a:rPr>
              <a:t>crown,</a:t>
            </a:r>
            <a:r>
              <a:rPr lang="en-US"/>
              <a:t> </a:t>
            </a:r>
            <a:r>
              <a:rPr lang="en-US">
                <a:solidFill>
                  <a:srgbClr val="AEAEAE"/>
                </a:solidFill>
              </a:rPr>
              <a:t>marginal fit, CAD/CAM and </a:t>
            </a:r>
            <a:r>
              <a:rPr lang="en-US">
                <a:solidFill>
                  <a:schemeClr val="dk1"/>
                </a:solidFill>
              </a:rPr>
              <a:t>3D printed resin models</a:t>
            </a:r>
            <a:r>
              <a:rPr lang="en-US"/>
              <a:t>?</a:t>
            </a:r>
            <a:endParaRPr/>
          </a:p>
        </p:txBody>
      </p:sp>
      <p:sp>
        <p:nvSpPr>
          <p:cNvPr id="133" name="Google Shape;133;p25"/>
          <p:cNvSpPr txBox="1"/>
          <p:nvPr/>
        </p:nvSpPr>
        <p:spPr>
          <a:xfrm>
            <a:off x="1056000" y="5490112"/>
            <a:ext cx="10125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3D printed resin models are physical models created layer by layer from liquid resin using a 3D printer.</a:t>
            </a:r>
            <a:endParaRPr/>
          </a:p>
        </p:txBody>
      </p:sp>
      <p:pic>
        <p:nvPicPr>
          <p:cNvPr id="134" name="Google Shape;134;p25" descr="A yellow and black object with a black tex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56000" y="1818750"/>
            <a:ext cx="4143375" cy="354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2. What to measure under a microscope?</a:t>
            </a:r>
            <a:endParaRPr/>
          </a:p>
        </p:txBody>
      </p:sp>
      <p:sp>
        <p:nvSpPr>
          <p:cNvPr id="140" name="Google Shape;140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41" name="Google Shape;141;p6" descr="A diagram of a tooth with a line and tex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9138"/>
          <a:stretch/>
        </p:blipFill>
        <p:spPr>
          <a:xfrm>
            <a:off x="2731995" y="2354580"/>
            <a:ext cx="9460005" cy="3661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6" title="Vertical misfit.png"/>
          <p:cNvPicPr preferRelativeResize="0"/>
          <p:nvPr/>
        </p:nvPicPr>
        <p:blipFill rotWithShape="1">
          <a:blip r:embed="rId4">
            <a:alphaModFix/>
          </a:blip>
          <a:srcRect l="11766" t="7576" r="48452" b="45554"/>
          <a:stretch/>
        </p:blipFill>
        <p:spPr>
          <a:xfrm>
            <a:off x="262890" y="2054372"/>
            <a:ext cx="2205990" cy="2749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3. Why is it important?</a:t>
            </a:r>
            <a:endParaRPr/>
          </a:p>
        </p:txBody>
      </p:sp>
      <p:sp>
        <p:nvSpPr>
          <p:cNvPr id="148" name="Google Shape;148;p5"/>
          <p:cNvSpPr txBox="1">
            <a:spLocks noGrp="1"/>
          </p:cNvSpPr>
          <p:nvPr>
            <p:ph type="body" idx="1"/>
          </p:nvPr>
        </p:nvSpPr>
        <p:spPr>
          <a:xfrm>
            <a:off x="460291" y="4641216"/>
            <a:ext cx="3457800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400">
                <a:latin typeface="Tahoma"/>
                <a:ea typeface="Tahoma"/>
                <a:cs typeface="Tahoma"/>
                <a:sym typeface="Tahoma"/>
              </a:rPr>
              <a:t>Plaque retention,</a:t>
            </a:r>
            <a:endParaRPr/>
          </a:p>
          <a:p>
            <a:pPr marL="22860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400">
                <a:latin typeface="Tahoma"/>
                <a:ea typeface="Tahoma"/>
                <a:cs typeface="Tahoma"/>
                <a:sym typeface="Tahoma"/>
              </a:rPr>
              <a:t>secondary caries,</a:t>
            </a:r>
            <a:endParaRPr/>
          </a:p>
          <a:p>
            <a:pPr marL="22860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400">
                <a:latin typeface="Tahoma"/>
                <a:ea typeface="Tahoma"/>
                <a:cs typeface="Tahoma"/>
                <a:sym typeface="Tahoma"/>
              </a:rPr>
              <a:t>and gingivitis</a:t>
            </a:r>
            <a:endParaRPr/>
          </a:p>
          <a:p>
            <a:pPr marL="22860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49" name="Google Shape;149;p5" descr="A set of different bacteria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78047" t="49105" r="822" b="26744"/>
          <a:stretch/>
        </p:blipFill>
        <p:spPr>
          <a:xfrm>
            <a:off x="1829191" y="2890407"/>
            <a:ext cx="126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5" descr="A set of different bacteria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57057" t="73718" r="27849"/>
          <a:stretch/>
        </p:blipFill>
        <p:spPr>
          <a:xfrm>
            <a:off x="1000291" y="2918128"/>
            <a:ext cx="900000" cy="1567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5" descr="A set of different bacteria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l="29386" t="3822" r="49481" b="80804"/>
          <a:stretch/>
        </p:blipFill>
        <p:spPr>
          <a:xfrm>
            <a:off x="1559191" y="2349000"/>
            <a:ext cx="1260000" cy="91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" descr="A group of white squares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30009" y="2614283"/>
            <a:ext cx="2610905" cy="1629434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5"/>
          <p:cNvSpPr txBox="1"/>
          <p:nvPr/>
        </p:nvSpPr>
        <p:spPr>
          <a:xfrm>
            <a:off x="4367100" y="4641216"/>
            <a:ext cx="3457800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Cement dissolution and debonding</a:t>
            </a:r>
            <a:endParaRPr/>
          </a:p>
        </p:txBody>
      </p:sp>
      <p:pic>
        <p:nvPicPr>
          <p:cNvPr id="154" name="Google Shape;154;p5" descr="A yellow and white rectangular object with a black background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59814" y="2467289"/>
            <a:ext cx="3311753" cy="211267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5"/>
          <p:cNvSpPr txBox="1"/>
          <p:nvPr/>
        </p:nvSpPr>
        <p:spPr>
          <a:xfrm>
            <a:off x="8113767" y="4641216"/>
            <a:ext cx="3457800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Marginal discoloration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c66fd0758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4. How to perform microscopy?</a:t>
            </a:r>
            <a:endParaRPr sz="3600"/>
          </a:p>
        </p:txBody>
      </p:sp>
      <p:sp>
        <p:nvSpPr>
          <p:cNvPr id="161" name="Google Shape;161;g37c66fd0758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>
                <a:latin typeface="Play"/>
                <a:ea typeface="Play"/>
                <a:cs typeface="Play"/>
                <a:sym typeface="Play"/>
              </a:rPr>
              <a:t>Keyence VHX5000, VH-Z20T lens, VHX-S550E free angle unit</a:t>
            </a:r>
            <a:endParaRPr/>
          </a:p>
        </p:txBody>
      </p:sp>
      <p:pic>
        <p:nvPicPr>
          <p:cNvPr id="162" name="Google Shape;162;g37c66fd0758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77175"/>
            <a:ext cx="4607050" cy="378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37c66fd0758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47375" y="2761125"/>
            <a:ext cx="4344625" cy="4096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37c66fd0758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07050" y="2628900"/>
            <a:ext cx="3240325" cy="422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7c4deec71a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Why digital microscopy?</a:t>
            </a:r>
            <a:endParaRPr/>
          </a:p>
        </p:txBody>
      </p:sp>
      <p:sp>
        <p:nvSpPr>
          <p:cNvPr id="170" name="Google Shape;170;g37c4deec71a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1"/>
              <a:t>Advantages of digital microscopy:</a:t>
            </a:r>
            <a:endParaRPr sz="2300" b="1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300"/>
              <a:t>High resolution (μm scale)</a:t>
            </a:r>
            <a:endParaRPr sz="2300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300"/>
              <a:t>Saving the images (further analysis and comparison)</a:t>
            </a:r>
            <a:endParaRPr sz="2300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300"/>
              <a:t>Non-destructive, repeatable (unlike SEM or μCT)</a:t>
            </a:r>
            <a:endParaRPr sz="2300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300"/>
              <a:t>Fast and cheap</a:t>
            </a:r>
            <a:endParaRPr sz="23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1"/>
              <a:t>Disadvantages of digital microscopy:</a:t>
            </a:r>
            <a:endParaRPr sz="2300" b="1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300"/>
              <a:t>Incorrect angle </a:t>
            </a:r>
            <a:endParaRPr sz="2300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300"/>
              <a:t>Limited field of depth</a:t>
            </a:r>
            <a:endParaRPr sz="2300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-US" sz="2300"/>
              <a:t>Less accurate (compared with SEM and μCT)</a:t>
            </a:r>
            <a:endParaRPr sz="33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7c4deec71a_0_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to perform measurement?</a:t>
            </a:r>
            <a:endParaRPr/>
          </a:p>
        </p:txBody>
      </p:sp>
      <p:sp>
        <p:nvSpPr>
          <p:cNvPr id="176" name="Google Shape;176;g37c4deec71a_0_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6688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Fit the crown onto modelling clay to fix its position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Put tooth model into the crown, so it can sit as naturally as possible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Adjust the angle of the microscope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Identify the MG 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Zoom in (200x)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Use „In-Depth“ function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Measure the MG</a:t>
            </a:r>
            <a:endParaRPr sz="3000"/>
          </a:p>
        </p:txBody>
      </p:sp>
      <p:pic>
        <p:nvPicPr>
          <p:cNvPr id="177" name="Google Shape;177;g37c4deec71a_0_7" title="MG 0°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1350" y="1626925"/>
            <a:ext cx="1488400" cy="474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37c4deec71a_0_7" title="MG at ang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93775" y="1738363"/>
            <a:ext cx="2898226" cy="4637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7d0e9200e7_1_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37d0e9200e7_1_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5" name="Google Shape;185;g37d0e9200e7_1_1" descr="A close-up of a tooth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7c8c623689_0_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Issues</a:t>
            </a:r>
            <a:endParaRPr/>
          </a:p>
        </p:txBody>
      </p:sp>
      <p:sp>
        <p:nvSpPr>
          <p:cNvPr id="191" name="Google Shape;191;g37c8c623689_0_2"/>
          <p:cNvSpPr txBox="1">
            <a:spLocks noGrp="1"/>
          </p:cNvSpPr>
          <p:nvPr>
            <p:ph type="body" idx="1"/>
          </p:nvPr>
        </p:nvSpPr>
        <p:spPr>
          <a:xfrm>
            <a:off x="838200" y="180067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/>
              <a:t>Where is the MG?</a:t>
            </a: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/>
              <a:t>Solution:</a:t>
            </a: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/>
              <a:t>Two people consensus</a:t>
            </a: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" name="Google Shape;192;g37c8c623689_0_2" title="F1MP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2500" y="367212"/>
            <a:ext cx="2707000" cy="612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37c8c623689_0_2" title="finding the MG.jpg"/>
          <p:cNvPicPr preferRelativeResize="0"/>
          <p:nvPr/>
        </p:nvPicPr>
        <p:blipFill rotWithShape="1">
          <a:blip r:embed="rId4">
            <a:alphaModFix/>
          </a:blip>
          <a:srcRect b="72741"/>
          <a:stretch/>
        </p:blipFill>
        <p:spPr>
          <a:xfrm>
            <a:off x="7449500" y="367225"/>
            <a:ext cx="4742499" cy="612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7cedc5a579_0_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Issues</a:t>
            </a:r>
            <a:endParaRPr/>
          </a:p>
        </p:txBody>
      </p:sp>
      <p:sp>
        <p:nvSpPr>
          <p:cNvPr id="199" name="Google Shape;199;g37cedc5a579_0_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/>
              <a:t>What angle to choose?</a:t>
            </a: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/>
              <a:t>Solution:</a:t>
            </a: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/>
              <a:t>Two people consensus.</a:t>
            </a:r>
            <a:endParaRPr sz="2600"/>
          </a:p>
        </p:txBody>
      </p:sp>
      <p:pic>
        <p:nvPicPr>
          <p:cNvPr id="200" name="Google Shape;200;g37cedc5a579_0_14" title="MB - 15°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78035" y="2286000"/>
            <a:ext cx="3413964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37cedc5a579_0_14" title="MB - 20°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4075" y="4572006"/>
            <a:ext cx="3413956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37cedc5a579_0_14" title="MB - 25°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78035" y="4572006"/>
            <a:ext cx="3413964" cy="2285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37cedc5a579_0_14" title="MB - 0°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78035" y="0"/>
            <a:ext cx="3413964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37cedc5a579_0_14" title="MB - 5°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64075" y="11"/>
            <a:ext cx="3413956" cy="228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37cedc5a579_0_14" title="MB - 10°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64075" y="2285981"/>
            <a:ext cx="3413956" cy="2285988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37cedc5a579_0_14"/>
          <p:cNvSpPr txBox="1"/>
          <p:nvPr/>
        </p:nvSpPr>
        <p:spPr>
          <a:xfrm>
            <a:off x="8138725" y="1671850"/>
            <a:ext cx="639300" cy="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0°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07" name="Google Shape;207;g37cedc5a579_0_14"/>
          <p:cNvSpPr txBox="1"/>
          <p:nvPr/>
        </p:nvSpPr>
        <p:spPr>
          <a:xfrm>
            <a:off x="11552700" y="1671900"/>
            <a:ext cx="639300" cy="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5°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08" name="Google Shape;208;g37cedc5a579_0_14"/>
          <p:cNvSpPr txBox="1"/>
          <p:nvPr/>
        </p:nvSpPr>
        <p:spPr>
          <a:xfrm>
            <a:off x="7995975" y="3957875"/>
            <a:ext cx="782100" cy="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10°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09" name="Google Shape;209;g37cedc5a579_0_14"/>
          <p:cNvSpPr txBox="1"/>
          <p:nvPr/>
        </p:nvSpPr>
        <p:spPr>
          <a:xfrm>
            <a:off x="11409875" y="3957900"/>
            <a:ext cx="782100" cy="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15°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10" name="Google Shape;210;g37cedc5a579_0_14"/>
          <p:cNvSpPr txBox="1"/>
          <p:nvPr/>
        </p:nvSpPr>
        <p:spPr>
          <a:xfrm>
            <a:off x="7995975" y="6243900"/>
            <a:ext cx="782100" cy="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20°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11" name="Google Shape;211;g37cedc5a579_0_14"/>
          <p:cNvSpPr txBox="1"/>
          <p:nvPr/>
        </p:nvSpPr>
        <p:spPr>
          <a:xfrm>
            <a:off x="11409875" y="6243900"/>
            <a:ext cx="782100" cy="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25°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7cedc5a579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Issues</a:t>
            </a:r>
            <a:endParaRPr/>
          </a:p>
        </p:txBody>
      </p:sp>
      <p:sp>
        <p:nvSpPr>
          <p:cNvPr id="217" name="Google Shape;217;g37cedc5a579_0_0"/>
          <p:cNvSpPr txBox="1">
            <a:spLocks noGrp="1"/>
          </p:cNvSpPr>
          <p:nvPr>
            <p:ph type="body" idx="1"/>
          </p:nvPr>
        </p:nvSpPr>
        <p:spPr>
          <a:xfrm>
            <a:off x="712050" y="16908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/>
              <a:t>Limited field of depth</a:t>
            </a: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/>
              <a:t>Solution:</a:t>
            </a: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/>
              <a:t>In-depth composition</a:t>
            </a: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8" name="Google Shape;218;g37cedc5a579_0_0" title="MB - 800um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72051" y="4572006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g37cedc5a579_0_0" title="MB - 0um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2150" y="0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g37cedc5a579_0_0" title="MB - 100um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2100" y="0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g37cedc5a579_0_0" title="MB - 200um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72051" y="0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g37cedc5a579_0_0" title="MB - 300um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32150" y="2286003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37cedc5a579_0_0" title="MB - 400um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52100" y="2286003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37cedc5a579_0_0" title="MB - 500um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672051" y="2286003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37cedc5a579_0_0" title="MB - 600um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632150" y="4572006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37cedc5a579_0_0" title="MB - 700um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52100" y="4572006"/>
            <a:ext cx="2519948" cy="2285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7cedc5a579_0_7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Issues</a:t>
            </a:r>
            <a:endParaRPr/>
          </a:p>
        </p:txBody>
      </p:sp>
      <p:sp>
        <p:nvSpPr>
          <p:cNvPr id="232" name="Google Shape;232;g37cedc5a579_0_79"/>
          <p:cNvSpPr txBox="1">
            <a:spLocks noGrp="1"/>
          </p:cNvSpPr>
          <p:nvPr>
            <p:ph type="body" idx="1"/>
          </p:nvPr>
        </p:nvSpPr>
        <p:spPr>
          <a:xfrm>
            <a:off x="712050" y="16908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/>
              <a:t>Limited field of depth</a:t>
            </a: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/>
              <a:t>Solution:</a:t>
            </a: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/>
              <a:t>In-depth composition</a:t>
            </a: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3" name="Google Shape;233;g37cedc5a579_0_79" title="MB - 800um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72051" y="4572006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37cedc5a579_0_79" title="MB - 0um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2150" y="0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37cedc5a579_0_79" title="MB - 100um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2100" y="0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37cedc5a579_0_79" title="MB - 200um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72051" y="0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37cedc5a579_0_79" title="MB - 300um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32150" y="2286003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37cedc5a579_0_79" title="MB - 400um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52100" y="2286003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g37cedc5a579_0_79" title="MB - 500um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672051" y="2286003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g37cedc5a579_0_79" title="MB - 600um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632150" y="4572006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37cedc5a579_0_79" title="MB - 700um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52100" y="4572006"/>
            <a:ext cx="2519948" cy="228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g37cedc5a579_0_79" title="MB - Full LOD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632150" y="0"/>
            <a:ext cx="755985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5. What are the results?</a:t>
            </a:r>
            <a:endParaRPr/>
          </a:p>
        </p:txBody>
      </p:sp>
      <p:sp>
        <p:nvSpPr>
          <p:cNvPr id="248" name="Google Shape;248;p8"/>
          <p:cNvSpPr txBox="1">
            <a:spLocks noGrp="1"/>
          </p:cNvSpPr>
          <p:nvPr>
            <p:ph type="body" idx="1"/>
          </p:nvPr>
        </p:nvSpPr>
        <p:spPr>
          <a:xfrm>
            <a:off x="8058150" y="1825625"/>
            <a:ext cx="32956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400">
                <a:latin typeface="Tahoma"/>
                <a:ea typeface="Tahoma"/>
                <a:cs typeface="Tahoma"/>
                <a:sym typeface="Tahoma"/>
              </a:rPr>
              <a:t>The Mann–Whitney U test showed a significant difference in marginal gaps between the two groups (U = 15529.00, Z = 2.02, p = 0.043).</a:t>
            </a:r>
            <a:endParaRPr sz="24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49" name="Google Shape;249;p8" descr="A graph of polishing and polishing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b="6120"/>
          <a:stretch/>
        </p:blipFill>
        <p:spPr>
          <a:xfrm>
            <a:off x="838200" y="1280161"/>
            <a:ext cx="6960058" cy="4896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Quick discussion</a:t>
            </a:r>
            <a:endParaRPr/>
          </a:p>
        </p:txBody>
      </p:sp>
      <p:sp>
        <p:nvSpPr>
          <p:cNvPr id="255" name="Google Shape;255;p26"/>
          <p:cNvSpPr txBox="1">
            <a:spLocks noGrp="1"/>
          </p:cNvSpPr>
          <p:nvPr>
            <p:ph type="body" idx="1"/>
          </p:nvPr>
        </p:nvSpPr>
        <p:spPr>
          <a:xfrm>
            <a:off x="5613935" y="1579588"/>
            <a:ext cx="3912668" cy="2512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400">
                <a:latin typeface="Tahoma"/>
                <a:ea typeface="Tahoma"/>
                <a:cs typeface="Tahoma"/>
                <a:sym typeface="Tahoma"/>
              </a:rPr>
              <a:t>Marginal fit is within the clinically accepted value.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400">
                <a:latin typeface="Tahoma"/>
                <a:ea typeface="Tahoma"/>
                <a:cs typeface="Tahoma"/>
                <a:sym typeface="Tahoma"/>
              </a:rPr>
              <a:t>Dimensional stability of the 3D resin material need to be improved.</a:t>
            </a:r>
            <a:endParaRPr sz="240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56" name="Google Shape;256;p26" descr="A close-up of hair growth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6539" t="22750" r="51847" b="7498"/>
          <a:stretch/>
        </p:blipFill>
        <p:spPr>
          <a:xfrm>
            <a:off x="243840" y="1091434"/>
            <a:ext cx="5370095" cy="5401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6" descr="A close-up of hair growth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53471"/>
          <a:stretch/>
        </p:blipFill>
        <p:spPr>
          <a:xfrm>
            <a:off x="8279331" y="1446504"/>
            <a:ext cx="3912669" cy="5046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"/>
          <p:cNvSpPr txBox="1">
            <a:spLocks noGrp="1"/>
          </p:cNvSpPr>
          <p:nvPr>
            <p:ph type="title"/>
          </p:nvPr>
        </p:nvSpPr>
        <p:spPr>
          <a:xfrm>
            <a:off x="355665" y="21653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Acknowledgment </a:t>
            </a:r>
            <a:endParaRPr/>
          </a:p>
        </p:txBody>
      </p:sp>
      <p:sp>
        <p:nvSpPr>
          <p:cNvPr id="263" name="Google Shape;263;p9"/>
          <p:cNvSpPr txBox="1"/>
          <p:nvPr/>
        </p:nvSpPr>
        <p:spPr>
          <a:xfrm>
            <a:off x="1584768" y="1704236"/>
            <a:ext cx="10176702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Palacky University supported this work with the grant IGA_LF_2024_009. </a:t>
            </a:r>
            <a:endParaRPr sz="2400" b="0" i="0" u="none" strike="noStrike" cap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64" name="Google Shape;264;p9" descr="A blue and white logo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31665" r="31302" b="52667"/>
          <a:stretch/>
        </p:blipFill>
        <p:spPr>
          <a:xfrm>
            <a:off x="545480" y="1490200"/>
            <a:ext cx="1112115" cy="1090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9" descr="A logo on a black background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55759" y="2347958"/>
            <a:ext cx="2677205" cy="1542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9" descr="A black and white text on a black background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08493" y="2306070"/>
            <a:ext cx="3602923" cy="1584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9" descr="A person smiling for a picture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73466" y="3736800"/>
            <a:ext cx="1800000" cy="1800000"/>
          </a:xfrm>
          <a:prstGeom prst="ellipse">
            <a:avLst/>
          </a:prstGeom>
          <a:noFill/>
          <a:ln w="76200" cap="rnd" cmpd="sng">
            <a:solidFill>
              <a:srgbClr val="AD2642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sp>
        <p:nvSpPr>
          <p:cNvPr id="268" name="Google Shape;268;p9"/>
          <p:cNvSpPr txBox="1"/>
          <p:nvPr/>
        </p:nvSpPr>
        <p:spPr>
          <a:xfrm>
            <a:off x="4303500" y="5719746"/>
            <a:ext cx="4073420" cy="6623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Dr. Marwan Al Akkad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1800" b="0" i="0" u="sng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  <a:hlinkClick r:id="rId7"/>
              </a:rPr>
              <a:t>Marwan.alakkad01@upol.cz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  <a:hlinkClick r:id="rId7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69" name="Google Shape;269;p9"/>
          <p:cNvSpPr txBox="1"/>
          <p:nvPr/>
        </p:nvSpPr>
        <p:spPr>
          <a:xfrm>
            <a:off x="9215585" y="3429000"/>
            <a:ext cx="335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0" name="Google Shape;270;p9"/>
          <p:cNvGrpSpPr/>
          <p:nvPr/>
        </p:nvGrpSpPr>
        <p:grpSpPr>
          <a:xfrm>
            <a:off x="8926900" y="3679650"/>
            <a:ext cx="1849838" cy="1849846"/>
            <a:chOff x="6330425" y="2518350"/>
            <a:chExt cx="2188050" cy="2188060"/>
          </a:xfrm>
        </p:grpSpPr>
        <p:sp>
          <p:nvSpPr>
            <p:cNvPr id="271" name="Google Shape;271;p9"/>
            <p:cNvSpPr/>
            <p:nvPr/>
          </p:nvSpPr>
          <p:spPr>
            <a:xfrm>
              <a:off x="6330425" y="2518350"/>
              <a:ext cx="2129100" cy="2129100"/>
            </a:xfrm>
            <a:prstGeom prst="ellipse">
              <a:avLst/>
            </a:prstGeom>
            <a:solidFill>
              <a:srgbClr val="990000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72" name="Google Shape;272;p9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389375" y="2577310"/>
              <a:ext cx="2129100" cy="2129100"/>
            </a:xfrm>
            <a:prstGeom prst="ellipse">
              <a:avLst/>
            </a:prstGeom>
            <a:noFill/>
            <a:ln w="76200">
              <a:solidFill>
                <a:srgbClr val="EB6D25"/>
              </a:solidFill>
            </a:ln>
          </p:spPr>
        </p:pic>
      </p:grpSp>
      <p:sp>
        <p:nvSpPr>
          <p:cNvPr id="273" name="Google Shape;273;p9"/>
          <p:cNvSpPr txBox="1"/>
          <p:nvPr/>
        </p:nvSpPr>
        <p:spPr>
          <a:xfrm>
            <a:off x="7790200" y="5719699"/>
            <a:ext cx="4073400" cy="66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Mgr. Václav </a:t>
            </a:r>
            <a:r>
              <a:rPr lang="en-US" sz="24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Prokůpek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1800" u="sng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  <a:hlinkClick r:id="rId9"/>
              </a:rPr>
              <a:t>vaclav.prokupek@upol.cz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  <a:hlinkClick r:id="rId9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" name="Picture 2" descr="A green circle with white letters on it&#10;&#10;AI-generated content may be incorrect.">
            <a:hlinkClick r:id="rId10"/>
            <a:extLst>
              <a:ext uri="{FF2B5EF4-FFF2-40B4-BE49-F238E27FC236}">
                <a16:creationId xmlns:a16="http://schemas.microsoft.com/office/drawing/2014/main" id="{329B5697-67B7-5F54-6261-C4CF65621D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5980210" y="6397688"/>
            <a:ext cx="360000" cy="360000"/>
          </a:xfrm>
          <a:prstGeom prst="rect">
            <a:avLst/>
          </a:prstGeom>
        </p:spPr>
      </p:pic>
      <p:pic>
        <p:nvPicPr>
          <p:cNvPr id="6" name="Picture 5" descr="A blue circle with a white letter and a graduation cap&#10;&#10;AI-generated content may be incorrect.">
            <a:hlinkClick r:id="rId13"/>
            <a:extLst>
              <a:ext uri="{FF2B5EF4-FFF2-40B4-BE49-F238E27FC236}">
                <a16:creationId xmlns:a16="http://schemas.microsoft.com/office/drawing/2014/main" id="{AB08C227-20E4-D5D7-67DA-8DE63EB3D24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6527335" y="6361688"/>
            <a:ext cx="432000" cy="432000"/>
          </a:xfrm>
          <a:prstGeom prst="rect">
            <a:avLst/>
          </a:prstGeom>
        </p:spPr>
      </p:pic>
      <p:pic>
        <p:nvPicPr>
          <p:cNvPr id="8" name="Picture 7" descr="A blue circle with white letters on it&#10;&#10;AI-generated content may be incorrect.">
            <a:hlinkClick r:id="rId16"/>
            <a:extLst>
              <a:ext uri="{FF2B5EF4-FFF2-40B4-BE49-F238E27FC236}">
                <a16:creationId xmlns:a16="http://schemas.microsoft.com/office/drawing/2014/main" id="{611C89D0-4443-98E2-CD69-80D44D7E250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837473B0-CC2E-450A-ABE3-18F120FF3D39}">
                <a1611:picAttrSrcUrl xmlns:a1611="http://schemas.microsoft.com/office/drawing/2016/11/main" r:id="rId18"/>
              </a:ext>
            </a:extLst>
          </a:blip>
          <a:srcRect l="21778" t="21729" r="21555" b="22167"/>
          <a:stretch>
            <a:fillRect/>
          </a:stretch>
        </p:blipFill>
        <p:spPr>
          <a:xfrm>
            <a:off x="5375378" y="6385045"/>
            <a:ext cx="363610" cy="360000"/>
          </a:xfrm>
          <a:prstGeom prst="rect">
            <a:avLst/>
          </a:prstGeom>
        </p:spPr>
      </p:pic>
      <p:pic>
        <p:nvPicPr>
          <p:cNvPr id="4" name="Picture 3" descr="A qr code with a logo&#10;&#10;AI-generated content may be incorrect.">
            <a:extLst>
              <a:ext uri="{FF2B5EF4-FFF2-40B4-BE49-F238E27FC236}">
                <a16:creationId xmlns:a16="http://schemas.microsoft.com/office/drawing/2014/main" id="{5C6733E9-40D5-1F4B-5936-747D99A1DF2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223587" y="3402150"/>
            <a:ext cx="2653796" cy="2572867"/>
          </a:xfrm>
          <a:prstGeom prst="rect">
            <a:avLst/>
          </a:prstGeom>
        </p:spPr>
      </p:pic>
      <p:pic>
        <p:nvPicPr>
          <p:cNvPr id="17" name="Picture 1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4EE4E18-1699-1B8A-338A-DDB51B7F56B6}"/>
              </a:ext>
            </a:extLst>
          </p:cNvPr>
          <p:cNvPicPr>
            <a:picLocks noChangeAspect="1"/>
          </p:cNvPicPr>
          <p:nvPr/>
        </p:nvPicPr>
        <p:blipFill>
          <a:blip r:embed="rId20">
            <a:lum bright="70000" contrast="-70000"/>
            <a:extLst>
              <a:ext uri="{837473B0-CC2E-450A-ABE3-18F120FF3D39}">
                <a1611:picAttrSrcUrl xmlns:a1611="http://schemas.microsoft.com/office/drawing/2016/11/main" r:id="rId21"/>
              </a:ext>
            </a:extLst>
          </a:blip>
          <a:srcRect l="20368" t="31459" r="18723" b="6508"/>
          <a:stretch>
            <a:fillRect/>
          </a:stretch>
        </p:blipFill>
        <p:spPr>
          <a:xfrm>
            <a:off x="948689" y="2965127"/>
            <a:ext cx="3306096" cy="3367094"/>
          </a:xfrm>
          <a:prstGeom prst="rect">
            <a:avLst/>
          </a:prstGeom>
        </p:spPr>
      </p:pic>
      <p:pic>
        <p:nvPicPr>
          <p:cNvPr id="19" name="Picture 18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AA26EB4-51BB-2406-3D88-E1A8D2F1892F}"/>
              </a:ext>
            </a:extLst>
          </p:cNvPr>
          <p:cNvPicPr>
            <a:picLocks noChangeAspect="1"/>
          </p:cNvPicPr>
          <p:nvPr/>
        </p:nvPicPr>
        <p:blipFill>
          <a:blip r:embed="rId2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2816" l="3140" r="92558">
                        <a14:foregroundMark x1="15349" y1="33689" x2="3140" y2="59515"/>
                        <a14:foregroundMark x1="3140" y1="59515" x2="10000" y2="75049"/>
                        <a14:foregroundMark x1="95233" y1="85146" x2="26977" y2="89612"/>
                        <a14:foregroundMark x1="26977" y1="89612" x2="17209" y2="83981"/>
                        <a14:foregroundMark x1="17209" y1="83981" x2="22209" y2="74951"/>
                        <a14:foregroundMark x1="22209" y1="74951" x2="48488" y2="83592"/>
                        <a14:foregroundMark x1="48488" y1="83592" x2="81163" y2="76699"/>
                        <a14:foregroundMark x1="81163" y1="76699" x2="92674" y2="80583"/>
                        <a14:foregroundMark x1="92674" y1="80583" x2="62558" y2="78932"/>
                        <a14:foregroundMark x1="62558" y1="78932" x2="60698" y2="79515"/>
                        <a14:foregroundMark x1="87674" y1="83010" x2="59070" y2="86505"/>
                        <a14:foregroundMark x1="59070" y1="86505" x2="35814" y2="82621"/>
                        <a14:foregroundMark x1="35814" y1="82621" x2="30698" y2="89806"/>
                        <a14:foregroundMark x1="30698" y1="89806" x2="20000" y2="92816"/>
                        <a14:foregroundMark x1="20000" y1="92816" x2="73605" y2="83301"/>
                        <a14:foregroundMark x1="73605" y1="83301" x2="92093" y2="85825"/>
                        <a14:backgroundMark x1="85233" y1="37184" x2="58721" y2="66699"/>
                        <a14:backgroundMark x1="58721" y1="66699" x2="67674" y2="42913"/>
                        <a14:backgroundMark x1="67674" y1="42913" x2="77093" y2="41456"/>
                        <a14:backgroundMark x1="77093" y1="41456" x2="78372" y2="50777"/>
                        <a14:backgroundMark x1="78372" y1="50777" x2="64884" y2="54369"/>
                        <a14:backgroundMark x1="64884" y1="54369" x2="62907" y2="54369"/>
                      </a14:backgroundRemoval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24"/>
              </a:ext>
            </a:extLst>
          </a:blip>
          <a:stretch>
            <a:fillRect/>
          </a:stretch>
        </p:blipFill>
        <p:spPr>
          <a:xfrm>
            <a:off x="635727" y="5330632"/>
            <a:ext cx="1150855" cy="13783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554</Words>
  <Application>Microsoft Office PowerPoint</Application>
  <PresentationFormat>Widescreen</PresentationFormat>
  <Paragraphs>85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Play</vt:lpstr>
      <vt:lpstr>Tahoma</vt:lpstr>
      <vt:lpstr>Arial</vt:lpstr>
      <vt:lpstr>Office Theme</vt:lpstr>
      <vt:lpstr>Manufacturing of CAD/CAM crowns with and without a 3D printed model in terms of marginal fit</vt:lpstr>
      <vt:lpstr>PowerPoint Presentation</vt:lpstr>
      <vt:lpstr>Five questions in five minutes </vt:lpstr>
      <vt:lpstr>1. What are crown, marginal fit, CAD/CAM and 3D printed resin models?</vt:lpstr>
      <vt:lpstr>1. What are crown, marginal fit, CAD/CAM and 3D printed resin models?</vt:lpstr>
      <vt:lpstr>1. What are crown, marginal fit, CAD/CAM and 3D printed resin models?</vt:lpstr>
      <vt:lpstr>1. What are crown, marginal fit, CAD/CAM and 3D printed resin models?</vt:lpstr>
      <vt:lpstr>1. What are crown, marginal fit, CAD/CAM and 3D printed resin models?</vt:lpstr>
      <vt:lpstr>2. What to measure under a microscope?</vt:lpstr>
      <vt:lpstr>3. Why is it important?</vt:lpstr>
      <vt:lpstr>4. How to perform microscopy?</vt:lpstr>
      <vt:lpstr>Why digital microscopy?</vt:lpstr>
      <vt:lpstr>How to perform measurement?</vt:lpstr>
      <vt:lpstr>PowerPoint Presentation</vt:lpstr>
      <vt:lpstr>Issues</vt:lpstr>
      <vt:lpstr>Issues</vt:lpstr>
      <vt:lpstr>Issues</vt:lpstr>
      <vt:lpstr>Issues</vt:lpstr>
      <vt:lpstr>5. What are the results?</vt:lpstr>
      <vt:lpstr>Quick discussion</vt:lpstr>
      <vt:lpstr>Acknowledgment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Marwan Akkad</dc:creator>
  <cp:lastModifiedBy>Marwan Akkad</cp:lastModifiedBy>
  <cp:revision>3</cp:revision>
  <dcterms:created xsi:type="dcterms:W3CDTF">2025-09-05T10:55:25Z</dcterms:created>
  <dcterms:modified xsi:type="dcterms:W3CDTF">2025-09-10T09:18:03Z</dcterms:modified>
</cp:coreProperties>
</file>