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56" r:id="rId5"/>
    <p:sldId id="432" r:id="rId6"/>
    <p:sldId id="462" r:id="rId7"/>
    <p:sldId id="464" r:id="rId8"/>
    <p:sldId id="446" r:id="rId9"/>
    <p:sldId id="467" r:id="rId10"/>
    <p:sldId id="468" r:id="rId11"/>
    <p:sldId id="465" r:id="rId12"/>
    <p:sldId id="458" r:id="rId13"/>
    <p:sldId id="466" r:id="rId14"/>
  </p:sldIdLst>
  <p:sldSz cx="12192000" cy="6858000"/>
  <p:notesSz cx="6858000" cy="92964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67296C4-0EE0-4F8D-BD20-4518F54BEA8B}">
          <p14:sldIdLst>
            <p14:sldId id="256"/>
            <p14:sldId id="432"/>
            <p14:sldId id="462"/>
            <p14:sldId id="464"/>
            <p14:sldId id="446"/>
            <p14:sldId id="467"/>
            <p14:sldId id="468"/>
            <p14:sldId id="465"/>
            <p14:sldId id="458"/>
            <p14:sldId id="4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0FB1"/>
    <a:srgbClr val="00FFCC"/>
    <a:srgbClr val="00FFF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84625" autoAdjust="0"/>
  </p:normalViewPr>
  <p:slideViewPr>
    <p:cSldViewPr>
      <p:cViewPr varScale="1">
        <p:scale>
          <a:sx n="93" d="100"/>
          <a:sy n="93" d="100"/>
        </p:scale>
        <p:origin x="127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911" cy="466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987" y="1"/>
            <a:ext cx="2971910" cy="466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44B7B3-36F9-4173-8027-7965E640349C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911" y="4474518"/>
            <a:ext cx="5486179" cy="366037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28"/>
            <a:ext cx="2971911" cy="4667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987" y="8829628"/>
            <a:ext cx="2971910" cy="4667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1B19BE-F551-4BDB-B2E0-F0C3EDBD4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68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/>
              <a:t>Our</a:t>
            </a:r>
            <a:r>
              <a:rPr lang="cs-CZ" dirty="0"/>
              <a:t> </a:t>
            </a:r>
            <a:r>
              <a:rPr lang="cs-CZ" dirty="0" err="1"/>
              <a:t>initial</a:t>
            </a:r>
            <a:r>
              <a:rPr lang="cs-CZ" dirty="0"/>
              <a:t> </a:t>
            </a:r>
            <a:r>
              <a:rPr lang="cs-CZ" dirty="0" err="1"/>
              <a:t>experience</a:t>
            </a:r>
            <a:r>
              <a:rPr lang="cs-CZ" dirty="0"/>
              <a:t>…..</a:t>
            </a:r>
            <a:r>
              <a:rPr lang="en-US" dirty="0"/>
              <a:t>Combination of </a:t>
            </a:r>
            <a:r>
              <a:rPr lang="en-US" dirty="0" err="1"/>
              <a:t>afm</a:t>
            </a:r>
            <a:r>
              <a:rPr lang="en-US" dirty="0"/>
              <a:t> and optical microscopy to stud</a:t>
            </a:r>
            <a:r>
              <a:rPr lang="cs-CZ" dirty="0"/>
              <a:t>y </a:t>
            </a:r>
            <a:r>
              <a:rPr lang="cs-CZ" dirty="0" err="1"/>
              <a:t>biomolecular</a:t>
            </a:r>
            <a:r>
              <a:rPr lang="cs-CZ" dirty="0"/>
              <a:t> </a:t>
            </a:r>
            <a:r>
              <a:rPr lang="cs-CZ" dirty="0" err="1"/>
              <a:t>condensates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B19BE-F551-4BDB-B2E0-F0C3EDBD458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256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Focus on </a:t>
            </a:r>
            <a:r>
              <a:rPr lang="cs-CZ" dirty="0" err="1"/>
              <a:t>technique</a:t>
            </a:r>
            <a:r>
              <a:rPr lang="cs-CZ" dirty="0"/>
              <a:t>….</a:t>
            </a:r>
            <a:r>
              <a:rPr lang="cs-CZ" dirty="0" err="1"/>
              <a:t>introducing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sample</a:t>
            </a:r>
          </a:p>
          <a:p>
            <a:r>
              <a:rPr lang="cs-CZ" dirty="0" err="1"/>
              <a:t>Biomolecular</a:t>
            </a:r>
            <a:r>
              <a:rPr lang="cs-CZ" dirty="0"/>
              <a:t> </a:t>
            </a:r>
            <a:r>
              <a:rPr lang="cs-CZ" dirty="0" err="1"/>
              <a:t>condensate</a:t>
            </a:r>
            <a:r>
              <a:rPr lang="cs-CZ" dirty="0"/>
              <a:t>…</a:t>
            </a:r>
            <a:r>
              <a:rPr lang="cs-CZ" dirty="0" err="1"/>
              <a:t>form</a:t>
            </a:r>
            <a:r>
              <a:rPr lang="cs-CZ" dirty="0"/>
              <a:t> in </a:t>
            </a:r>
            <a:r>
              <a:rPr lang="cs-CZ" dirty="0" err="1"/>
              <a:t>cells</a:t>
            </a:r>
            <a:r>
              <a:rPr lang="cs-CZ" dirty="0"/>
              <a:t>…</a:t>
            </a:r>
            <a:r>
              <a:rPr lang="cs-CZ" dirty="0" err="1"/>
              <a:t>demixing</a:t>
            </a:r>
            <a:r>
              <a:rPr lang="cs-CZ" dirty="0"/>
              <a:t> </a:t>
            </a:r>
            <a:r>
              <a:rPr lang="cs-CZ" dirty="0" err="1"/>
              <a:t>NAs</a:t>
            </a:r>
            <a:r>
              <a:rPr lang="cs-CZ" dirty="0"/>
              <a:t>/</a:t>
            </a:r>
            <a:r>
              <a:rPr lang="cs-CZ" dirty="0" err="1"/>
              <a:t>proteins</a:t>
            </a:r>
            <a:r>
              <a:rPr lang="cs-CZ" dirty="0"/>
              <a:t>…</a:t>
            </a:r>
            <a:r>
              <a:rPr lang="cs-CZ" dirty="0" err="1"/>
              <a:t>denser</a:t>
            </a:r>
            <a:r>
              <a:rPr lang="cs-CZ" dirty="0"/>
              <a:t> face…</a:t>
            </a:r>
            <a:r>
              <a:rPr lang="cs-CZ" dirty="0" err="1"/>
              <a:t>formation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droplets</a:t>
            </a:r>
            <a:r>
              <a:rPr lang="cs-CZ" dirty="0"/>
              <a:t>/</a:t>
            </a:r>
            <a:r>
              <a:rPr lang="cs-CZ" dirty="0" err="1"/>
              <a:t>foci</a:t>
            </a:r>
            <a:endParaRPr lang="cs-CZ" dirty="0"/>
          </a:p>
          <a:p>
            <a:r>
              <a:rPr lang="cs-CZ" dirty="0" err="1"/>
              <a:t>Dynamic</a:t>
            </a:r>
            <a:r>
              <a:rPr lang="cs-CZ" dirty="0"/>
              <a:t> </a:t>
            </a:r>
            <a:r>
              <a:rPr lang="cs-CZ" dirty="0" err="1"/>
              <a:t>process</a:t>
            </a:r>
            <a:r>
              <a:rPr lang="cs-CZ" dirty="0"/>
              <a:t>…..</a:t>
            </a:r>
            <a:r>
              <a:rPr lang="cs-CZ" dirty="0" err="1"/>
              <a:t>regulated</a:t>
            </a:r>
            <a:r>
              <a:rPr lang="cs-CZ" dirty="0"/>
              <a:t>….</a:t>
            </a:r>
          </a:p>
          <a:p>
            <a:r>
              <a:rPr lang="cs-CZ" dirty="0"/>
              <a:t>LLPS but </a:t>
            </a:r>
            <a:r>
              <a:rPr lang="cs-CZ" dirty="0" err="1"/>
              <a:t>also</a:t>
            </a:r>
            <a:r>
              <a:rPr lang="cs-CZ" dirty="0"/>
              <a:t> </a:t>
            </a:r>
            <a:r>
              <a:rPr lang="cs-CZ" dirty="0" err="1"/>
              <a:t>other</a:t>
            </a:r>
            <a:r>
              <a:rPr lang="cs-CZ" dirty="0"/>
              <a:t> </a:t>
            </a:r>
            <a:r>
              <a:rPr lang="cs-CZ" dirty="0" err="1"/>
              <a:t>transitions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B19BE-F551-4BDB-B2E0-F0C3EDBD458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41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/>
              <a:t>Important</a:t>
            </a:r>
            <a:r>
              <a:rPr lang="cs-CZ" dirty="0"/>
              <a:t> </a:t>
            </a:r>
            <a:r>
              <a:rPr lang="cs-CZ" dirty="0" err="1"/>
              <a:t>organizers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cell </a:t>
            </a:r>
            <a:r>
              <a:rPr lang="cs-CZ" dirty="0" err="1"/>
              <a:t>interior</a:t>
            </a:r>
            <a:endParaRPr lang="cs-CZ" dirty="0"/>
          </a:p>
          <a:p>
            <a:r>
              <a:rPr lang="cs-CZ" dirty="0"/>
              <a:t>non-</a:t>
            </a:r>
            <a:r>
              <a:rPr lang="cs-CZ" dirty="0" err="1"/>
              <a:t>membrane</a:t>
            </a:r>
            <a:r>
              <a:rPr lang="cs-CZ" dirty="0"/>
              <a:t>-</a:t>
            </a:r>
            <a:r>
              <a:rPr lang="cs-CZ" dirty="0" err="1"/>
              <a:t>bound</a:t>
            </a:r>
            <a:r>
              <a:rPr lang="cs-CZ" dirty="0"/>
              <a:t> </a:t>
            </a:r>
            <a:r>
              <a:rPr lang="cs-CZ" dirty="0" err="1"/>
              <a:t>organells</a:t>
            </a:r>
            <a:r>
              <a:rPr lang="cs-CZ" dirty="0"/>
              <a:t>, </a:t>
            </a:r>
            <a:r>
              <a:rPr lang="cs-CZ" dirty="0" err="1"/>
              <a:t>bodies</a:t>
            </a:r>
            <a:r>
              <a:rPr lang="cs-CZ" dirty="0"/>
              <a:t>, stress </a:t>
            </a:r>
            <a:r>
              <a:rPr lang="cs-CZ" dirty="0" err="1"/>
              <a:t>granules</a:t>
            </a:r>
            <a:endParaRPr lang="cs-CZ" dirty="0"/>
          </a:p>
          <a:p>
            <a:r>
              <a:rPr lang="cs-CZ" dirty="0" err="1"/>
              <a:t>Compartmentalize</a:t>
            </a:r>
            <a:r>
              <a:rPr lang="cs-CZ" dirty="0"/>
              <a:t> and </a:t>
            </a:r>
            <a:r>
              <a:rPr lang="cs-CZ" dirty="0" err="1"/>
              <a:t>facilitate</a:t>
            </a:r>
            <a:r>
              <a:rPr lang="cs-CZ" dirty="0"/>
              <a:t> </a:t>
            </a:r>
            <a:r>
              <a:rPr lang="cs-CZ" dirty="0" err="1"/>
              <a:t>reactions</a:t>
            </a:r>
            <a:r>
              <a:rPr lang="cs-CZ" dirty="0"/>
              <a:t>, </a:t>
            </a:r>
            <a:r>
              <a:rPr lang="cs-CZ" dirty="0" err="1"/>
              <a:t>storage</a:t>
            </a:r>
            <a:r>
              <a:rPr lang="cs-CZ" dirty="0"/>
              <a:t>, </a:t>
            </a:r>
            <a:r>
              <a:rPr lang="cs-CZ" dirty="0" err="1"/>
              <a:t>force</a:t>
            </a:r>
            <a:r>
              <a:rPr lang="cs-CZ" dirty="0"/>
              <a:t> </a:t>
            </a:r>
            <a:r>
              <a:rPr lang="cs-CZ" dirty="0" err="1"/>
              <a:t>generation</a:t>
            </a:r>
            <a:r>
              <a:rPr lang="cs-CZ" dirty="0"/>
              <a:t>….</a:t>
            </a:r>
          </a:p>
          <a:p>
            <a:endParaRPr lang="cs-CZ" dirty="0"/>
          </a:p>
          <a:p>
            <a:endParaRPr lang="cs-CZ" dirty="0"/>
          </a:p>
          <a:p>
            <a:r>
              <a:rPr lang="cs-CZ" dirty="0" err="1"/>
              <a:t>Often</a:t>
            </a:r>
            <a:r>
              <a:rPr lang="cs-CZ" dirty="0"/>
              <a:t> </a:t>
            </a:r>
            <a:r>
              <a:rPr lang="cs-CZ" b="1" dirty="0" err="1"/>
              <a:t>complex</a:t>
            </a:r>
            <a:r>
              <a:rPr lang="cs-CZ" b="1" dirty="0"/>
              <a:t> </a:t>
            </a:r>
            <a:r>
              <a:rPr lang="cs-CZ" b="1" dirty="0" err="1"/>
              <a:t>architecture</a:t>
            </a:r>
            <a:r>
              <a:rPr lang="cs-CZ" b="1" dirty="0"/>
              <a:t> </a:t>
            </a:r>
            <a:r>
              <a:rPr lang="cs-CZ" dirty="0" err="1"/>
              <a:t>with</a:t>
            </a:r>
            <a:r>
              <a:rPr lang="cs-CZ" dirty="0"/>
              <a:t> </a:t>
            </a:r>
            <a:r>
              <a:rPr lang="cs-CZ" dirty="0" err="1"/>
              <a:t>multiple</a:t>
            </a:r>
            <a:r>
              <a:rPr lang="cs-CZ" dirty="0"/>
              <a:t> non-</a:t>
            </a:r>
            <a:r>
              <a:rPr lang="cs-CZ" dirty="0" err="1"/>
              <a:t>miscible</a:t>
            </a:r>
            <a:r>
              <a:rPr lang="cs-CZ" dirty="0"/>
              <a:t> </a:t>
            </a:r>
            <a:r>
              <a:rPr lang="cs-CZ" dirty="0" err="1"/>
              <a:t>phases</a:t>
            </a:r>
            <a:r>
              <a:rPr lang="cs-CZ" dirty="0"/>
              <a:t> (</a:t>
            </a:r>
            <a:r>
              <a:rPr lang="cs-CZ" dirty="0" err="1"/>
              <a:t>nucleolus</a:t>
            </a:r>
            <a:r>
              <a:rPr lang="cs-CZ" dirty="0"/>
              <a:t>)</a:t>
            </a:r>
          </a:p>
          <a:p>
            <a:r>
              <a:rPr lang="cs-CZ" dirty="0" err="1"/>
              <a:t>what</a:t>
            </a:r>
            <a:r>
              <a:rPr lang="cs-CZ" dirty="0"/>
              <a:t> </a:t>
            </a:r>
            <a:r>
              <a:rPr lang="cs-CZ" dirty="0" err="1"/>
              <a:t>determines</a:t>
            </a:r>
            <a:r>
              <a:rPr lang="cs-CZ" dirty="0"/>
              <a:t> </a:t>
            </a:r>
            <a:r>
              <a:rPr lang="cs-CZ" dirty="0" err="1"/>
              <a:t>complex</a:t>
            </a:r>
            <a:r>
              <a:rPr lang="cs-CZ" dirty="0"/>
              <a:t> </a:t>
            </a:r>
            <a:r>
              <a:rPr lang="cs-CZ" dirty="0" err="1"/>
              <a:t>behavior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condensates</a:t>
            </a:r>
            <a:r>
              <a:rPr lang="cs-CZ" dirty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B19BE-F551-4BDB-B2E0-F0C3EDBD458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41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/>
              <a:t>Number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determinants</a:t>
            </a:r>
            <a:r>
              <a:rPr lang="cs-CZ" dirty="0"/>
              <a:t> </a:t>
            </a:r>
            <a:r>
              <a:rPr lang="cs-CZ" dirty="0" err="1"/>
              <a:t>that</a:t>
            </a:r>
            <a:r>
              <a:rPr lang="cs-CZ" dirty="0"/>
              <a:t> influence </a:t>
            </a:r>
            <a:r>
              <a:rPr lang="cs-CZ" dirty="0" err="1"/>
              <a:t>condensate</a:t>
            </a:r>
            <a:r>
              <a:rPr lang="cs-CZ" dirty="0"/>
              <a:t> </a:t>
            </a:r>
            <a:r>
              <a:rPr lang="cs-CZ" dirty="0" err="1"/>
              <a:t>function</a:t>
            </a:r>
            <a:endParaRPr lang="cs-CZ" dirty="0"/>
          </a:p>
          <a:p>
            <a:r>
              <a:rPr lang="cs-CZ" dirty="0" err="1"/>
              <a:t>Apart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sequence</a:t>
            </a:r>
            <a:r>
              <a:rPr lang="cs-CZ" dirty="0"/>
              <a:t>….</a:t>
            </a:r>
            <a:r>
              <a:rPr lang="cs-CZ" dirty="0" err="1"/>
              <a:t>focus</a:t>
            </a:r>
            <a:r>
              <a:rPr lang="cs-CZ" dirty="0"/>
              <a:t> on </a:t>
            </a:r>
            <a:r>
              <a:rPr lang="cs-CZ" dirty="0" err="1"/>
              <a:t>microstructural</a:t>
            </a:r>
            <a:r>
              <a:rPr lang="cs-CZ" dirty="0"/>
              <a:t> </a:t>
            </a:r>
            <a:r>
              <a:rPr lang="cs-CZ" dirty="0" err="1"/>
              <a:t>organization</a:t>
            </a:r>
            <a:r>
              <a:rPr lang="cs-CZ" dirty="0"/>
              <a:t> and </a:t>
            </a:r>
            <a:r>
              <a:rPr lang="cs-CZ" b="1" dirty="0" err="1"/>
              <a:t>material</a:t>
            </a:r>
            <a:r>
              <a:rPr lang="cs-CZ" dirty="0"/>
              <a:t>/</a:t>
            </a:r>
            <a:r>
              <a:rPr lang="cs-CZ" dirty="0" err="1"/>
              <a:t>mechanical</a:t>
            </a:r>
            <a:r>
              <a:rPr lang="cs-CZ" dirty="0"/>
              <a:t> </a:t>
            </a:r>
            <a:r>
              <a:rPr lang="cs-CZ" dirty="0" err="1"/>
              <a:t>properties</a:t>
            </a:r>
            <a:r>
              <a:rPr lang="cs-CZ" dirty="0"/>
              <a:t> (</a:t>
            </a:r>
            <a:r>
              <a:rPr lang="cs-CZ" dirty="0" err="1"/>
              <a:t>stiffness</a:t>
            </a:r>
            <a:r>
              <a:rPr lang="cs-CZ" dirty="0"/>
              <a:t>, </a:t>
            </a:r>
            <a:r>
              <a:rPr lang="cs-CZ" dirty="0" err="1"/>
              <a:t>interfacial</a:t>
            </a:r>
            <a:r>
              <a:rPr lang="cs-CZ" dirty="0"/>
              <a:t> </a:t>
            </a:r>
            <a:r>
              <a:rPr lang="cs-CZ" dirty="0" err="1"/>
              <a:t>tension</a:t>
            </a:r>
            <a:r>
              <a:rPr lang="cs-CZ" dirty="0"/>
              <a:t>, </a:t>
            </a:r>
            <a:r>
              <a:rPr lang="cs-CZ" dirty="0" err="1"/>
              <a:t>viscosity</a:t>
            </a:r>
            <a:r>
              <a:rPr lang="cs-CZ" dirty="0"/>
              <a:t>…) influence </a:t>
            </a:r>
            <a:r>
              <a:rPr lang="cs-CZ" dirty="0" err="1"/>
              <a:t>their</a:t>
            </a:r>
            <a:r>
              <a:rPr lang="cs-CZ" dirty="0"/>
              <a:t> </a:t>
            </a:r>
            <a:r>
              <a:rPr lang="cs-CZ" dirty="0" err="1"/>
              <a:t>behavior</a:t>
            </a:r>
            <a:r>
              <a:rPr lang="cs-CZ" dirty="0"/>
              <a:t>, </a:t>
            </a:r>
            <a:r>
              <a:rPr lang="cs-CZ" dirty="0" err="1"/>
              <a:t>fusion</a:t>
            </a:r>
            <a:r>
              <a:rPr lang="cs-CZ" dirty="0"/>
              <a:t> </a:t>
            </a:r>
            <a:r>
              <a:rPr lang="cs-CZ" dirty="0" err="1"/>
              <a:t>with</a:t>
            </a:r>
            <a:r>
              <a:rPr lang="cs-CZ" dirty="0"/>
              <a:t> </a:t>
            </a:r>
            <a:r>
              <a:rPr lang="cs-CZ" dirty="0" err="1"/>
              <a:t>other</a:t>
            </a:r>
            <a:r>
              <a:rPr lang="cs-CZ" dirty="0"/>
              <a:t> </a:t>
            </a:r>
            <a:r>
              <a:rPr lang="cs-CZ" dirty="0" err="1"/>
              <a:t>condensates</a:t>
            </a:r>
            <a:r>
              <a:rPr lang="cs-CZ" dirty="0"/>
              <a:t>, permeability….</a:t>
            </a:r>
            <a:r>
              <a:rPr lang="cs-CZ" b="1" dirty="0" err="1"/>
              <a:t>interconnected</a:t>
            </a:r>
            <a:endParaRPr lang="cs-CZ" b="1" dirty="0"/>
          </a:p>
          <a:p>
            <a:r>
              <a:rPr lang="cs-CZ" b="1" dirty="0" err="1"/>
              <a:t>Difficult</a:t>
            </a:r>
            <a:r>
              <a:rPr lang="cs-CZ" b="1" dirty="0"/>
              <a:t> to study</a:t>
            </a:r>
          </a:p>
          <a:p>
            <a:r>
              <a:rPr lang="cs-CZ" dirty="0"/>
              <a:t>Link to in vitro </a:t>
            </a:r>
            <a:r>
              <a:rPr lang="cs-CZ" dirty="0" err="1"/>
              <a:t>reconstitution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B19BE-F551-4BDB-B2E0-F0C3EDBD458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695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To study </a:t>
            </a:r>
            <a:r>
              <a:rPr lang="cs-CZ" dirty="0" err="1"/>
              <a:t>mechanical</a:t>
            </a:r>
            <a:r>
              <a:rPr lang="cs-CZ" dirty="0"/>
              <a:t> </a:t>
            </a:r>
            <a:r>
              <a:rPr lang="cs-CZ" dirty="0" err="1"/>
              <a:t>properties</a:t>
            </a:r>
            <a:r>
              <a:rPr lang="cs-CZ" dirty="0"/>
              <a:t>….</a:t>
            </a:r>
            <a:r>
              <a:rPr lang="cs-CZ" dirty="0" err="1"/>
              <a:t>molecular</a:t>
            </a:r>
            <a:r>
              <a:rPr lang="cs-CZ" dirty="0"/>
              <a:t> </a:t>
            </a:r>
            <a:r>
              <a:rPr lang="cs-CZ" dirty="0" err="1"/>
              <a:t>mechanisms</a:t>
            </a:r>
            <a:r>
              <a:rPr lang="cs-CZ" dirty="0"/>
              <a:t>….</a:t>
            </a:r>
            <a:r>
              <a:rPr lang="cs-CZ" dirty="0" err="1"/>
              <a:t>reconstitution</a:t>
            </a:r>
            <a:r>
              <a:rPr lang="cs-CZ" dirty="0"/>
              <a:t>…</a:t>
            </a:r>
            <a:r>
              <a:rPr lang="cs-CZ" dirty="0" err="1"/>
              <a:t>difficult</a:t>
            </a:r>
            <a:r>
              <a:rPr lang="cs-CZ" dirty="0"/>
              <a:t> in </a:t>
            </a:r>
            <a:r>
              <a:rPr lang="cs-CZ" dirty="0" err="1"/>
              <a:t>cells</a:t>
            </a:r>
            <a:endParaRPr lang="cs-CZ" dirty="0"/>
          </a:p>
          <a:p>
            <a:r>
              <a:rPr lang="cs-CZ" dirty="0" err="1"/>
              <a:t>Biological</a:t>
            </a:r>
            <a:r>
              <a:rPr lang="cs-CZ" dirty="0"/>
              <a:t> </a:t>
            </a:r>
            <a:r>
              <a:rPr lang="cs-CZ" dirty="0" err="1"/>
              <a:t>example</a:t>
            </a:r>
            <a:r>
              <a:rPr lang="cs-CZ" dirty="0"/>
              <a:t> </a:t>
            </a:r>
            <a:r>
              <a:rPr lang="cs-CZ" dirty="0" err="1"/>
              <a:t>that</a:t>
            </a:r>
            <a:r>
              <a:rPr lang="cs-CZ" dirty="0"/>
              <a:t> </a:t>
            </a:r>
            <a:r>
              <a:rPr lang="cs-CZ" dirty="0" err="1"/>
              <a:t>we</a:t>
            </a:r>
            <a:r>
              <a:rPr lang="cs-CZ" dirty="0"/>
              <a:t> study….</a:t>
            </a:r>
            <a:r>
              <a:rPr lang="cs-CZ" dirty="0" err="1"/>
              <a:t>our</a:t>
            </a:r>
            <a:r>
              <a:rPr lang="cs-CZ" dirty="0"/>
              <a:t> </a:t>
            </a:r>
            <a:r>
              <a:rPr lang="cs-CZ" dirty="0" err="1"/>
              <a:t>lab</a:t>
            </a:r>
            <a:r>
              <a:rPr lang="cs-CZ" dirty="0"/>
              <a:t> </a:t>
            </a:r>
            <a:r>
              <a:rPr lang="cs-CZ" dirty="0" err="1"/>
              <a:t>interested</a:t>
            </a:r>
            <a:r>
              <a:rPr lang="cs-CZ" dirty="0"/>
              <a:t> in DNA </a:t>
            </a:r>
            <a:r>
              <a:rPr lang="cs-CZ" dirty="0" err="1"/>
              <a:t>repair</a:t>
            </a:r>
            <a:endParaRPr lang="cs-CZ" dirty="0"/>
          </a:p>
          <a:p>
            <a:r>
              <a:rPr lang="cs-CZ" dirty="0" err="1"/>
              <a:t>DSBs</a:t>
            </a:r>
            <a:r>
              <a:rPr lang="cs-CZ" dirty="0"/>
              <a:t> in heterochromatin are </a:t>
            </a:r>
            <a:r>
              <a:rPr lang="cs-CZ" dirty="0" err="1"/>
              <a:t>protected</a:t>
            </a:r>
            <a:r>
              <a:rPr lang="cs-CZ" dirty="0"/>
              <a:t> </a:t>
            </a:r>
            <a:r>
              <a:rPr lang="cs-CZ" dirty="0" err="1"/>
              <a:t>from</a:t>
            </a:r>
            <a:r>
              <a:rPr lang="cs-CZ" dirty="0"/>
              <a:t> </a:t>
            </a:r>
            <a:r>
              <a:rPr lang="cs-CZ" dirty="0" err="1"/>
              <a:t>aberrant</a:t>
            </a:r>
            <a:r>
              <a:rPr lang="cs-CZ" dirty="0"/>
              <a:t> </a:t>
            </a:r>
            <a:r>
              <a:rPr lang="cs-CZ" dirty="0" err="1"/>
              <a:t>recombination</a:t>
            </a:r>
            <a:r>
              <a:rPr lang="cs-CZ" dirty="0"/>
              <a:t> by Nup98 </a:t>
            </a:r>
            <a:r>
              <a:rPr lang="cs-CZ" dirty="0" err="1"/>
              <a:t>condensates</a:t>
            </a:r>
            <a:endParaRPr lang="cs-CZ" dirty="0"/>
          </a:p>
          <a:p>
            <a:r>
              <a:rPr lang="cs-CZ" dirty="0" err="1"/>
              <a:t>Our</a:t>
            </a:r>
            <a:r>
              <a:rPr lang="cs-CZ" dirty="0"/>
              <a:t> data </a:t>
            </a:r>
            <a:r>
              <a:rPr lang="cs-CZ" dirty="0" err="1"/>
              <a:t>suggests</a:t>
            </a:r>
            <a:r>
              <a:rPr lang="cs-CZ" dirty="0"/>
              <a:t>….NUP98 </a:t>
            </a:r>
            <a:r>
              <a:rPr lang="cs-CZ" dirty="0" err="1"/>
              <a:t>condensate</a:t>
            </a:r>
            <a:r>
              <a:rPr lang="cs-CZ" dirty="0"/>
              <a:t> </a:t>
            </a:r>
            <a:r>
              <a:rPr lang="cs-CZ" dirty="0" err="1"/>
              <a:t>within</a:t>
            </a:r>
            <a:r>
              <a:rPr lang="cs-CZ" dirty="0"/>
              <a:t> heterochromatin </a:t>
            </a:r>
            <a:r>
              <a:rPr lang="cs-CZ" dirty="0" err="1"/>
              <a:t>condensate</a:t>
            </a:r>
            <a:r>
              <a:rPr lang="cs-CZ" dirty="0"/>
              <a:t>---</a:t>
            </a:r>
            <a:r>
              <a:rPr lang="cs-CZ" dirty="0" err="1"/>
              <a:t>capilary</a:t>
            </a:r>
            <a:r>
              <a:rPr lang="cs-CZ" dirty="0"/>
              <a:t> </a:t>
            </a:r>
            <a:r>
              <a:rPr lang="cs-CZ" dirty="0" err="1"/>
              <a:t>forces</a:t>
            </a:r>
            <a:r>
              <a:rPr lang="cs-CZ" dirty="0"/>
              <a:t>…</a:t>
            </a:r>
            <a:r>
              <a:rPr lang="cs-CZ" dirty="0" err="1"/>
              <a:t>movement</a:t>
            </a:r>
            <a:r>
              <a:rPr lang="cs-CZ" dirty="0"/>
              <a:t>/</a:t>
            </a:r>
            <a:r>
              <a:rPr lang="cs-CZ" dirty="0" err="1"/>
              <a:t>push</a:t>
            </a:r>
            <a:r>
              <a:rPr lang="cs-CZ" dirty="0"/>
              <a:t>-out </a:t>
            </a:r>
            <a:r>
              <a:rPr lang="cs-CZ" dirty="0" err="1"/>
              <a:t>effect</a:t>
            </a:r>
            <a:r>
              <a:rPr lang="cs-CZ" dirty="0"/>
              <a:t>….</a:t>
            </a:r>
            <a:r>
              <a:rPr lang="cs-CZ" dirty="0" err="1"/>
              <a:t>safe</a:t>
            </a:r>
            <a:r>
              <a:rPr lang="cs-CZ" dirty="0"/>
              <a:t> </a:t>
            </a:r>
            <a:r>
              <a:rPr lang="cs-CZ" dirty="0" err="1"/>
              <a:t>reapir</a:t>
            </a:r>
            <a:endParaRPr lang="cs-CZ" dirty="0"/>
          </a:p>
          <a:p>
            <a:r>
              <a:rPr lang="cs-CZ" dirty="0"/>
              <a:t>To study </a:t>
            </a:r>
            <a:r>
              <a:rPr lang="cs-CZ" dirty="0" err="1"/>
              <a:t>mechanisticaly</a:t>
            </a:r>
            <a:r>
              <a:rPr lang="cs-CZ" dirty="0"/>
              <a:t>….</a:t>
            </a:r>
            <a:r>
              <a:rPr lang="cs-CZ" dirty="0" err="1"/>
              <a:t>reconstitution</a:t>
            </a:r>
            <a:r>
              <a:rPr lang="cs-CZ" dirty="0"/>
              <a:t> in </a:t>
            </a:r>
            <a:r>
              <a:rPr lang="cs-CZ" dirty="0" err="1"/>
              <a:t>simplified</a:t>
            </a:r>
            <a:r>
              <a:rPr lang="cs-CZ" dirty="0"/>
              <a:t> </a:t>
            </a:r>
            <a:r>
              <a:rPr lang="cs-CZ" dirty="0" err="1"/>
              <a:t>system</a:t>
            </a:r>
            <a:r>
              <a:rPr lang="cs-CZ" dirty="0"/>
              <a:t>….HP1/DNA  = </a:t>
            </a:r>
            <a:r>
              <a:rPr lang="cs-CZ" dirty="0" err="1"/>
              <a:t>heterochtomatin</a:t>
            </a:r>
            <a:r>
              <a:rPr lang="cs-CZ" dirty="0"/>
              <a:t>, NUP98</a:t>
            </a:r>
          </a:p>
          <a:p>
            <a:r>
              <a:rPr lang="cs-CZ" dirty="0" err="1"/>
              <a:t>Form</a:t>
            </a:r>
            <a:r>
              <a:rPr lang="cs-CZ" dirty="0"/>
              <a:t> co-</a:t>
            </a:r>
            <a:r>
              <a:rPr lang="cs-CZ" dirty="0" err="1"/>
              <a:t>comdensates</a:t>
            </a:r>
            <a:r>
              <a:rPr lang="cs-CZ" dirty="0"/>
              <a:t> but </a:t>
            </a:r>
            <a:r>
              <a:rPr lang="cs-CZ" dirty="0" err="1"/>
              <a:t>don‘t</a:t>
            </a:r>
            <a:r>
              <a:rPr lang="cs-CZ" dirty="0"/>
              <a:t> mix….NUP98 </a:t>
            </a:r>
            <a:r>
              <a:rPr lang="cs-CZ" dirty="0" err="1"/>
              <a:t>accupying</a:t>
            </a:r>
            <a:r>
              <a:rPr lang="cs-CZ" dirty="0"/>
              <a:t> </a:t>
            </a:r>
            <a:r>
              <a:rPr lang="cs-CZ" dirty="0" err="1"/>
              <a:t>holes</a:t>
            </a:r>
            <a:r>
              <a:rPr lang="cs-CZ" dirty="0"/>
              <a:t> </a:t>
            </a:r>
            <a:r>
              <a:rPr lang="cs-CZ" dirty="0" err="1"/>
              <a:t>at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surface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HP1…</a:t>
            </a:r>
            <a:r>
              <a:rPr lang="cs-CZ" dirty="0" err="1"/>
              <a:t>supports</a:t>
            </a:r>
            <a:r>
              <a:rPr lang="cs-CZ" dirty="0"/>
              <a:t> are </a:t>
            </a:r>
            <a:r>
              <a:rPr lang="cs-CZ" dirty="0" err="1"/>
              <a:t>hypothesis</a:t>
            </a:r>
            <a:r>
              <a:rPr lang="cs-CZ" dirty="0"/>
              <a:t> (</a:t>
            </a:r>
            <a:r>
              <a:rPr lang="cs-CZ" dirty="0" err="1"/>
              <a:t>capilary</a:t>
            </a:r>
            <a:r>
              <a:rPr lang="cs-CZ" dirty="0"/>
              <a:t> </a:t>
            </a:r>
            <a:r>
              <a:rPr lang="cs-CZ" dirty="0" err="1"/>
              <a:t>forces</a:t>
            </a:r>
            <a:r>
              <a:rPr lang="cs-CZ" dirty="0"/>
              <a:t>)</a:t>
            </a:r>
          </a:p>
          <a:p>
            <a:r>
              <a:rPr lang="cs-CZ" dirty="0" err="1"/>
              <a:t>One</a:t>
            </a:r>
            <a:r>
              <a:rPr lang="cs-CZ" dirty="0"/>
              <a:t> step </a:t>
            </a:r>
            <a:r>
              <a:rPr lang="cs-CZ" dirty="0" err="1"/>
              <a:t>further</a:t>
            </a:r>
            <a:r>
              <a:rPr lang="cs-CZ" dirty="0"/>
              <a:t>…..</a:t>
            </a:r>
            <a:r>
              <a:rPr lang="cs-CZ" dirty="0" err="1"/>
              <a:t>mechanical</a:t>
            </a:r>
            <a:r>
              <a:rPr lang="cs-CZ" dirty="0"/>
              <a:t> </a:t>
            </a:r>
            <a:r>
              <a:rPr lang="cs-CZ" dirty="0" err="1"/>
              <a:t>properties</a:t>
            </a:r>
            <a:r>
              <a:rPr lang="cs-CZ" dirty="0"/>
              <a:t>…</a:t>
            </a:r>
            <a:r>
              <a:rPr lang="cs-CZ" dirty="0" err="1"/>
              <a:t>important</a:t>
            </a:r>
            <a:r>
              <a:rPr lang="cs-CZ" dirty="0"/>
              <a:t>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function</a:t>
            </a:r>
            <a:r>
              <a:rPr lang="cs-CZ" dirty="0"/>
              <a:t> in </a:t>
            </a:r>
            <a:r>
              <a:rPr lang="cs-CZ" dirty="0" err="1"/>
              <a:t>relocalization</a:t>
            </a:r>
            <a:r>
              <a:rPr lang="cs-CZ" dirty="0"/>
              <a:t>/</a:t>
            </a:r>
            <a:r>
              <a:rPr lang="cs-CZ" dirty="0" err="1"/>
              <a:t>generation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capillary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B19BE-F551-4BDB-B2E0-F0C3EDBD458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806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To study </a:t>
            </a:r>
            <a:r>
              <a:rPr lang="cs-CZ" dirty="0" err="1"/>
              <a:t>our</a:t>
            </a:r>
            <a:r>
              <a:rPr lang="cs-CZ" dirty="0"/>
              <a:t> model </a:t>
            </a:r>
            <a:r>
              <a:rPr lang="cs-CZ" dirty="0" err="1"/>
              <a:t>condensates</a:t>
            </a:r>
            <a:r>
              <a:rPr lang="cs-CZ" dirty="0"/>
              <a:t> in </a:t>
            </a:r>
            <a:r>
              <a:rPr lang="cs-CZ" dirty="0" err="1"/>
              <a:t>higher</a:t>
            </a:r>
            <a:r>
              <a:rPr lang="cs-CZ" dirty="0"/>
              <a:t> </a:t>
            </a:r>
            <a:r>
              <a:rPr lang="cs-CZ" dirty="0" err="1"/>
              <a:t>resolution</a:t>
            </a:r>
            <a:r>
              <a:rPr lang="cs-CZ" dirty="0"/>
              <a:t> and </a:t>
            </a:r>
            <a:r>
              <a:rPr lang="cs-CZ" dirty="0" err="1"/>
              <a:t>measure</a:t>
            </a:r>
            <a:r>
              <a:rPr lang="cs-CZ" dirty="0"/>
              <a:t> </a:t>
            </a:r>
            <a:r>
              <a:rPr lang="cs-CZ" dirty="0" err="1"/>
              <a:t>mechanical</a:t>
            </a:r>
            <a:r>
              <a:rPr lang="cs-CZ" dirty="0"/>
              <a:t> </a:t>
            </a:r>
            <a:r>
              <a:rPr lang="cs-CZ" dirty="0" err="1"/>
              <a:t>properties</a:t>
            </a:r>
            <a:r>
              <a:rPr lang="cs-CZ" dirty="0"/>
              <a:t>…</a:t>
            </a:r>
          </a:p>
          <a:p>
            <a:r>
              <a:rPr lang="cs-CZ" dirty="0" err="1"/>
              <a:t>Core</a:t>
            </a:r>
            <a:r>
              <a:rPr lang="cs-CZ" dirty="0"/>
              <a:t> facility</a:t>
            </a:r>
          </a:p>
          <a:p>
            <a:r>
              <a:rPr lang="cs-CZ" dirty="0" err="1"/>
              <a:t>Multimodal</a:t>
            </a:r>
            <a:r>
              <a:rPr lang="cs-CZ" dirty="0"/>
              <a:t> AFM and </a:t>
            </a:r>
            <a:r>
              <a:rPr lang="cs-CZ" dirty="0" err="1"/>
              <a:t>optical</a:t>
            </a:r>
            <a:r>
              <a:rPr lang="cs-CZ" dirty="0"/>
              <a:t> (</a:t>
            </a:r>
            <a:r>
              <a:rPr lang="cs-CZ" dirty="0" err="1"/>
              <a:t>confocal</a:t>
            </a:r>
            <a:r>
              <a:rPr lang="cs-CZ" dirty="0"/>
              <a:t>) </a:t>
            </a:r>
            <a:r>
              <a:rPr lang="cs-CZ" dirty="0" err="1"/>
              <a:t>microscopy</a:t>
            </a:r>
            <a:r>
              <a:rPr lang="cs-CZ" dirty="0"/>
              <a:t>, </a:t>
            </a:r>
            <a:r>
              <a:rPr lang="cs-CZ" dirty="0" err="1"/>
              <a:t>both</a:t>
            </a:r>
            <a:r>
              <a:rPr lang="cs-CZ" dirty="0"/>
              <a:t> AFM and </a:t>
            </a:r>
            <a:r>
              <a:rPr lang="cs-CZ" dirty="0" err="1"/>
              <a:t>optical</a:t>
            </a:r>
            <a:r>
              <a:rPr lang="cs-CZ" dirty="0"/>
              <a:t> </a:t>
            </a:r>
            <a:r>
              <a:rPr lang="cs-CZ" dirty="0" err="1"/>
              <a:t>imaging</a:t>
            </a:r>
            <a:r>
              <a:rPr lang="cs-CZ" dirty="0"/>
              <a:t> in </a:t>
            </a:r>
            <a:r>
              <a:rPr lang="cs-CZ" dirty="0" err="1"/>
              <a:t>one</a:t>
            </a:r>
            <a:r>
              <a:rPr lang="cs-CZ" dirty="0"/>
              <a:t> </a:t>
            </a:r>
            <a:r>
              <a:rPr lang="cs-CZ" dirty="0" err="1"/>
              <a:t>chamber</a:t>
            </a:r>
            <a:endParaRPr lang="cs-CZ" dirty="0"/>
          </a:p>
          <a:p>
            <a:r>
              <a:rPr lang="cs-CZ" dirty="0"/>
              <a:t>….</a:t>
            </a:r>
            <a:r>
              <a:rPr lang="cs-CZ" b="1" dirty="0" err="1"/>
              <a:t>distinguish</a:t>
            </a:r>
            <a:r>
              <a:rPr lang="cs-CZ" b="1" dirty="0"/>
              <a:t> HP1/NUP98 </a:t>
            </a:r>
            <a:r>
              <a:rPr lang="cs-CZ" b="1" dirty="0" err="1"/>
              <a:t>phases</a:t>
            </a:r>
            <a:r>
              <a:rPr lang="cs-CZ" b="1" dirty="0"/>
              <a:t> </a:t>
            </a:r>
            <a:r>
              <a:rPr lang="cs-CZ" b="1" dirty="0" err="1"/>
              <a:t>within</a:t>
            </a:r>
            <a:r>
              <a:rPr lang="cs-CZ" b="1" dirty="0"/>
              <a:t> </a:t>
            </a:r>
            <a:r>
              <a:rPr lang="cs-CZ" b="1" dirty="0" err="1"/>
              <a:t>complex</a:t>
            </a:r>
            <a:r>
              <a:rPr lang="cs-CZ" b="1" dirty="0"/>
              <a:t> </a:t>
            </a:r>
            <a:r>
              <a:rPr lang="cs-CZ" b="1" dirty="0" err="1"/>
              <a:t>condensate</a:t>
            </a:r>
            <a:r>
              <a:rPr lang="cs-CZ" b="1" dirty="0"/>
              <a:t> by fluorescence</a:t>
            </a:r>
            <a:r>
              <a:rPr lang="cs-CZ" dirty="0"/>
              <a:t>….use AFM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surface</a:t>
            </a:r>
            <a:r>
              <a:rPr lang="cs-CZ" dirty="0"/>
              <a:t> </a:t>
            </a:r>
            <a:r>
              <a:rPr lang="cs-CZ" dirty="0" err="1"/>
              <a:t>mapping</a:t>
            </a:r>
            <a:r>
              <a:rPr lang="cs-CZ" dirty="0"/>
              <a:t> and </a:t>
            </a:r>
            <a:r>
              <a:rPr lang="cs-CZ" dirty="0" err="1"/>
              <a:t>mechanical</a:t>
            </a:r>
            <a:r>
              <a:rPr lang="cs-CZ" dirty="0"/>
              <a:t> </a:t>
            </a:r>
            <a:r>
              <a:rPr lang="cs-CZ" dirty="0" err="1"/>
              <a:t>properties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B19BE-F551-4BDB-B2E0-F0C3EDBD458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932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/>
              <a:t>In </a:t>
            </a:r>
            <a:r>
              <a:rPr lang="cs-CZ" b="1" dirty="0" err="1"/>
              <a:t>solution</a:t>
            </a:r>
            <a:r>
              <a:rPr lang="cs-CZ" b="1" dirty="0"/>
              <a:t>, </a:t>
            </a:r>
            <a:r>
              <a:rPr lang="cs-CZ" b="1" dirty="0" err="1"/>
              <a:t>native</a:t>
            </a:r>
            <a:endParaRPr lang="cs-CZ" b="1" dirty="0"/>
          </a:p>
          <a:p>
            <a:r>
              <a:rPr lang="cs-CZ" dirty="0" err="1"/>
              <a:t>Extensive</a:t>
            </a:r>
            <a:r>
              <a:rPr lang="cs-CZ" dirty="0"/>
              <a:t> </a:t>
            </a:r>
            <a:r>
              <a:rPr lang="cs-CZ" dirty="0" err="1"/>
              <a:t>optimization</a:t>
            </a:r>
            <a:r>
              <a:rPr lang="cs-CZ" dirty="0"/>
              <a:t>…</a:t>
            </a:r>
            <a:r>
              <a:rPr lang="cs-CZ" dirty="0" err="1"/>
              <a:t>surfaces</a:t>
            </a:r>
            <a:r>
              <a:rPr lang="cs-CZ" dirty="0"/>
              <a:t>, </a:t>
            </a:r>
            <a:r>
              <a:rPr lang="cs-CZ" dirty="0" err="1"/>
              <a:t>cantilevers</a:t>
            </a:r>
            <a:r>
              <a:rPr lang="cs-CZ" dirty="0"/>
              <a:t>…</a:t>
            </a:r>
          </a:p>
          <a:p>
            <a:r>
              <a:rPr lang="cs-CZ" dirty="0"/>
              <a:t>….</a:t>
            </a:r>
            <a:r>
              <a:rPr lang="cs-CZ" b="1" dirty="0" err="1"/>
              <a:t>distinguish</a:t>
            </a:r>
            <a:r>
              <a:rPr lang="cs-CZ" b="1" dirty="0"/>
              <a:t> HP1/NUP98</a:t>
            </a:r>
            <a:r>
              <a:rPr lang="cs-CZ" dirty="0"/>
              <a:t>….</a:t>
            </a:r>
            <a:r>
              <a:rPr lang="cs-CZ" dirty="0" err="1"/>
              <a:t>only</a:t>
            </a:r>
            <a:r>
              <a:rPr lang="cs-CZ" dirty="0"/>
              <a:t> NUP98 fluorescence</a:t>
            </a:r>
          </a:p>
          <a:p>
            <a:r>
              <a:rPr lang="cs-CZ" dirty="0" err="1"/>
              <a:t>Observe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surface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condensates</a:t>
            </a:r>
            <a:r>
              <a:rPr lang="cs-CZ" dirty="0"/>
              <a:t> (</a:t>
            </a:r>
            <a:r>
              <a:rPr lang="cs-CZ" dirty="0" err="1"/>
              <a:t>higher</a:t>
            </a:r>
            <a:r>
              <a:rPr lang="cs-CZ" dirty="0"/>
              <a:t> </a:t>
            </a:r>
            <a:r>
              <a:rPr lang="cs-CZ" dirty="0" err="1"/>
              <a:t>resolution</a:t>
            </a:r>
            <a:r>
              <a:rPr lang="cs-CZ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B19BE-F551-4BDB-B2E0-F0C3EDBD458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9709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/>
              <a:t>Mechanical</a:t>
            </a:r>
            <a:r>
              <a:rPr lang="cs-CZ" dirty="0"/>
              <a:t> </a:t>
            </a:r>
            <a:r>
              <a:rPr lang="cs-CZ" dirty="0" err="1"/>
              <a:t>properties</a:t>
            </a:r>
            <a:endParaRPr lang="cs-CZ" dirty="0"/>
          </a:p>
          <a:p>
            <a:r>
              <a:rPr lang="cs-CZ" dirty="0" err="1"/>
              <a:t>Stifness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individual</a:t>
            </a:r>
            <a:r>
              <a:rPr lang="cs-CZ" dirty="0"/>
              <a:t> </a:t>
            </a:r>
            <a:r>
              <a:rPr lang="cs-CZ" dirty="0" err="1"/>
              <a:t>phases</a:t>
            </a:r>
            <a:r>
              <a:rPr lang="cs-CZ" dirty="0"/>
              <a:t>…HP1 </a:t>
            </a:r>
            <a:r>
              <a:rPr lang="cs-CZ" dirty="0" err="1"/>
              <a:t>condensates</a:t>
            </a:r>
            <a:r>
              <a:rPr lang="cs-CZ" dirty="0"/>
              <a:t> </a:t>
            </a:r>
            <a:r>
              <a:rPr lang="cs-CZ" dirty="0" err="1"/>
              <a:t>less</a:t>
            </a:r>
            <a:r>
              <a:rPr lang="cs-CZ" dirty="0"/>
              <a:t> </a:t>
            </a:r>
            <a:r>
              <a:rPr lang="cs-CZ" dirty="0" err="1"/>
              <a:t>stiff</a:t>
            </a:r>
            <a:r>
              <a:rPr lang="cs-CZ" dirty="0"/>
              <a:t>…</a:t>
            </a:r>
            <a:r>
              <a:rPr lang="cs-CZ" dirty="0" err="1"/>
              <a:t>could</a:t>
            </a:r>
            <a:r>
              <a:rPr lang="cs-CZ" dirty="0"/>
              <a:t> </a:t>
            </a:r>
            <a:r>
              <a:rPr lang="cs-CZ" dirty="0" err="1"/>
              <a:t>reflect</a:t>
            </a:r>
            <a:r>
              <a:rPr lang="cs-CZ" dirty="0"/>
              <a:t> </a:t>
            </a:r>
            <a:r>
              <a:rPr lang="cs-CZ" dirty="0" err="1"/>
              <a:t>interfacial</a:t>
            </a:r>
            <a:r>
              <a:rPr lang="cs-CZ" dirty="0"/>
              <a:t> </a:t>
            </a:r>
            <a:r>
              <a:rPr lang="cs-CZ" dirty="0" err="1"/>
              <a:t>tension</a:t>
            </a:r>
            <a:r>
              <a:rPr lang="cs-CZ" dirty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B19BE-F551-4BDB-B2E0-F0C3EDBD458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4783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/>
              <a:t>Built</a:t>
            </a:r>
            <a:r>
              <a:rPr lang="cs-CZ" dirty="0"/>
              <a:t> on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preliminary</a:t>
            </a:r>
            <a:r>
              <a:rPr lang="cs-CZ" dirty="0"/>
              <a:t> data</a:t>
            </a:r>
          </a:p>
          <a:p>
            <a:r>
              <a:rPr lang="cs-CZ" dirty="0" err="1"/>
              <a:t>One</a:t>
            </a:r>
            <a:r>
              <a:rPr lang="cs-CZ" dirty="0"/>
              <a:t> </a:t>
            </a:r>
            <a:r>
              <a:rPr lang="cs-CZ" dirty="0" err="1"/>
              <a:t>setp</a:t>
            </a:r>
            <a:r>
              <a:rPr lang="cs-CZ" dirty="0"/>
              <a:t>-up/instrument to </a:t>
            </a:r>
            <a:r>
              <a:rPr lang="cs-CZ" dirty="0" err="1"/>
              <a:t>measure</a:t>
            </a:r>
            <a:r>
              <a:rPr lang="cs-CZ" dirty="0"/>
              <a:t>….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B19BE-F551-4BDB-B2E0-F0C3EDBD458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744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91312F-2427-B038-8D8E-89E9C7296C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CA66F55-D011-AF3E-A806-A67748D9E2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GB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14B49C-D47D-51AC-099B-9359D82C9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01CE1-B6C0-41E6-8DDF-923E382717C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F78DE21-113F-A7E3-2B92-B30A26C8A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DA1B768-5460-B7B8-4D8F-36830647D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1631B-C966-44EA-A2EE-F2A18B7AC2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5125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24BC6F-4004-62C5-2AB3-769B002EA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8A1584E-3A01-C32A-3D39-0FED8B503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93DF228-241C-3E10-829A-CF39D2D2A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01CE1-B6C0-41E6-8DDF-923E382717C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01BA1E9-F616-1957-84B9-EC856BA19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2EFE485-437B-5AE3-E693-E6018379E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1631B-C966-44EA-A2EE-F2A18B7AC2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923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A47FE4-DA21-942E-3FF5-99CE82464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03E556D-771F-CE88-1735-70E14FC04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E9100F4-CD55-2545-112C-6973E79A2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01CE1-B6C0-41E6-8DDF-923E382717C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4FBB5DE-A81C-ED85-D24D-A6068EED0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16C0DEE-FC62-09E8-B624-47EF3A6DD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1631B-C966-44EA-A2EE-F2A18B7AC2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880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59113F-32EE-3828-738F-708B1851A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875647C-9850-0BAA-2277-076B4CE600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D2FF2E2-BE59-7A0B-F105-DB2AE25E5E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E6FB75B-3761-8F31-5E39-7DC1B7581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01CE1-B6C0-41E6-8DDF-923E382717C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EA485DA-1D5A-75D4-86A5-045A83B5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EF754A2-0EA4-D3A1-C31A-102A52C31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1631B-C966-44EA-A2EE-F2A18B7AC2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4269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E3B2B1-1A1F-BE52-F230-114C81D41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837522F-19A9-A7C8-9E77-08E26FA89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D753797-04D4-0E46-B577-4BB4CF85B8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40AAE831-614B-1CD4-DDDF-E6D9A942EF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92EF760-B47C-9B89-DA2B-9EBD2E85E3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26D71827-77F4-F238-A933-112726EA4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01CE1-B6C0-41E6-8DDF-923E382717C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2862CD7-A64D-DF26-720C-08EF3B30D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8221C83-3F07-8791-0D63-A6AF51109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1631B-C966-44EA-A2EE-F2A18B7AC2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427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89B3FD-1329-4582-32AF-48246B46D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A7631DC-CA2D-88A1-ABF3-4B48A4021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01CE1-B6C0-41E6-8DDF-923E382717C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EAF392B-13E9-3F5D-5908-75A8A418F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F69BD1E-0803-4DF2-C048-CD4B6979C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1631B-C966-44EA-A2EE-F2A18B7AC2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504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E1B7B0EA-325C-8E33-35D1-267EF5A0E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01CE1-B6C0-41E6-8DDF-923E382717C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56CD32E1-169E-9724-7FD7-976D76464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DB5E1C5-CCCE-0D30-A267-4676C8C5C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1631B-C966-44EA-A2EE-F2A18B7AC2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352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FF3C76-0A29-C1FB-54A0-752E2FA74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F59D9C7-62DF-9652-577E-0641E8D63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BF55B98-C166-7DB8-EF44-878C9DD6EB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3BAE79C-9AB7-DC1F-4190-B75B2B27D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01CE1-B6C0-41E6-8DDF-923E382717C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29B8BD3-D459-F811-9E54-1A1AF9CA5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D9AAF0F-7242-5494-8F36-10DC976D8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1631B-C966-44EA-A2EE-F2A18B7AC2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4200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90B8C6-E057-C5FE-538A-B77519969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0FD94789-B231-1664-5987-546DBCE28F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3446434-C5D3-0042-514E-0B60EB518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18AFF72-BA96-33FB-22B7-7FF41F2DC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01CE1-B6C0-41E6-8DDF-923E382717C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6E2F5F9-EF66-D560-FBA9-4DC938978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49975D7-8291-8F00-82B3-D158D7EFB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1631B-C966-44EA-A2EE-F2A18B7AC2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582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877AC3-3EA8-D05E-666A-C49E7F667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81A29A7-8D5A-B8A8-A272-21B10D5379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AED0B79-28C8-D7F6-106A-D92047065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01CE1-B6C0-41E6-8DDF-923E382717C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E8CD2BB-DB3D-BE62-3840-4562C4E1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A9127C4-CA2C-41E1-A668-F3FE6043A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1631B-C966-44EA-A2EE-F2A18B7AC2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99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11D2A45-1A79-3092-1A1D-98248F99A3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0BEB780-5928-34CD-C70F-B33359B2B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9F57CA6-A388-9442-FBB7-4808DC38E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01CE1-B6C0-41E6-8DDF-923E382717C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668E29F-AE57-F603-C594-4D87CB9C4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9F6934D-D719-5DFB-651D-BD040B314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1631B-C966-44EA-A2EE-F2A18B7AC2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502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DFBD97C-7F02-C819-CB69-E25F7761B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6621DAB-EEBA-4520-3BFE-3BFF196CA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C7F8CCE-E644-EB37-E8B9-BF601DC13D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01CE1-B6C0-41E6-8DDF-923E382717C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06FA170-F674-211E-FBCF-47075DBD9E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13D703B-A5A0-ED00-EE9A-7B374604E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1631B-C966-44EA-A2EE-F2A18B7AC2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895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iff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4C2E8F-F701-5800-BE08-DED93B9DF6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9349" y="940668"/>
            <a:ext cx="9853301" cy="6376764"/>
          </a:xfrm>
        </p:spPr>
        <p:txBody>
          <a:bodyPr>
            <a:normAutofit fontScale="90000"/>
          </a:bodyPr>
          <a:lstStyle/>
          <a:p>
            <a:br>
              <a:rPr lang="en-US" sz="4400" dirty="0"/>
            </a:br>
            <a:br>
              <a:rPr lang="en-US" sz="4400" dirty="0"/>
            </a:br>
            <a:br>
              <a:rPr lang="en-US" sz="4400" dirty="0"/>
            </a:br>
            <a:br>
              <a:rPr lang="en-US" sz="4400" dirty="0"/>
            </a:br>
            <a:br>
              <a:rPr lang="en-US" sz="4400" dirty="0"/>
            </a:br>
            <a:r>
              <a:rPr lang="en-US" sz="4400" dirty="0"/>
              <a:t>Multimodal AFM and optical microscopy reveals mechanical properties of multi-phase biomolecular condensates</a:t>
            </a:r>
            <a:br>
              <a:rPr lang="en-US" sz="4400" dirty="0"/>
            </a:br>
            <a:br>
              <a:rPr lang="en-US" sz="4400" dirty="0"/>
            </a:br>
            <a:br>
              <a:rPr lang="en-US" sz="4400" dirty="0"/>
            </a:br>
            <a:r>
              <a:rPr lang="en-US" sz="3100" b="1" dirty="0"/>
              <a:t>Jakub Cibulka</a:t>
            </a:r>
            <a:br>
              <a:rPr lang="en-US" sz="3100" b="1" dirty="0"/>
            </a:br>
            <a:br>
              <a:rPr lang="en-US" sz="1600" b="1" dirty="0"/>
            </a:br>
            <a:br>
              <a:rPr lang="en-US" sz="4400" dirty="0"/>
            </a:br>
            <a:r>
              <a:rPr lang="en-US" sz="2000" dirty="0" err="1"/>
              <a:t>Lumír</a:t>
            </a:r>
            <a:r>
              <a:rPr lang="en-US" sz="2000" dirty="0"/>
              <a:t> </a:t>
            </a:r>
            <a:r>
              <a:rPr lang="en-US" sz="2000" dirty="0" err="1"/>
              <a:t>Krejčí</a:t>
            </a:r>
            <a:r>
              <a:rPr lang="en-US" sz="2000" dirty="0"/>
              <a:t> lab</a:t>
            </a:r>
            <a:br>
              <a:rPr lang="en-US" sz="3200" dirty="0"/>
            </a:br>
            <a:br>
              <a:rPr lang="en-US" sz="3200" dirty="0"/>
            </a:br>
            <a:r>
              <a:rPr lang="en-US" sz="2200" dirty="0"/>
              <a:t>Multimodal Microscopy Workshop 2025</a:t>
            </a:r>
            <a:br>
              <a:rPr lang="en-US" sz="2200" dirty="0"/>
            </a:br>
            <a:r>
              <a:rPr lang="en-US" sz="2200" dirty="0"/>
              <a:t>Brno</a:t>
            </a:r>
            <a:br>
              <a:rPr lang="en-US" sz="2200" dirty="0"/>
            </a:br>
            <a:br>
              <a:rPr lang="en-US" sz="1000" b="1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22848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0D384F-EA51-85E7-BA72-10437CD5A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Biomolecular condensates form by phase transitions</a:t>
            </a:r>
          </a:p>
        </p:txBody>
      </p:sp>
      <p:grpSp>
        <p:nvGrpSpPr>
          <p:cNvPr id="7" name="Skupina 6">
            <a:extLst>
              <a:ext uri="{FF2B5EF4-FFF2-40B4-BE49-F238E27FC236}">
                <a16:creationId xmlns:a16="http://schemas.microsoft.com/office/drawing/2014/main" id="{E0EC023D-C015-8161-2F32-F53561F3AC25}"/>
              </a:ext>
            </a:extLst>
          </p:cNvPr>
          <p:cNvGrpSpPr/>
          <p:nvPr/>
        </p:nvGrpSpPr>
        <p:grpSpPr>
          <a:xfrm>
            <a:off x="3042303" y="1845892"/>
            <a:ext cx="5873022" cy="3503775"/>
            <a:chOff x="3042303" y="1845892"/>
            <a:chExt cx="5873022" cy="3503775"/>
          </a:xfrm>
        </p:grpSpPr>
        <p:pic>
          <p:nvPicPr>
            <p:cNvPr id="6" name="Obrázek 5">
              <a:extLst>
                <a:ext uri="{FF2B5EF4-FFF2-40B4-BE49-F238E27FC236}">
                  <a16:creationId xmlns:a16="http://schemas.microsoft.com/office/drawing/2014/main" id="{6A734ABE-147E-66D5-3E04-265603D80E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6674" y="1912852"/>
              <a:ext cx="5638651" cy="3436815"/>
            </a:xfrm>
            <a:prstGeom prst="rect">
              <a:avLst/>
            </a:prstGeom>
          </p:spPr>
        </p:pic>
        <p:sp>
          <p:nvSpPr>
            <p:cNvPr id="5" name="Obdélník 4">
              <a:extLst>
                <a:ext uri="{FF2B5EF4-FFF2-40B4-BE49-F238E27FC236}">
                  <a16:creationId xmlns:a16="http://schemas.microsoft.com/office/drawing/2014/main" id="{1DEDC996-9C2C-502E-DCEC-343947E001B9}"/>
                </a:ext>
              </a:extLst>
            </p:cNvPr>
            <p:cNvSpPr/>
            <p:nvPr/>
          </p:nvSpPr>
          <p:spPr>
            <a:xfrm>
              <a:off x="3042303" y="1845892"/>
              <a:ext cx="769121" cy="5383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3786F2AF-7D46-2794-D1CE-A4279E7D0D18}"/>
              </a:ext>
            </a:extLst>
          </p:cNvPr>
          <p:cNvSpPr txBox="1"/>
          <p:nvPr/>
        </p:nvSpPr>
        <p:spPr>
          <a:xfrm>
            <a:off x="1397726" y="6492875"/>
            <a:ext cx="939654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/>
              <a:t>Wang </a:t>
            </a:r>
            <a:r>
              <a:rPr lang="en-US" sz="1000" i="1" dirty="0"/>
              <a:t>et al.</a:t>
            </a:r>
            <a:r>
              <a:rPr lang="en-US" sz="1000" dirty="0"/>
              <a:t> </a:t>
            </a:r>
            <a:r>
              <a:rPr lang="en-US" sz="1000" b="1" dirty="0"/>
              <a:t>Liquid-liquid phase separation in DNA double-strand breaks repair. </a:t>
            </a:r>
            <a:r>
              <a:rPr lang="en-US" sz="1000" dirty="0"/>
              <a:t>Cell Death Dis 2023</a:t>
            </a:r>
          </a:p>
        </p:txBody>
      </p:sp>
    </p:spTree>
    <p:extLst>
      <p:ext uri="{BB962C8B-B14F-4D97-AF65-F5344CB8AC3E}">
        <p14:creationId xmlns:p14="http://schemas.microsoft.com/office/powerpoint/2010/main" val="2421352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0D384F-EA51-85E7-BA72-10437CD5A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Biomolecular condensates organize cellular processes</a:t>
            </a:r>
          </a:p>
        </p:txBody>
      </p:sp>
      <p:pic>
        <p:nvPicPr>
          <p:cNvPr id="8" name="Picture 7" descr="A diagram of a cell&#10;&#10;AI-generated content may be incorrect.">
            <a:extLst>
              <a:ext uri="{FF2B5EF4-FFF2-40B4-BE49-F238E27FC236}">
                <a16:creationId xmlns:a16="http://schemas.microsoft.com/office/drawing/2014/main" id="{348C6015-8E85-B407-11F1-98DBF63CC4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722" y="1897811"/>
            <a:ext cx="6054855" cy="37438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FA76232-EF04-5CA2-D1C1-A47EBF5CEA6B}"/>
              </a:ext>
            </a:extLst>
          </p:cNvPr>
          <p:cNvSpPr txBox="1"/>
          <p:nvPr/>
        </p:nvSpPr>
        <p:spPr>
          <a:xfrm>
            <a:off x="3863752" y="6510127"/>
            <a:ext cx="609456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Bracha </a:t>
            </a:r>
            <a:r>
              <a:rPr lang="en-US" sz="1000" i="1" dirty="0"/>
              <a:t>et al</a:t>
            </a:r>
            <a:r>
              <a:rPr lang="en-US" sz="1000" dirty="0"/>
              <a:t>. </a:t>
            </a:r>
            <a:r>
              <a:rPr lang="en-US" sz="1000" b="1" dirty="0"/>
              <a:t>Probing and engineering liquid-phase organelles. </a:t>
            </a:r>
            <a:r>
              <a:rPr lang="en-US" sz="1000" dirty="0"/>
              <a:t>Nat </a:t>
            </a:r>
            <a:r>
              <a:rPr lang="en-US" sz="1000" dirty="0" err="1"/>
              <a:t>Biotechnol</a:t>
            </a:r>
            <a:r>
              <a:rPr lang="en-US" sz="1000" dirty="0"/>
              <a:t> 2019 </a:t>
            </a:r>
          </a:p>
        </p:txBody>
      </p:sp>
    </p:spTree>
    <p:extLst>
      <p:ext uri="{BB962C8B-B14F-4D97-AF65-F5344CB8AC3E}">
        <p14:creationId xmlns:p14="http://schemas.microsoft.com/office/powerpoint/2010/main" val="3137949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0D384F-EA51-85E7-BA72-10437CD5A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Determinants of condensate function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4919C3-79A3-594A-CFFB-88A5CFE379EA}"/>
              </a:ext>
            </a:extLst>
          </p:cNvPr>
          <p:cNvSpPr txBox="1"/>
          <p:nvPr/>
        </p:nvSpPr>
        <p:spPr>
          <a:xfrm>
            <a:off x="1487488" y="6492875"/>
            <a:ext cx="99124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Schuster </a:t>
            </a:r>
            <a:r>
              <a:rPr lang="en-US" sz="1000" i="1" dirty="0"/>
              <a:t>et al</a:t>
            </a:r>
            <a:r>
              <a:rPr lang="en-US" sz="1000" dirty="0"/>
              <a:t>. </a:t>
            </a:r>
            <a:r>
              <a:rPr lang="en-US" sz="1000" b="1" dirty="0"/>
              <a:t>Biomolecular Condensates: Sequence Determinants of Phase Separation, Microstructural Organization, Enzymatic Activity, and Material Properties. </a:t>
            </a:r>
            <a:r>
              <a:rPr lang="en-US" sz="1000" dirty="0"/>
              <a:t>J Phys Chem B. 2021</a:t>
            </a:r>
          </a:p>
        </p:txBody>
      </p:sp>
      <p:pic>
        <p:nvPicPr>
          <p:cNvPr id="5" name="Picture 4" descr="A diagram of different types of cells&#10;&#10;AI-generated content may be incorrect.">
            <a:extLst>
              <a:ext uri="{FF2B5EF4-FFF2-40B4-BE49-F238E27FC236}">
                <a16:creationId xmlns:a16="http://schemas.microsoft.com/office/drawing/2014/main" id="{83FE0A43-242E-58B9-42B2-04309F8F7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4" y="1438703"/>
            <a:ext cx="6136932" cy="44104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8F64D3-653D-7D97-D339-13C2C1C48B52}"/>
              </a:ext>
            </a:extLst>
          </p:cNvPr>
          <p:cNvSpPr txBox="1"/>
          <p:nvPr/>
        </p:nvSpPr>
        <p:spPr>
          <a:xfrm>
            <a:off x="9192222" y="4358129"/>
            <a:ext cx="18738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Interfacial tension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Stiffness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Viscoelasticity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Fluidity</a:t>
            </a:r>
          </a:p>
        </p:txBody>
      </p:sp>
    </p:spTree>
    <p:extLst>
      <p:ext uri="{BB962C8B-B14F-4D97-AF65-F5344CB8AC3E}">
        <p14:creationId xmlns:p14="http://schemas.microsoft.com/office/powerpoint/2010/main" val="1446795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0D384F-EA51-85E7-BA72-10437CD5A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297" y="365125"/>
            <a:ext cx="11417182" cy="1325563"/>
          </a:xfrm>
        </p:spPr>
        <p:txBody>
          <a:bodyPr>
            <a:normAutofit/>
          </a:bodyPr>
          <a:lstStyle/>
          <a:p>
            <a:r>
              <a:rPr lang="en-US" sz="2800" i="1" dirty="0"/>
              <a:t>In vitro </a:t>
            </a:r>
            <a:r>
              <a:rPr lang="en-US" sz="2800" dirty="0"/>
              <a:t>reconstitution of complex condensates (NUP98/HP1 as example)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B97AE4BF-DCF0-636A-08C3-FC2E3150B1B1}"/>
              </a:ext>
            </a:extLst>
          </p:cNvPr>
          <p:cNvSpPr txBox="1"/>
          <p:nvPr/>
        </p:nvSpPr>
        <p:spPr>
          <a:xfrm>
            <a:off x="10457932" y="4941168"/>
            <a:ext cx="11772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Scale bar = 1um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CF35C83-4A09-ECDA-6BEE-4BC1B70D8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23" y="2175429"/>
            <a:ext cx="6947501" cy="2800439"/>
          </a:xfrm>
          <a:prstGeom prst="rect">
            <a:avLst/>
          </a:prstGeom>
        </p:spPr>
      </p:pic>
      <p:pic>
        <p:nvPicPr>
          <p:cNvPr id="3" name="Picture 2" descr="Diagram of a cell division&#10;&#10;AI-generated content may be incorrect.">
            <a:extLst>
              <a:ext uri="{FF2B5EF4-FFF2-40B4-BE49-F238E27FC236}">
                <a16:creationId xmlns:a16="http://schemas.microsoft.com/office/drawing/2014/main" id="{CC664008-14CF-BB30-BF1F-72846D44E2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22" y="1780870"/>
            <a:ext cx="3721188" cy="37211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CF8C001-BCF5-7C5E-D219-6DB100C9B2E3}"/>
              </a:ext>
            </a:extLst>
          </p:cNvPr>
          <p:cNvSpPr txBox="1"/>
          <p:nvPr/>
        </p:nvSpPr>
        <p:spPr>
          <a:xfrm>
            <a:off x="2999656" y="6492875"/>
            <a:ext cx="694750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 err="1"/>
              <a:t>Merigliano</a:t>
            </a:r>
            <a:r>
              <a:rPr lang="en-US" sz="1000" dirty="0"/>
              <a:t> </a:t>
            </a:r>
            <a:r>
              <a:rPr lang="en-US" sz="1000" i="1" dirty="0"/>
              <a:t>et al</a:t>
            </a:r>
            <a:r>
              <a:rPr lang="en-US" sz="1000" dirty="0"/>
              <a:t>. </a:t>
            </a:r>
            <a:r>
              <a:rPr lang="en-US" sz="1000" b="1" dirty="0"/>
              <a:t>Off-pore Nup98 condensates mobilize heterochromatic breaks and exclude Rad51. </a:t>
            </a:r>
            <a:r>
              <a:rPr lang="en-US" sz="1000" dirty="0"/>
              <a:t>Mol Cell 2025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A54C78F0-4661-0D29-1DEC-8092F6ED9230}"/>
              </a:ext>
            </a:extLst>
          </p:cNvPr>
          <p:cNvSpPr/>
          <p:nvPr/>
        </p:nvSpPr>
        <p:spPr>
          <a:xfrm rot="5400000">
            <a:off x="6444574" y="807277"/>
            <a:ext cx="360040" cy="2376264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AE5A40-D824-E6B8-B7C3-EC416211E124}"/>
              </a:ext>
            </a:extLst>
          </p:cNvPr>
          <p:cNvSpPr txBox="1"/>
          <p:nvPr/>
        </p:nvSpPr>
        <p:spPr>
          <a:xfrm>
            <a:off x="5905839" y="1482339"/>
            <a:ext cx="15849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“Heterochromatin“</a:t>
            </a:r>
          </a:p>
        </p:txBody>
      </p:sp>
    </p:spTree>
    <p:extLst>
      <p:ext uri="{BB962C8B-B14F-4D97-AF65-F5344CB8AC3E}">
        <p14:creationId xmlns:p14="http://schemas.microsoft.com/office/powerpoint/2010/main" val="53211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0D384F-EA51-85E7-BA72-10437CD5A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94280" cy="1325563"/>
          </a:xfrm>
        </p:spPr>
        <p:txBody>
          <a:bodyPr>
            <a:normAutofit/>
          </a:bodyPr>
          <a:lstStyle/>
          <a:p>
            <a:r>
              <a:rPr lang="en-US" sz="2800" dirty="0"/>
              <a:t>Multimodal microscopy of NUP98/HP1 condensates in solution</a:t>
            </a:r>
          </a:p>
        </p:txBody>
      </p:sp>
      <p:pic>
        <p:nvPicPr>
          <p:cNvPr id="13" name="Picture 12" descr="A diagram of a laser&#10;&#10;AI-generated content may be incorrect.">
            <a:extLst>
              <a:ext uri="{FF2B5EF4-FFF2-40B4-BE49-F238E27FC236}">
                <a16:creationId xmlns:a16="http://schemas.microsoft.com/office/drawing/2014/main" id="{473599B1-9830-22A6-11FC-B073D6A351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321" y="1556792"/>
            <a:ext cx="6237357" cy="463454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8B26E13-18C6-D39E-B1EB-5DC81798D947}"/>
              </a:ext>
            </a:extLst>
          </p:cNvPr>
          <p:cNvSpPr txBox="1"/>
          <p:nvPr/>
        </p:nvSpPr>
        <p:spPr>
          <a:xfrm>
            <a:off x="3071664" y="6492875"/>
            <a:ext cx="693556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Fernandes </a:t>
            </a:r>
            <a:r>
              <a:rPr lang="en-US" sz="1000" i="1" dirty="0"/>
              <a:t>et al.</a:t>
            </a:r>
            <a:r>
              <a:rPr lang="en-US" sz="1000" dirty="0"/>
              <a:t> </a:t>
            </a:r>
            <a:r>
              <a:rPr lang="en-US" sz="1000" b="1" dirty="0"/>
              <a:t>Synchronous, Crosstalk-free Correlative AFM and Confocal Microscopies/Spectroscopies.</a:t>
            </a:r>
            <a:r>
              <a:rPr lang="en-US" sz="1000" dirty="0"/>
              <a:t> Sci Rep 2020 </a:t>
            </a:r>
          </a:p>
        </p:txBody>
      </p:sp>
    </p:spTree>
    <p:extLst>
      <p:ext uri="{BB962C8B-B14F-4D97-AF65-F5344CB8AC3E}">
        <p14:creationId xmlns:p14="http://schemas.microsoft.com/office/powerpoint/2010/main" val="3470894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0D384F-EA51-85E7-BA72-10437CD5A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94280" cy="1325563"/>
          </a:xfrm>
        </p:spPr>
        <p:txBody>
          <a:bodyPr>
            <a:normAutofit/>
          </a:bodyPr>
          <a:lstStyle/>
          <a:p>
            <a:r>
              <a:rPr lang="en-US" sz="2800" dirty="0"/>
              <a:t>Multimodal microscopy of NUP98/HP1 condensates in solution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E0A47-95EC-E393-BE93-09E0A8A3D919}"/>
              </a:ext>
            </a:extLst>
          </p:cNvPr>
          <p:cNvSpPr txBox="1"/>
          <p:nvPr/>
        </p:nvSpPr>
        <p:spPr>
          <a:xfrm>
            <a:off x="461588" y="6308209"/>
            <a:ext cx="1801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Š. </a:t>
            </a:r>
            <a:r>
              <a:rPr lang="en-US" dirty="0" err="1"/>
              <a:t>Vrána</a:t>
            </a:r>
            <a:r>
              <a:rPr lang="en-US" dirty="0"/>
              <a:t>, K. </a:t>
            </a:r>
            <a:r>
              <a:rPr lang="en-US" dirty="0" err="1"/>
              <a:t>Krejčí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4874CF6-6E28-84DC-623F-88F164A466D3}"/>
              </a:ext>
            </a:extLst>
          </p:cNvPr>
          <p:cNvGrpSpPr/>
          <p:nvPr/>
        </p:nvGrpSpPr>
        <p:grpSpPr>
          <a:xfrm>
            <a:off x="1648035" y="1760133"/>
            <a:ext cx="9980662" cy="4356397"/>
            <a:chOff x="1648035" y="1760133"/>
            <a:chExt cx="9980662" cy="4356397"/>
          </a:xfrm>
        </p:grpSpPr>
        <p:pic>
          <p:nvPicPr>
            <p:cNvPr id="21" name="Picture 20" descr="A blurry image of a circle&#10;&#10;AI-generated content may be incorrect.">
              <a:extLst>
                <a:ext uri="{FF2B5EF4-FFF2-40B4-BE49-F238E27FC236}">
                  <a16:creationId xmlns:a16="http://schemas.microsoft.com/office/drawing/2014/main" id="{2FD23872-5F1B-5A43-EEBC-D3F9C8287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1918" y="1760133"/>
              <a:ext cx="2124001" cy="2123999"/>
            </a:xfrm>
            <a:prstGeom prst="rect">
              <a:avLst/>
            </a:prstGeom>
          </p:spPr>
        </p:pic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0C01446B-63CB-CB98-E27F-20D7D18888C5}"/>
                </a:ext>
              </a:extLst>
            </p:cNvPr>
            <p:cNvCxnSpPr/>
            <p:nvPr/>
          </p:nvCxnSpPr>
          <p:spPr>
            <a:xfrm>
              <a:off x="2466940" y="3284984"/>
              <a:ext cx="504056" cy="0"/>
            </a:xfrm>
            <a:prstGeom prst="straightConnector1">
              <a:avLst/>
            </a:prstGeom>
            <a:ln w="25400">
              <a:solidFill>
                <a:srgbClr val="3D0FB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5780624-6701-688E-04FD-DD8C0D598E5B}"/>
                </a:ext>
              </a:extLst>
            </p:cNvPr>
            <p:cNvSpPr txBox="1"/>
            <p:nvPr/>
          </p:nvSpPr>
          <p:spPr>
            <a:xfrm>
              <a:off x="1648035" y="3089533"/>
              <a:ext cx="8338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3D0FB1"/>
                  </a:solidFill>
                </a:rPr>
                <a:t>NUP98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2D254D4B-BDDE-53F2-87F5-70F716B0EA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59503" y="2159420"/>
              <a:ext cx="294641" cy="23464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927C039-1967-306E-1803-F3A7A3802F11}"/>
                </a:ext>
              </a:extLst>
            </p:cNvPr>
            <p:cNvSpPr txBox="1"/>
            <p:nvPr/>
          </p:nvSpPr>
          <p:spPr>
            <a:xfrm>
              <a:off x="3493559" y="1847852"/>
              <a:ext cx="12105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HP1 + DNA</a:t>
              </a:r>
            </a:p>
          </p:txBody>
        </p:sp>
        <p:pic>
          <p:nvPicPr>
            <p:cNvPr id="22" name="Picture 21" descr="A close up of a blue object&#10;&#10;AI-generated content may be incorrect.">
              <a:extLst>
                <a:ext uri="{FF2B5EF4-FFF2-40B4-BE49-F238E27FC236}">
                  <a16:creationId xmlns:a16="http://schemas.microsoft.com/office/drawing/2014/main" id="{B733F259-643D-0AEB-44C6-20B85CF34887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36255" y="1762013"/>
              <a:ext cx="2137140" cy="2123999"/>
            </a:xfrm>
            <a:prstGeom prst="rect">
              <a:avLst/>
            </a:prstGeom>
          </p:spPr>
        </p:pic>
        <p:pic>
          <p:nvPicPr>
            <p:cNvPr id="23" name="Picture 22" descr="A blue dot in a circle&#10;&#10;AI-generated content may be incorrect.">
              <a:extLst>
                <a:ext uri="{FF2B5EF4-FFF2-40B4-BE49-F238E27FC236}">
                  <a16:creationId xmlns:a16="http://schemas.microsoft.com/office/drawing/2014/main" id="{B1FD0193-B42D-89E5-D850-FD4897FDD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99464" y="1763586"/>
              <a:ext cx="2124001" cy="2123999"/>
            </a:xfrm>
            <a:prstGeom prst="rect">
              <a:avLst/>
            </a:prstGeom>
          </p:spPr>
        </p:pic>
        <p:pic>
          <p:nvPicPr>
            <p:cNvPr id="29" name="Picture 28" descr="A yellow circle with a black background&#10;&#10;AI-generated content may be incorrect.">
              <a:extLst>
                <a:ext uri="{FF2B5EF4-FFF2-40B4-BE49-F238E27FC236}">
                  <a16:creationId xmlns:a16="http://schemas.microsoft.com/office/drawing/2014/main" id="{F6455D99-9EBA-23E7-4826-C208102D2C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802" t="1066" r="22467" b="1271"/>
            <a:stretch/>
          </p:blipFill>
          <p:spPr>
            <a:xfrm>
              <a:off x="6799464" y="3922655"/>
              <a:ext cx="2132281" cy="2116771"/>
            </a:xfrm>
            <a:prstGeom prst="rect">
              <a:avLst/>
            </a:prstGeom>
          </p:spPr>
        </p:pic>
        <p:pic>
          <p:nvPicPr>
            <p:cNvPr id="30" name="Picture 29" descr="A yellow and black image&#10;&#10;AI-generated content may be incorrect.">
              <a:extLst>
                <a:ext uri="{FF2B5EF4-FFF2-40B4-BE49-F238E27FC236}">
                  <a16:creationId xmlns:a16="http://schemas.microsoft.com/office/drawing/2014/main" id="{1D307D65-99F8-C1F7-03EA-15E177AD88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697" t="947" r="21427" b="1392"/>
            <a:stretch/>
          </p:blipFill>
          <p:spPr>
            <a:xfrm>
              <a:off x="2466940" y="3919042"/>
              <a:ext cx="2138979" cy="2123999"/>
            </a:xfrm>
            <a:prstGeom prst="rect">
              <a:avLst/>
            </a:prstGeom>
          </p:spPr>
        </p:pic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39CFD4CA-A2AC-3A5B-2DAE-ABA7AD487393}"/>
                </a:ext>
              </a:extLst>
            </p:cNvPr>
            <p:cNvGrpSpPr/>
            <p:nvPr/>
          </p:nvGrpSpPr>
          <p:grpSpPr>
            <a:xfrm>
              <a:off x="9119920" y="3806763"/>
              <a:ext cx="1180323" cy="2309767"/>
              <a:chOff x="6785048" y="7011933"/>
              <a:chExt cx="1180323" cy="2309766"/>
            </a:xfrm>
          </p:grpSpPr>
          <p:pic>
            <p:nvPicPr>
              <p:cNvPr id="54" name="Zástupný obsah 4">
                <a:extLst>
                  <a:ext uri="{FF2B5EF4-FFF2-40B4-BE49-F238E27FC236}">
                    <a16:creationId xmlns:a16="http://schemas.microsoft.com/office/drawing/2014/main" id="{A85CF57C-14EB-F220-EC32-BDC273574E9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8249" r="15206"/>
              <a:stretch/>
            </p:blipFill>
            <p:spPr>
              <a:xfrm>
                <a:off x="6785048" y="7097693"/>
                <a:ext cx="151806" cy="2166275"/>
              </a:xfrm>
              <a:prstGeom prst="rect">
                <a:avLst/>
              </a:prstGeom>
            </p:spPr>
          </p:pic>
          <p:sp>
            <p:nvSpPr>
              <p:cNvPr id="55" name="TextovéPole 44">
                <a:extLst>
                  <a:ext uri="{FF2B5EF4-FFF2-40B4-BE49-F238E27FC236}">
                    <a16:creationId xmlns:a16="http://schemas.microsoft.com/office/drawing/2014/main" id="{9A74E185-4D91-2EBA-21DD-A88367182CD4}"/>
                  </a:ext>
                </a:extLst>
              </p:cNvPr>
              <p:cNvSpPr txBox="1"/>
              <p:nvPr/>
            </p:nvSpPr>
            <p:spPr>
              <a:xfrm rot="16200000">
                <a:off x="6375655" y="7620131"/>
                <a:ext cx="169120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600" b="1" dirty="0" err="1"/>
                  <a:t>Height</a:t>
                </a:r>
                <a:r>
                  <a:rPr lang="cs-CZ" sz="1600" b="1" dirty="0"/>
                  <a:t> (µm)</a:t>
                </a:r>
                <a:endParaRPr lang="en-US" sz="1600" b="1" dirty="0"/>
              </a:p>
              <a:p>
                <a:endParaRPr lang="en-US" sz="2000" b="1" dirty="0"/>
              </a:p>
            </p:txBody>
          </p:sp>
          <p:sp>
            <p:nvSpPr>
              <p:cNvPr id="56" name="TextovéPole 46">
                <a:extLst>
                  <a:ext uri="{FF2B5EF4-FFF2-40B4-BE49-F238E27FC236}">
                    <a16:creationId xmlns:a16="http://schemas.microsoft.com/office/drawing/2014/main" id="{CF9F80F7-E87A-7F80-86C6-4663FF650AC7}"/>
                  </a:ext>
                </a:extLst>
              </p:cNvPr>
              <p:cNvSpPr txBox="1"/>
              <p:nvPr/>
            </p:nvSpPr>
            <p:spPr>
              <a:xfrm>
                <a:off x="6898093" y="7011933"/>
                <a:ext cx="103579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600"/>
                  <a:t>2</a:t>
                </a:r>
                <a:endParaRPr lang="en-US" sz="1600"/>
              </a:p>
              <a:p>
                <a:endParaRPr lang="en-US" sz="2000"/>
              </a:p>
            </p:txBody>
          </p:sp>
          <p:sp>
            <p:nvSpPr>
              <p:cNvPr id="57" name="TextovéPole 49">
                <a:extLst>
                  <a:ext uri="{FF2B5EF4-FFF2-40B4-BE49-F238E27FC236}">
                    <a16:creationId xmlns:a16="http://schemas.microsoft.com/office/drawing/2014/main" id="{E1A0AA1A-AC52-952B-BEFB-6F3E706B0288}"/>
                  </a:ext>
                </a:extLst>
              </p:cNvPr>
              <p:cNvSpPr txBox="1"/>
              <p:nvPr/>
            </p:nvSpPr>
            <p:spPr>
              <a:xfrm>
                <a:off x="6904640" y="8921589"/>
                <a:ext cx="10607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600"/>
                  <a:t>0</a:t>
                </a:r>
                <a:r>
                  <a:rPr lang="cs-CZ" sz="2000"/>
                  <a:t> </a:t>
                </a:r>
                <a:endParaRPr lang="en-US" sz="2000"/>
              </a:p>
            </p:txBody>
          </p:sp>
        </p:grp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03DD387-B865-F0D5-62D5-C2A60ED86D29}"/>
                </a:ext>
              </a:extLst>
            </p:cNvPr>
            <p:cNvSpPr/>
            <p:nvPr/>
          </p:nvSpPr>
          <p:spPr>
            <a:xfrm>
              <a:off x="3909717" y="3678625"/>
              <a:ext cx="605527" cy="126000"/>
            </a:xfrm>
            <a:prstGeom prst="rect">
              <a:avLst/>
            </a:prstGeom>
            <a:solidFill>
              <a:srgbClr val="1205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8C93EA5-7E75-50C7-CD6A-4FE5768B64E7}"/>
                </a:ext>
              </a:extLst>
            </p:cNvPr>
            <p:cNvSpPr txBox="1"/>
            <p:nvPr/>
          </p:nvSpPr>
          <p:spPr>
            <a:xfrm>
              <a:off x="3940052" y="3433848"/>
              <a:ext cx="8400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2 µm</a:t>
              </a:r>
            </a:p>
          </p:txBody>
        </p:sp>
        <p:pic>
          <p:nvPicPr>
            <p:cNvPr id="41" name="Picture 40" descr="A blurry image of a group of circles&#10;&#10;AI-generated content may be incorrect.">
              <a:extLst>
                <a:ext uri="{FF2B5EF4-FFF2-40B4-BE49-F238E27FC236}">
                  <a16:creationId xmlns:a16="http://schemas.microsoft.com/office/drawing/2014/main" id="{A4DBFC23-3FF8-0AC5-0FF3-FABCFA70C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931" t="1627" r="22759" b="1373"/>
            <a:stretch/>
          </p:blipFill>
          <p:spPr>
            <a:xfrm>
              <a:off x="4626927" y="3922657"/>
              <a:ext cx="2146467" cy="2120384"/>
            </a:xfrm>
            <a:prstGeom prst="rect">
              <a:avLst/>
            </a:prstGeom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5503380-4DBD-7FD5-6795-693013639A80}"/>
                </a:ext>
              </a:extLst>
            </p:cNvPr>
            <p:cNvSpPr txBox="1"/>
            <p:nvPr/>
          </p:nvSpPr>
          <p:spPr>
            <a:xfrm>
              <a:off x="9663223" y="2569792"/>
              <a:ext cx="19654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dirty="0" err="1"/>
                <a:t>Optical</a:t>
              </a:r>
              <a:r>
                <a:rPr lang="cs-CZ" dirty="0"/>
                <a:t> </a:t>
              </a:r>
              <a:r>
                <a:rPr lang="cs-CZ" dirty="0" err="1"/>
                <a:t>microscopy</a:t>
              </a:r>
              <a:endParaRPr lang="en-US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B3E7F84-3B93-D8A5-9116-19F8E4BA1861}"/>
                </a:ext>
              </a:extLst>
            </p:cNvPr>
            <p:cNvSpPr txBox="1"/>
            <p:nvPr/>
          </p:nvSpPr>
          <p:spPr>
            <a:xfrm>
              <a:off x="9750863" y="4718529"/>
              <a:ext cx="14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dirty="0"/>
                <a:t>AFM (</a:t>
              </a:r>
              <a:r>
                <a:rPr lang="cs-CZ" dirty="0" err="1"/>
                <a:t>height</a:t>
              </a:r>
              <a:r>
                <a:rPr lang="cs-CZ" dirty="0"/>
                <a:t>)</a:t>
              </a:r>
              <a:endParaRPr lang="en-US" dirty="0"/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53E0F50F-19CB-7A0F-9432-DF0EA9FCF4FF}"/>
              </a:ext>
            </a:extLst>
          </p:cNvPr>
          <p:cNvSpPr txBox="1"/>
          <p:nvPr/>
        </p:nvSpPr>
        <p:spPr>
          <a:xfrm>
            <a:off x="6097732" y="6343290"/>
            <a:ext cx="60942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E101A"/>
                </a:solidFill>
                <a:effectLst/>
              </a:rPr>
              <a:t>Bruker bio-AFM </a:t>
            </a:r>
            <a:r>
              <a:rPr lang="en-US" sz="1200" dirty="0" err="1">
                <a:solidFill>
                  <a:srgbClr val="0E101A"/>
                </a:solidFill>
                <a:effectLst/>
              </a:rPr>
              <a:t>NanoWizard</a:t>
            </a:r>
            <a:r>
              <a:rPr lang="en-US" sz="1200" dirty="0">
                <a:solidFill>
                  <a:srgbClr val="0E101A"/>
                </a:solidFill>
                <a:effectLst/>
              </a:rPr>
              <a:t> 3 AFM (Bruker) + Olympus IX-81 + Olympus FL1200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18063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0D384F-EA51-85E7-BA72-10437CD5A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94280" cy="1325563"/>
          </a:xfrm>
        </p:spPr>
        <p:txBody>
          <a:bodyPr>
            <a:normAutofit/>
          </a:bodyPr>
          <a:lstStyle/>
          <a:p>
            <a:r>
              <a:rPr lang="en-US" sz="2800" dirty="0"/>
              <a:t>Multimodal microscopy of NUP98/HP1 condensates in solution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F9D624E-0A35-656C-CDF7-FDA758688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0216" y="2085732"/>
            <a:ext cx="2509261" cy="357301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30538EF-EB60-9907-E0BA-CEF6EBE0CA7C}"/>
              </a:ext>
            </a:extLst>
          </p:cNvPr>
          <p:cNvSpPr txBox="1"/>
          <p:nvPr/>
        </p:nvSpPr>
        <p:spPr>
          <a:xfrm>
            <a:off x="5591944" y="6343290"/>
            <a:ext cx="66000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E101A"/>
                </a:solidFill>
                <a:effectLst/>
              </a:rPr>
              <a:t>Bruker bio-AFM </a:t>
            </a:r>
            <a:r>
              <a:rPr lang="en-US" sz="1200" dirty="0" err="1">
                <a:solidFill>
                  <a:srgbClr val="0E101A"/>
                </a:solidFill>
                <a:effectLst/>
              </a:rPr>
              <a:t>NanoWizard</a:t>
            </a:r>
            <a:r>
              <a:rPr lang="en-US" sz="1200" dirty="0">
                <a:solidFill>
                  <a:srgbClr val="0E101A"/>
                </a:solidFill>
                <a:effectLst/>
              </a:rPr>
              <a:t> 3 AFM (Bruker) + Olympus IX-81 + Olympus FL1200; NITRA tall cantilever</a:t>
            </a:r>
            <a:endParaRPr lang="en-US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E0A47-95EC-E393-BE93-09E0A8A3D919}"/>
              </a:ext>
            </a:extLst>
          </p:cNvPr>
          <p:cNvSpPr txBox="1"/>
          <p:nvPr/>
        </p:nvSpPr>
        <p:spPr>
          <a:xfrm>
            <a:off x="461588" y="6308209"/>
            <a:ext cx="1801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Š. </a:t>
            </a:r>
            <a:r>
              <a:rPr lang="en-US" dirty="0" err="1"/>
              <a:t>Vrána</a:t>
            </a:r>
            <a:r>
              <a:rPr lang="en-US" dirty="0"/>
              <a:t>, K. </a:t>
            </a:r>
            <a:r>
              <a:rPr lang="en-US" dirty="0" err="1"/>
              <a:t>Krejčí</a:t>
            </a:r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4FE3BFA-8B2F-586A-DA69-CC6A86FFAB09}"/>
              </a:ext>
            </a:extLst>
          </p:cNvPr>
          <p:cNvGrpSpPr/>
          <p:nvPr/>
        </p:nvGrpSpPr>
        <p:grpSpPr>
          <a:xfrm>
            <a:off x="461588" y="2019565"/>
            <a:ext cx="6398461" cy="3291507"/>
            <a:chOff x="461588" y="2019565"/>
            <a:chExt cx="6398461" cy="329150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ACCC6BC-BB65-3AF5-78AF-2C6B909056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641" b="641"/>
            <a:stretch>
              <a:fillRect/>
            </a:stretch>
          </p:blipFill>
          <p:spPr>
            <a:xfrm rot="5400000">
              <a:off x="1559496" y="2019565"/>
              <a:ext cx="1606887" cy="1606887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2D8679E-6B98-0EDE-EBF5-125492666F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3401" b="3401"/>
            <a:stretch>
              <a:fillRect/>
            </a:stretch>
          </p:blipFill>
          <p:spPr>
            <a:xfrm>
              <a:off x="3287688" y="2019565"/>
              <a:ext cx="1606887" cy="1606887"/>
            </a:xfrm>
            <a:prstGeom prst="rect">
              <a:avLst/>
            </a:prstGeom>
          </p:spPr>
        </p:pic>
        <p:pic>
          <p:nvPicPr>
            <p:cNvPr id="6" name="Obrázek 7" descr="Obsah obrázku text, snímek obrazovky, astronomie&#10;&#10;Obsah generovaný pomocí AI může být nesprávný.">
              <a:extLst>
                <a:ext uri="{FF2B5EF4-FFF2-40B4-BE49-F238E27FC236}">
                  <a16:creationId xmlns:a16="http://schemas.microsoft.com/office/drawing/2014/main" id="{10C49F77-FCA3-54E2-E406-C70E125A7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0714" t="1293" r="16355" b="10296"/>
            <a:stretch>
              <a:fillRect/>
            </a:stretch>
          </p:blipFill>
          <p:spPr>
            <a:xfrm>
              <a:off x="1559496" y="3704185"/>
              <a:ext cx="1606887" cy="1606887"/>
            </a:xfrm>
            <a:prstGeom prst="rect">
              <a:avLst/>
            </a:prstGeom>
          </p:spPr>
        </p:pic>
        <p:pic>
          <p:nvPicPr>
            <p:cNvPr id="7" name="Obrázek 9" descr="Obsah obrázku text, snímek obrazovky&#10;&#10;Obsah generovaný pomocí AI může být nesprávný.">
              <a:extLst>
                <a:ext uri="{FF2B5EF4-FFF2-40B4-BE49-F238E27FC236}">
                  <a16:creationId xmlns:a16="http://schemas.microsoft.com/office/drawing/2014/main" id="{E4CD1953-64EE-921C-0EED-9A8868170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10027" t="869" r="15862" b="10862"/>
            <a:stretch>
              <a:fillRect/>
            </a:stretch>
          </p:blipFill>
          <p:spPr>
            <a:xfrm>
              <a:off x="3298644" y="3704185"/>
              <a:ext cx="1595932" cy="1606887"/>
            </a:xfrm>
            <a:prstGeom prst="rect">
              <a:avLst/>
            </a:prstGeom>
          </p:spPr>
        </p:pic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0C01446B-63CB-CB98-E27F-20D7D18888C5}"/>
                </a:ext>
              </a:extLst>
            </p:cNvPr>
            <p:cNvCxnSpPr/>
            <p:nvPr/>
          </p:nvCxnSpPr>
          <p:spPr>
            <a:xfrm>
              <a:off x="1298594" y="2739645"/>
              <a:ext cx="504056" cy="0"/>
            </a:xfrm>
            <a:prstGeom prst="straightConnector1">
              <a:avLst/>
            </a:prstGeom>
            <a:ln w="25400">
              <a:solidFill>
                <a:srgbClr val="3D0FB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5780624-6701-688E-04FD-DD8C0D598E5B}"/>
                </a:ext>
              </a:extLst>
            </p:cNvPr>
            <p:cNvSpPr txBox="1"/>
            <p:nvPr/>
          </p:nvSpPr>
          <p:spPr>
            <a:xfrm>
              <a:off x="461588" y="2554979"/>
              <a:ext cx="8338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3D0FB1"/>
                  </a:solidFill>
                </a:rPr>
                <a:t>NUP98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2D254D4B-BDDE-53F2-87F5-70F716B0EA5E}"/>
                </a:ext>
              </a:extLst>
            </p:cNvPr>
            <p:cNvCxnSpPr>
              <a:cxnSpLocks/>
            </p:cNvCxnSpPr>
            <p:nvPr/>
          </p:nvCxnSpPr>
          <p:spPr>
            <a:xfrm>
              <a:off x="1802650" y="2369190"/>
              <a:ext cx="354291" cy="7031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927C039-1967-306E-1803-F3A7A3802F11}"/>
                </a:ext>
              </a:extLst>
            </p:cNvPr>
            <p:cNvSpPr txBox="1"/>
            <p:nvPr/>
          </p:nvSpPr>
          <p:spPr>
            <a:xfrm>
              <a:off x="602691" y="2092076"/>
              <a:ext cx="12105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HP1 + DNA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26F4B9F-5A99-92C1-CBA5-74BC1FC4E2B7}"/>
                </a:ext>
              </a:extLst>
            </p:cNvPr>
            <p:cNvSpPr txBox="1"/>
            <p:nvPr/>
          </p:nvSpPr>
          <p:spPr>
            <a:xfrm>
              <a:off x="4894575" y="2638342"/>
              <a:ext cx="19654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dirty="0" err="1"/>
                <a:t>Optical</a:t>
              </a:r>
              <a:r>
                <a:rPr lang="cs-CZ" dirty="0"/>
                <a:t> </a:t>
              </a:r>
              <a:r>
                <a:rPr lang="cs-CZ" dirty="0" err="1"/>
                <a:t>microscopy</a:t>
              </a:r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E35BDA6-C6EE-ACF0-32AB-B69FD2C0C697}"/>
                </a:ext>
              </a:extLst>
            </p:cNvPr>
            <p:cNvSpPr txBox="1"/>
            <p:nvPr/>
          </p:nvSpPr>
          <p:spPr>
            <a:xfrm>
              <a:off x="4894575" y="4258622"/>
              <a:ext cx="14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dirty="0"/>
                <a:t>AFM (</a:t>
              </a:r>
              <a:r>
                <a:rPr lang="cs-CZ" dirty="0" err="1"/>
                <a:t>height</a:t>
              </a:r>
              <a:r>
                <a:rPr lang="cs-CZ" dirty="0"/>
                <a:t>)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347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0D384F-EA51-85E7-BA72-10437CD5A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94280" cy="1325563"/>
          </a:xfrm>
        </p:spPr>
        <p:txBody>
          <a:bodyPr>
            <a:normAutofit/>
          </a:bodyPr>
          <a:lstStyle/>
          <a:p>
            <a:r>
              <a:rPr lang="en-US" sz="2800" dirty="0"/>
              <a:t>Future perspective: multiparameter condensate characterization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45F3F534-0173-D36A-E778-5BFB9A29B3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r>
              <a:rPr lang="en-US" sz="2000" dirty="0"/>
              <a:t>Direct measurement of interfacial tension</a:t>
            </a:r>
          </a:p>
          <a:p>
            <a:r>
              <a:rPr lang="en-US" sz="2000" dirty="0"/>
              <a:t>Effect of regulatory factors on condensate properties</a:t>
            </a:r>
          </a:p>
          <a:p>
            <a:r>
              <a:rPr lang="en-US" sz="2000" dirty="0"/>
              <a:t>Correlation with condensate permeability</a:t>
            </a:r>
          </a:p>
          <a:p>
            <a:r>
              <a:rPr lang="en-US" sz="2000" dirty="0"/>
              <a:t>Extension to other biological systems</a:t>
            </a:r>
          </a:p>
        </p:txBody>
      </p:sp>
      <p:pic>
        <p:nvPicPr>
          <p:cNvPr id="5" name="Picture 4" descr="A diagram of different types of cells&#10;&#10;AI-generated content may be incorrect.">
            <a:extLst>
              <a:ext uri="{FF2B5EF4-FFF2-40B4-BE49-F238E27FC236}">
                <a16:creationId xmlns:a16="http://schemas.microsoft.com/office/drawing/2014/main" id="{2DBC911A-47E2-917B-C3C9-E9089792C4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112" y="1825625"/>
            <a:ext cx="4097457" cy="29447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6EC00-4D14-8A35-A69B-15939D9D521C}"/>
              </a:ext>
            </a:extLst>
          </p:cNvPr>
          <p:cNvSpPr txBox="1"/>
          <p:nvPr/>
        </p:nvSpPr>
        <p:spPr>
          <a:xfrm>
            <a:off x="1487488" y="6492875"/>
            <a:ext cx="99124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Schuster </a:t>
            </a:r>
            <a:r>
              <a:rPr lang="en-US" sz="1000" i="1" dirty="0"/>
              <a:t>et al</a:t>
            </a:r>
            <a:r>
              <a:rPr lang="en-US" sz="1000" dirty="0"/>
              <a:t>. </a:t>
            </a:r>
            <a:r>
              <a:rPr lang="en-US" sz="1000" b="1" dirty="0"/>
              <a:t>Biomolecular Condensates: Sequence Determinants of Phase Separation, Microstructural Organization, Enzymatic Activity, and Material Properties. </a:t>
            </a:r>
            <a:r>
              <a:rPr lang="en-US" sz="1000" dirty="0"/>
              <a:t>J Phys Chem B. 2021</a:t>
            </a:r>
          </a:p>
        </p:txBody>
      </p:sp>
    </p:spTree>
    <p:extLst>
      <p:ext uri="{BB962C8B-B14F-4D97-AF65-F5344CB8AC3E}">
        <p14:creationId xmlns:p14="http://schemas.microsoft.com/office/powerpoint/2010/main" val="198407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0D384F-EA51-85E7-BA72-10437CD5A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Acknowledgements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AEC344-A962-B1C7-2C1E-CA279F82ADE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000" dirty="0" err="1"/>
              <a:t>Kateřina</a:t>
            </a:r>
            <a:r>
              <a:rPr lang="en-US" sz="2000" dirty="0"/>
              <a:t> </a:t>
            </a:r>
            <a:r>
              <a:rPr lang="en-US" sz="2000" dirty="0" err="1"/>
              <a:t>Krejčí</a:t>
            </a:r>
            <a:endParaRPr lang="en-US" sz="2000" dirty="0"/>
          </a:p>
          <a:p>
            <a:r>
              <a:rPr lang="en-US" sz="2000" dirty="0" err="1"/>
              <a:t>Šimon</a:t>
            </a:r>
            <a:r>
              <a:rPr lang="en-US" sz="2000" dirty="0"/>
              <a:t> </a:t>
            </a:r>
            <a:r>
              <a:rPr lang="en-US" sz="2000" dirty="0" err="1"/>
              <a:t>Vrána</a:t>
            </a:r>
            <a:r>
              <a:rPr lang="en-US" sz="2000" dirty="0"/>
              <a:t> (CEITEC Nanobiotechnology CF)</a:t>
            </a:r>
          </a:p>
          <a:p>
            <a:r>
              <a:rPr lang="en-US" sz="2000" dirty="0"/>
              <a:t>Jan </a:t>
            </a:r>
            <a:r>
              <a:rPr lang="en-US" sz="2000" dirty="0" err="1"/>
              <a:t>Přibyl</a:t>
            </a:r>
            <a:r>
              <a:rPr lang="en-US" sz="2000" dirty="0"/>
              <a:t> (CEITEC Nanobiotechnology CF)</a:t>
            </a:r>
            <a:endParaRPr lang="cs-CZ" sz="2000" dirty="0"/>
          </a:p>
          <a:p>
            <a:r>
              <a:rPr lang="cs-CZ" sz="2000" dirty="0"/>
              <a:t>Lumír Krejčí </a:t>
            </a:r>
            <a:r>
              <a:rPr lang="cs-CZ" sz="2000" dirty="0" err="1"/>
              <a:t>lab</a:t>
            </a:r>
            <a:endParaRPr lang="en-US" sz="2000" dirty="0"/>
          </a:p>
          <a:p>
            <a:r>
              <a:rPr lang="en-US" sz="2000" dirty="0"/>
              <a:t>Irene </a:t>
            </a:r>
            <a:r>
              <a:rPr lang="en-US" sz="2000" dirty="0" err="1"/>
              <a:t>Chiolo</a:t>
            </a:r>
            <a:r>
              <a:rPr lang="en-US" sz="2000" dirty="0"/>
              <a:t> lab</a:t>
            </a:r>
            <a:r>
              <a:rPr lang="cs-CZ" sz="2000" dirty="0"/>
              <a:t> (USC)</a:t>
            </a:r>
            <a:endParaRPr lang="en-US" sz="2000" dirty="0"/>
          </a:p>
          <a:p>
            <a:r>
              <a:rPr lang="en-US" sz="2000" dirty="0"/>
              <a:t>Patrick Sung lab</a:t>
            </a:r>
            <a:r>
              <a:rPr lang="cs-CZ" sz="2000" dirty="0"/>
              <a:t> (UTHSCSA)</a:t>
            </a:r>
            <a:endParaRPr lang="en-US" sz="2000" dirty="0"/>
          </a:p>
        </p:txBody>
      </p:sp>
      <p:pic>
        <p:nvPicPr>
          <p:cNvPr id="8" name="Picture 7" descr="A grey text on a white background&#10;&#10;AI-generated content may be incorrect.">
            <a:extLst>
              <a:ext uri="{FF2B5EF4-FFF2-40B4-BE49-F238E27FC236}">
                <a16:creationId xmlns:a16="http://schemas.microsoft.com/office/drawing/2014/main" id="{07A41B42-A3BA-5742-FB35-CC8B754F51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933" y="4888800"/>
            <a:ext cx="3417358" cy="1288163"/>
          </a:xfrm>
          <a:prstGeom prst="rect">
            <a:avLst/>
          </a:prstGeom>
        </p:spPr>
      </p:pic>
      <p:pic>
        <p:nvPicPr>
          <p:cNvPr id="10" name="Picture 9" descr="A logo with green text&#10;&#10;AI-generated content may be incorrect.">
            <a:extLst>
              <a:ext uri="{FF2B5EF4-FFF2-40B4-BE49-F238E27FC236}">
                <a16:creationId xmlns:a16="http://schemas.microsoft.com/office/drawing/2014/main" id="{2C965B61-DF9A-2DC0-56C9-98D5DE5EDE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944" y="3140968"/>
            <a:ext cx="4234028" cy="15387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32EFCBF-A037-3A7F-13D8-68B4F2EF60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232" y="1199811"/>
            <a:ext cx="2229518" cy="153877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312CC746-DFF3-E566-8664-947FDF11CE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99456" y="4862545"/>
            <a:ext cx="4034588" cy="115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92977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A18742C9B8F75479D756500270B88BE" ma:contentTypeVersion="5" ma:contentTypeDescription="Vytvoří nový dokument" ma:contentTypeScope="" ma:versionID="a774afc2f622c68ae27dd177c3a6f796">
  <xsd:schema xmlns:xsd="http://www.w3.org/2001/XMLSchema" xmlns:xs="http://www.w3.org/2001/XMLSchema" xmlns:p="http://schemas.microsoft.com/office/2006/metadata/properties" xmlns:ns3="3acbf616-d47e-415a-961f-175a524c6c68" targetNamespace="http://schemas.microsoft.com/office/2006/metadata/properties" ma:root="true" ma:fieldsID="4740a826a5960135cb55f5173ffa023b" ns3:_="">
    <xsd:import namespace="3acbf616-d47e-415a-961f-175a524c6c6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cbf616-d47e-415a-961f-175a524c6c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91E93F-99F8-4852-91BC-0CE4D6751C9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53B5C24-ABA5-4872-9AE7-71A5917DF2DD}">
  <ds:schemaRefs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purl.org/dc/dcmitype/"/>
    <ds:schemaRef ds:uri="3acbf616-d47e-415a-961f-175a524c6c68"/>
    <ds:schemaRef ds:uri="http://purl.org/dc/elements/1.1/"/>
    <ds:schemaRef ds:uri="http://schemas.microsoft.com/office/2006/documentManagement/typ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9FE8ECB1-82FC-4F8E-B19F-66D3941E08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cbf616-d47e-415a-961f-175a524c6c6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35749</TotalTime>
  <Words>731</Words>
  <Application>Microsoft Office PowerPoint</Application>
  <PresentationFormat>Widescreen</PresentationFormat>
  <Paragraphs>92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Motiv Office</vt:lpstr>
      <vt:lpstr>     Multimodal AFM and optical microscopy reveals mechanical properties of multi-phase biomolecular condensates   Jakub Cibulka   Lumír Krejčí lab  Multimodal Microscopy Workshop 2025 Brno  </vt:lpstr>
      <vt:lpstr>Biomolecular condensates form by phase transitions</vt:lpstr>
      <vt:lpstr>Biomolecular condensates organize cellular processes</vt:lpstr>
      <vt:lpstr>Determinants of condensate function</vt:lpstr>
      <vt:lpstr>In vitro reconstitution of complex condensates (NUP98/HP1 as example)</vt:lpstr>
      <vt:lpstr>Multimodal microscopy of NUP98/HP1 condensates in solution</vt:lpstr>
      <vt:lpstr>Multimodal microscopy of NUP98/HP1 condensates in solution</vt:lpstr>
      <vt:lpstr>Multimodal microscopy of NUP98/HP1 condensates in solution</vt:lpstr>
      <vt:lpstr>Future perspective: multiparameter condensate characterization</vt:lpstr>
      <vt:lpstr>Acknowledgements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Dynamics and regulation of RPA on ssDNA</dc:title>
  <dc:creator>Jakub Cibulka</dc:creator>
  <cp:lastModifiedBy>Jakub Cibulka</cp:lastModifiedBy>
  <cp:revision>618</cp:revision>
  <cp:lastPrinted>2025-09-08T06:51:09Z</cp:lastPrinted>
  <dcterms:created xsi:type="dcterms:W3CDTF">2023-08-31T08:24:29Z</dcterms:created>
  <dcterms:modified xsi:type="dcterms:W3CDTF">2025-09-10T06:20:30Z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0x010100BA18742C9B8F75479D756500270B88BE</vt:lpwstr>
  </property>
</Properties>
</file>