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354" r:id="rId2"/>
    <p:sldId id="257" r:id="rId3"/>
    <p:sldId id="258" r:id="rId4"/>
    <p:sldId id="355" r:id="rId5"/>
    <p:sldId id="260" r:id="rId6"/>
    <p:sldId id="263" r:id="rId7"/>
    <p:sldId id="264" r:id="rId8"/>
    <p:sldId id="265" r:id="rId9"/>
    <p:sldId id="267" r:id="rId10"/>
    <p:sldId id="266" r:id="rId11"/>
    <p:sldId id="271" r:id="rId12"/>
    <p:sldId id="268" r:id="rId13"/>
    <p:sldId id="352" r:id="rId14"/>
  </p:sldIdLst>
  <p:sldSz cx="12192000" cy="6858000"/>
  <p:notesSz cx="6858000" cy="9144000"/>
  <p:defaultTextStyle>
    <a:defPPr>
      <a:defRPr lang="en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64"/>
    <p:restoredTop sz="94721"/>
  </p:normalViewPr>
  <p:slideViewPr>
    <p:cSldViewPr snapToGrid="0">
      <p:cViewPr>
        <p:scale>
          <a:sx n="106" d="100"/>
          <a:sy n="106" d="100"/>
        </p:scale>
        <p:origin x="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96BFF-4CFD-6E4E-B37D-3E102F20F8D3}" type="datetimeFigureOut">
              <a:rPr lang="cs-CZ" smtClean="0"/>
              <a:t>11.09.2025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63C3A-00F7-7C4C-9EED-CDDD3A9968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0786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3A5D5-6E75-62B1-DF5C-DE13B9E80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685AAB3-B981-9E52-9E76-EAA2B4E616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2FEA272-02CC-9A29-4315-73312633FE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4CDE0CF-5804-2D75-5850-87B555F776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63C3A-00F7-7C4C-9EED-CDDD3A99687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4462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63C3A-00F7-7C4C-9EED-CDDD3A99687A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8250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63C3A-00F7-7C4C-9EED-CDDD3A99687A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9037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BB2E8D-8F80-5042-8FD7-C29F410361CC}" type="slidenum">
              <a:rPr lang="en-CZ" smtClean="0"/>
              <a:t>13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688454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655E6-B5EA-B88C-CEE0-54AA90932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D95429-A484-7338-1958-DB23BF14C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6142B-D265-1FC9-97D9-162E71336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E4FF-DDF8-A947-8CD9-3BDCEC1C7C95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8DB50-C4CA-B7B1-30C1-2D42BF588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13271-7E45-C59E-4A28-C0154446E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4D78-0E30-5747-80C2-321C1A7F9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2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1C544-66BF-1B5A-5918-94A053B52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D19ED-7C34-466A-5092-12E229476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81F63-1E9A-74DE-7CBA-F8A978C7A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E4FF-DDF8-A947-8CD9-3BDCEC1C7C95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22CAA-0041-70FB-3195-6FE899801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92E71-A3D5-BB45-395E-C0C70A173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4D78-0E30-5747-80C2-321C1A7F9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293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E52FA-D998-1C6B-18EB-14E8BD133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4B0B9-E9D0-E5B5-D3B8-73ED43817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08A2F-44DC-7D46-CF87-8BD5FC4C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E4FF-DDF8-A947-8CD9-3BDCEC1C7C95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4470E-1581-23EC-40B7-F6DB87E25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7D9D9-6C06-EFCF-A47C-C7D3BADC4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4D78-0E30-5747-80C2-321C1A7F9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807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35FE3-BDA2-21E9-AC1C-A22EA6EEC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A3BFF-1543-3C43-CD3B-A5B41A6FAE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C939C2-8DBE-7D9D-9A0C-1ADE49A46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83C009-FE00-E763-1648-BC08AF32A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E4FF-DDF8-A947-8CD9-3BDCEC1C7C95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278C1D-01B6-7D5E-2713-52A570428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3DDC07-6AD5-1482-A7DD-011C6CA10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4D78-0E30-5747-80C2-321C1A7F9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569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D9964-6935-09B2-309F-379F75F7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411A94-9D81-19F4-A93C-786CF552C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E82511-7265-9B2B-8232-6B1152064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D141B-DE57-F442-E614-183E22A4B7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49818F-6219-FB1F-E8BF-B6EF83D0E9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176747-256D-5CF6-8C26-723DE185E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E4FF-DDF8-A947-8CD9-3BDCEC1C7C95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F7ADBE-778F-24B5-CB39-A5C90A46E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C74645-3BD0-C473-16F3-3D8B63D3C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4D78-0E30-5747-80C2-321C1A7F9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177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47DDF-EE03-46CC-0547-709B89A6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48106C-0C4F-E14B-06FB-3768330DC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E4FF-DDF8-A947-8CD9-3BDCEC1C7C95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D5C5F-FCFD-3A7E-3BFD-063D2BD0D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5FAA6-13C6-5A56-C012-F0AD87C99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4D78-0E30-5747-80C2-321C1A7F9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69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A05E50-2AB2-9B20-FD48-AD12ADBFE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E4FF-DDF8-A947-8CD9-3BDCEC1C7C95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E5E418-9CEC-8680-9AC4-02761D8B1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50432-D64C-1206-D7D6-2CC014B06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4D78-0E30-5747-80C2-321C1A7F9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318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AC55F-B7FF-FE35-51A7-0D0333F30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882DF-863F-00D8-480B-67B84B024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A8D47-3A0D-D7FC-643D-2BFAF68A5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66918-52FF-9F04-3CCB-EF01E147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E4FF-DDF8-A947-8CD9-3BDCEC1C7C95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2E57D-1A81-D78B-15D9-07A7A0494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0F9525-37F1-C411-53E2-B7F83741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4D78-0E30-5747-80C2-321C1A7F9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621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975DE-5849-8B7D-70E9-18E931FD0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BEB41D-5578-39C0-1936-1407653C2B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4E2EA-CA62-1E30-BC3F-3F9E7F4BD6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1413A-31EA-A0F6-C637-1075D4C6D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E4FF-DDF8-A947-8CD9-3BDCEC1C7C95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91D6B-904D-2B34-9F50-B3056D507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18577-D9C9-9001-B2B0-8E09BEBF5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4D78-0E30-5747-80C2-321C1A7F9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414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04254-2997-182F-65D3-4991652E0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F79D6F-7758-2841-1377-4983100E5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701D5-9432-C53C-CE66-8148CF068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E4FF-DDF8-A947-8CD9-3BDCEC1C7C95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04BCA-152C-D525-29C2-67BC5C83F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4CE8A-D6CF-294A-127C-8238B96A2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4D78-0E30-5747-80C2-321C1A7F9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13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2DF44C-3755-F77A-B80E-CF87238822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141402-64C3-AD52-9442-5D0F6C771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03004-3B52-B695-B6BE-E2834C606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E4FF-DDF8-A947-8CD9-3BDCEC1C7C95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5D970-8267-3632-AE56-C671A08A2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94231-0CD8-0046-E6E2-A593FB4D5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4D78-0E30-5747-80C2-321C1A7F9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652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5F1586-519B-7EC4-9043-4D9B4E492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378D5B-C447-5A0B-6B09-B54354957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959CE-BF8E-1ECF-3DC2-7C4D79AF8C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EFE4FF-DDF8-A947-8CD9-3BDCEC1C7C95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8AE39-A1B0-461F-DAC7-2F108CDFCC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82448-7DC3-C3D5-D0BA-BE32E2048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214D78-0E30-5747-80C2-321C1A7F9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0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emf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3BD072-7ACD-4714-267A-F5E27896A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Obsah obrázku ryba, akvárium, černobílá&#10;&#10;Obsah generovaný pomocí AI může být nesprávný.">
            <a:extLst>
              <a:ext uri="{FF2B5EF4-FFF2-40B4-BE49-F238E27FC236}">
                <a16:creationId xmlns:a16="http://schemas.microsoft.com/office/drawing/2014/main" id="{F1934A16-AADC-E9F7-60AD-5C50C0C24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38817">
            <a:off x="4095656" y="-369745"/>
            <a:ext cx="9406330" cy="6323685"/>
          </a:xfrm>
          <a:prstGeom prst="rect">
            <a:avLst/>
          </a:prstGeom>
        </p:spPr>
      </p:pic>
      <p:pic>
        <p:nvPicPr>
          <p:cNvPr id="9" name="Obrázek 8" descr="Obsah obrázku červená, sklenice&#10;&#10;Obsah generovaný pomocí AI může být nesprávný.">
            <a:extLst>
              <a:ext uri="{FF2B5EF4-FFF2-40B4-BE49-F238E27FC236}">
                <a16:creationId xmlns:a16="http://schemas.microsoft.com/office/drawing/2014/main" id="{5951DCF6-6206-39BF-8137-BD5A327B8F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38" t="7578" r="70171" b="76659"/>
          <a:stretch>
            <a:fillRect/>
          </a:stretch>
        </p:blipFill>
        <p:spPr>
          <a:xfrm>
            <a:off x="541033" y="519545"/>
            <a:ext cx="3095786" cy="10806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75C89C-886F-2E43-B5D3-5533B24F1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033" y="3139709"/>
            <a:ext cx="10301859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>
                <a:solidFill>
                  <a:schemeClr val="bg1"/>
                </a:solidFill>
              </a:rPr>
              <a:t>Alkaptonuria Zebrafish Model: 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M</a:t>
            </a:r>
            <a:r>
              <a:rPr lang="en-GB" sz="5300" dirty="0">
                <a:solidFill>
                  <a:schemeClr val="bg1"/>
                </a:solidFill>
              </a:rPr>
              <a:t>etabolites Tracking via Raman Microscopy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E4920-45A4-B0A7-0E1E-79CDC6886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033" y="5527309"/>
            <a:ext cx="5752272" cy="1059561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bg1"/>
                </a:solidFill>
              </a:rPr>
              <a:t>Barbora Lišková and Andrea </a:t>
            </a:r>
            <a:r>
              <a:rPr lang="en-GB" dirty="0" err="1">
                <a:solidFill>
                  <a:schemeClr val="bg1"/>
                </a:solidFill>
              </a:rPr>
              <a:t>Benčeková</a:t>
            </a:r>
            <a:endParaRPr lang="en-GB" dirty="0">
              <a:solidFill>
                <a:schemeClr val="bg1"/>
              </a:solidFill>
            </a:endParaRPr>
          </a:p>
          <a:p>
            <a:pPr algn="l"/>
            <a:r>
              <a:rPr lang="en-GB" dirty="0">
                <a:solidFill>
                  <a:schemeClr val="bg1"/>
                </a:solidFill>
              </a:rPr>
              <a:t>11.09.2025</a:t>
            </a:r>
          </a:p>
        </p:txBody>
      </p:sp>
    </p:spTree>
    <p:extLst>
      <p:ext uri="{BB962C8B-B14F-4D97-AF65-F5344CB8AC3E}">
        <p14:creationId xmlns:p14="http://schemas.microsoft.com/office/powerpoint/2010/main" val="2737500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F5F5D-9913-2611-B98F-D95D1EF54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14222" cy="1325563"/>
          </a:xfrm>
        </p:spPr>
        <p:txBody>
          <a:bodyPr>
            <a:normAutofit/>
          </a:bodyPr>
          <a:lstStyle/>
          <a:p>
            <a:r>
              <a:rPr lang="en-GB" sz="3600" dirty="0"/>
              <a:t>Metabolic diseases caused by macronutrients </a:t>
            </a:r>
            <a:br>
              <a:rPr lang="en-GB" sz="3600" dirty="0"/>
            </a:br>
            <a:r>
              <a:rPr lang="en-GB" sz="3600" dirty="0"/>
              <a:t>metabolism dysregulation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01E93B-1AAF-441A-C2E8-45C68C319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131" y="1951945"/>
            <a:ext cx="7834342" cy="39386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0891F5-42CD-0247-ADFF-9E44E6311C45}"/>
              </a:ext>
            </a:extLst>
          </p:cNvPr>
          <p:cNvPicPr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1873" y="1951945"/>
            <a:ext cx="7819200" cy="3938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A59E65-BE15-251F-36DA-2EA5761AACDB}"/>
              </a:ext>
            </a:extLst>
          </p:cNvPr>
          <p:cNvPicPr>
            <a:picLocks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6400" y="1951691"/>
            <a:ext cx="7819200" cy="39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3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B83BC-67F9-E4D6-C927-9817A0486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9" y="426416"/>
            <a:ext cx="10515600" cy="1325563"/>
          </a:xfrm>
        </p:spPr>
        <p:txBody>
          <a:bodyPr>
            <a:normAutofit/>
          </a:bodyPr>
          <a:lstStyle/>
          <a:p>
            <a:r>
              <a:rPr lang="en-GB" sz="4800" dirty="0"/>
              <a:t>Alkaptonuria (AKU)</a:t>
            </a:r>
          </a:p>
        </p:txBody>
      </p:sp>
      <p:pic>
        <p:nvPicPr>
          <p:cNvPr id="30" name="Obrázek 29">
            <a:extLst>
              <a:ext uri="{FF2B5EF4-FFF2-40B4-BE49-F238E27FC236}">
                <a16:creationId xmlns:a16="http://schemas.microsoft.com/office/drawing/2014/main" id="{9D797781-FEAD-D9AF-9170-0FD85C01C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844" y="1739148"/>
            <a:ext cx="10879873" cy="4730939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id="{3B8A7CA3-3E74-CFBB-EA99-7B8F00CDCB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341" y="1751979"/>
            <a:ext cx="10879872" cy="4679605"/>
          </a:xfrm>
          <a:prstGeom prst="rect">
            <a:avLst/>
          </a:prstGeom>
        </p:spPr>
      </p:pic>
      <p:pic>
        <p:nvPicPr>
          <p:cNvPr id="32" name="Obrázek 31">
            <a:extLst>
              <a:ext uri="{FF2B5EF4-FFF2-40B4-BE49-F238E27FC236}">
                <a16:creationId xmlns:a16="http://schemas.microsoft.com/office/drawing/2014/main" id="{71520803-11EF-61D3-3AAF-92B9788B72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162" r="65797" b="34949"/>
          <a:stretch>
            <a:fillRect/>
          </a:stretch>
        </p:blipFill>
        <p:spPr>
          <a:xfrm>
            <a:off x="968842" y="3599863"/>
            <a:ext cx="3721270" cy="1218123"/>
          </a:xfrm>
          <a:prstGeom prst="rect">
            <a:avLst/>
          </a:prstGeom>
        </p:spPr>
      </p:pic>
      <p:pic>
        <p:nvPicPr>
          <p:cNvPr id="33" name="Obrázek 32">
            <a:extLst>
              <a:ext uri="{FF2B5EF4-FFF2-40B4-BE49-F238E27FC236}">
                <a16:creationId xmlns:a16="http://schemas.microsoft.com/office/drawing/2014/main" id="{EFA51715-F6E6-B4E4-A32A-096F2593BB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5433" r="65186"/>
          <a:stretch>
            <a:fillRect/>
          </a:stretch>
        </p:blipFill>
        <p:spPr>
          <a:xfrm>
            <a:off x="971147" y="4837243"/>
            <a:ext cx="3787757" cy="162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1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CC6AB-800B-DE8C-790C-43653A375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B333D-0D2F-20A9-5BC7-CD46B4EF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9" y="426416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dirty="0"/>
              <a:t>Chemical composition of the black pigment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D8AFBEB-03FF-5E3D-F238-C6025C0EF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768" y="1332797"/>
            <a:ext cx="7451558" cy="499152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E908592-1EAB-7669-6613-E69286E812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9800" y="1327001"/>
            <a:ext cx="7451558" cy="50257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F2C25B-EDCB-F10E-ACC0-D1AAA07B3B07}"/>
              </a:ext>
            </a:extLst>
          </p:cNvPr>
          <p:cNvSpPr txBox="1"/>
          <p:nvPr/>
        </p:nvSpPr>
        <p:spPr>
          <a:xfrm>
            <a:off x="3082970" y="6144122"/>
            <a:ext cx="5833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What is the black pigment in AKU patients?</a:t>
            </a:r>
          </a:p>
        </p:txBody>
      </p:sp>
    </p:spTree>
    <p:extLst>
      <p:ext uri="{BB962C8B-B14F-4D97-AF65-F5344CB8AC3E}">
        <p14:creationId xmlns:p14="http://schemas.microsoft.com/office/powerpoint/2010/main" val="122916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F2DA3-5365-E36D-B78B-317C76E1E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8026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dirty="0"/>
              <a:t>Raman microscopy identified </a:t>
            </a:r>
            <a:r>
              <a:rPr lang="en-GB" sz="3600" dirty="0" err="1"/>
              <a:t>homogentisate</a:t>
            </a:r>
            <a:r>
              <a:rPr lang="en-GB" sz="3600" dirty="0"/>
              <a:t> (HGA)</a:t>
            </a:r>
            <a:br>
              <a:rPr lang="en-GB" sz="3600" dirty="0"/>
            </a:br>
            <a:r>
              <a:rPr lang="en-GB" sz="3600" dirty="0"/>
              <a:t>in human urine samples 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B9F71C29-D77E-1D08-63EC-4F123F8FB6F8}"/>
              </a:ext>
            </a:extLst>
          </p:cNvPr>
          <p:cNvGrpSpPr/>
          <p:nvPr/>
        </p:nvGrpSpPr>
        <p:grpSpPr>
          <a:xfrm>
            <a:off x="968829" y="2232119"/>
            <a:ext cx="3033785" cy="2673130"/>
            <a:chOff x="1738312" y="1933589"/>
            <a:chExt cx="2180156" cy="1920980"/>
          </a:xfrm>
        </p:grpSpPr>
        <p:pic>
          <p:nvPicPr>
            <p:cNvPr id="3" name="Obrázek 2">
              <a:extLst>
                <a:ext uri="{FF2B5EF4-FFF2-40B4-BE49-F238E27FC236}">
                  <a16:creationId xmlns:a16="http://schemas.microsoft.com/office/drawing/2014/main" id="{D295BB9E-3DE7-880D-0CC4-422A4B8B1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7669" r="5676" b="11157"/>
            <a:stretch>
              <a:fillRect/>
            </a:stretch>
          </p:blipFill>
          <p:spPr>
            <a:xfrm>
              <a:off x="1753215" y="1933589"/>
              <a:ext cx="2165253" cy="1912618"/>
            </a:xfrm>
            <a:prstGeom prst="rect">
              <a:avLst/>
            </a:prstGeom>
          </p:spPr>
        </p:pic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42DCB4E0-0388-C94E-B4FB-79CD491ED2A5}"/>
                </a:ext>
              </a:extLst>
            </p:cNvPr>
            <p:cNvSpPr txBox="1"/>
            <p:nvPr/>
          </p:nvSpPr>
          <p:spPr>
            <a:xfrm>
              <a:off x="1738312" y="3611275"/>
              <a:ext cx="1089108" cy="243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dirty="0" err="1"/>
                <a:t>healthy</a:t>
              </a:r>
              <a:r>
                <a:rPr lang="cs-CZ" sz="1600" dirty="0"/>
                <a:t> </a:t>
              </a:r>
              <a:r>
                <a:rPr lang="cs-CZ" sz="1600" dirty="0" err="1"/>
                <a:t>control</a:t>
              </a:r>
              <a:endParaRPr lang="cs-CZ" sz="1600" dirty="0"/>
            </a:p>
          </p:txBody>
        </p:sp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id="{9993BC68-B5FB-424E-2131-C46989AEB8D4}"/>
                </a:ext>
              </a:extLst>
            </p:cNvPr>
            <p:cNvSpPr txBox="1"/>
            <p:nvPr/>
          </p:nvSpPr>
          <p:spPr>
            <a:xfrm>
              <a:off x="2805310" y="3611275"/>
              <a:ext cx="878669" cy="243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dirty="0"/>
                <a:t>AKU </a:t>
              </a:r>
              <a:r>
                <a:rPr lang="cs-CZ" sz="1600" dirty="0" err="1"/>
                <a:t>patient</a:t>
              </a:r>
              <a:endParaRPr lang="cs-CZ" sz="1600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13443CC-3AB3-8898-8961-D5A8A921324C}"/>
              </a:ext>
            </a:extLst>
          </p:cNvPr>
          <p:cNvSpPr txBox="1"/>
          <p:nvPr/>
        </p:nvSpPr>
        <p:spPr>
          <a:xfrm>
            <a:off x="5029469" y="1842909"/>
            <a:ext cx="3589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Raman spectra of human urine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95B26E-4C67-AE1D-3BB6-6C35B3F79ADC}"/>
              </a:ext>
            </a:extLst>
          </p:cNvPr>
          <p:cNvCxnSpPr/>
          <p:nvPr/>
        </p:nvCxnSpPr>
        <p:spPr>
          <a:xfrm>
            <a:off x="5124081" y="2195333"/>
            <a:ext cx="515155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7" name="Obrázek 16">
            <a:extLst>
              <a:ext uri="{FF2B5EF4-FFF2-40B4-BE49-F238E27FC236}">
                <a16:creationId xmlns:a16="http://schemas.microsoft.com/office/drawing/2014/main" id="{3FAA08DC-21A2-4BF0-75F7-70D792C0E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569" y="2247209"/>
            <a:ext cx="5394848" cy="4214089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8EE31D51-E0BB-146C-45FD-45A6CDBB114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5211" y="2232119"/>
            <a:ext cx="5415206" cy="4193731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0E6A0483-1ED8-76F3-AFC3-F62223CA80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4081" y="2247209"/>
            <a:ext cx="5425385" cy="421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3B00F-3EDF-1FD8-3BC7-271F0142E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New zebrafish model for alkaptonuria disease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BF49B8-519B-AB44-F716-1166BB06854E}"/>
              </a:ext>
            </a:extLst>
          </p:cNvPr>
          <p:cNvSpPr txBox="1"/>
          <p:nvPr/>
        </p:nvSpPr>
        <p:spPr>
          <a:xfrm>
            <a:off x="838200" y="6110867"/>
            <a:ext cx="11039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err="1"/>
              <a:t>Does</a:t>
            </a:r>
            <a:r>
              <a:rPr lang="cs-CZ" sz="2400" dirty="0"/>
              <a:t>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black</a:t>
            </a:r>
            <a:r>
              <a:rPr lang="cs-CZ" sz="2400" dirty="0"/>
              <a:t> pigment in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zebrafish</a:t>
            </a:r>
            <a:r>
              <a:rPr lang="cs-CZ" sz="2400" dirty="0"/>
              <a:t> mutant </a:t>
            </a:r>
            <a:r>
              <a:rPr lang="cs-CZ" sz="2400" dirty="0" err="1"/>
              <a:t>chemically</a:t>
            </a:r>
            <a:r>
              <a:rPr lang="cs-CZ" sz="2400" dirty="0"/>
              <a:t> </a:t>
            </a:r>
            <a:r>
              <a:rPr lang="cs-CZ" sz="2400" dirty="0" err="1"/>
              <a:t>match</a:t>
            </a:r>
            <a:r>
              <a:rPr lang="cs-CZ" sz="2400" dirty="0"/>
              <a:t> </a:t>
            </a:r>
            <a:r>
              <a:rPr lang="cs-CZ" sz="2400" dirty="0" err="1"/>
              <a:t>that</a:t>
            </a:r>
            <a:r>
              <a:rPr lang="cs-CZ" sz="2400" dirty="0"/>
              <a:t> in </a:t>
            </a:r>
            <a:r>
              <a:rPr lang="cs-CZ" sz="2400" dirty="0" err="1"/>
              <a:t>humans</a:t>
            </a:r>
            <a:r>
              <a:rPr lang="en-GB" sz="2400" dirty="0"/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BF33F1-A6BA-2A89-7705-F866FF5A9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81" y="1411907"/>
            <a:ext cx="11154238" cy="46209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4837D8-8427-D677-1823-E0AD1F90F53F}"/>
              </a:ext>
            </a:extLst>
          </p:cNvPr>
          <p:cNvSpPr/>
          <p:nvPr/>
        </p:nvSpPr>
        <p:spPr>
          <a:xfrm>
            <a:off x="7961971" y="1411907"/>
            <a:ext cx="3590692" cy="44647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98144A-A12D-52E9-72D7-F995C195F6E8}"/>
              </a:ext>
            </a:extLst>
          </p:cNvPr>
          <p:cNvSpPr/>
          <p:nvPr/>
        </p:nvSpPr>
        <p:spPr>
          <a:xfrm>
            <a:off x="4908176" y="1489965"/>
            <a:ext cx="6764943" cy="44647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0C5EDB-08D0-B86B-6869-31CFDA29A586}"/>
              </a:ext>
            </a:extLst>
          </p:cNvPr>
          <p:cNvSpPr/>
          <p:nvPr/>
        </p:nvSpPr>
        <p:spPr>
          <a:xfrm>
            <a:off x="518881" y="1489966"/>
            <a:ext cx="4537213" cy="4386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35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animBg="1"/>
      <p:bldP spid="11" grpId="0" animBg="1"/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7963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EDB3C-C79F-977E-7852-3F8401954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186" y="365125"/>
            <a:ext cx="9878235" cy="1325563"/>
          </a:xfrm>
        </p:spPr>
        <p:txBody>
          <a:bodyPr>
            <a:normAutofit/>
          </a:bodyPr>
          <a:lstStyle/>
          <a:p>
            <a:r>
              <a:rPr lang="en-GB" sz="3600" dirty="0"/>
              <a:t>Raman spectra of zebrafish mutant bones revealed presence of </a:t>
            </a:r>
            <a:r>
              <a:rPr lang="en-GB" sz="3600" dirty="0" err="1"/>
              <a:t>homogentisate</a:t>
            </a:r>
            <a:r>
              <a:rPr lang="en-GB" sz="3600" dirty="0"/>
              <a:t>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399AA3-BAF7-610B-AEE0-712533FC52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438" t="3278" r="4693" b="49602"/>
          <a:stretch>
            <a:fillRect/>
          </a:stretch>
        </p:blipFill>
        <p:spPr>
          <a:xfrm>
            <a:off x="1060766" y="1895371"/>
            <a:ext cx="2600088" cy="1902906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56099569-1BF2-690D-F5C9-20182E3BAA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38" t="50204" r="4693" b="2180"/>
          <a:stretch>
            <a:fillRect/>
          </a:stretch>
        </p:blipFill>
        <p:spPr>
          <a:xfrm>
            <a:off x="1060766" y="3798277"/>
            <a:ext cx="2600088" cy="1922934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C2815FFD-9C80-E7BE-ABEE-143906E6DAA5}"/>
              </a:ext>
            </a:extLst>
          </p:cNvPr>
          <p:cNvSpPr txBox="1"/>
          <p:nvPr/>
        </p:nvSpPr>
        <p:spPr>
          <a:xfrm>
            <a:off x="1252168" y="6345278"/>
            <a:ext cx="9274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ZF AKU </a:t>
            </a:r>
            <a:r>
              <a:rPr lang="cs-CZ" dirty="0" err="1"/>
              <a:t>mutant‘s</a:t>
            </a:r>
            <a:r>
              <a:rPr lang="cs-CZ" dirty="0"/>
              <a:t> </a:t>
            </a:r>
            <a:r>
              <a:rPr lang="cs-CZ" dirty="0" err="1"/>
              <a:t>bones</a:t>
            </a:r>
            <a:r>
              <a:rPr lang="cs-CZ" dirty="0"/>
              <a:t> </a:t>
            </a:r>
            <a:r>
              <a:rPr lang="cs-CZ" dirty="0" err="1"/>
              <a:t>contain</a:t>
            </a:r>
            <a:r>
              <a:rPr lang="cs-CZ" dirty="0"/>
              <a:t> </a:t>
            </a:r>
            <a:r>
              <a:rPr lang="cs-CZ" dirty="0" err="1"/>
              <a:t>chemically</a:t>
            </a:r>
            <a:r>
              <a:rPr lang="cs-CZ" dirty="0"/>
              <a:t> </a:t>
            </a:r>
            <a:r>
              <a:rPr lang="cs-CZ" dirty="0" err="1"/>
              <a:t>identical</a:t>
            </a:r>
            <a:r>
              <a:rPr lang="cs-CZ" dirty="0"/>
              <a:t> metabolite as </a:t>
            </a:r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patients</a:t>
            </a:r>
            <a:r>
              <a:rPr lang="cs-CZ" dirty="0"/>
              <a:t> </a:t>
            </a:r>
            <a:r>
              <a:rPr lang="cs-CZ" dirty="0" err="1"/>
              <a:t>samples</a:t>
            </a:r>
            <a:endParaRPr lang="cs-C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AEAEAA-35AE-5433-194E-7CF86E9E55E5}"/>
              </a:ext>
            </a:extLst>
          </p:cNvPr>
          <p:cNvSpPr txBox="1"/>
          <p:nvPr/>
        </p:nvSpPr>
        <p:spPr>
          <a:xfrm>
            <a:off x="5008204" y="1688249"/>
            <a:ext cx="3589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Raman spectra of zebrafish bones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2B4A0F6-059D-720E-3F23-D7BCFF135F07}"/>
              </a:ext>
            </a:extLst>
          </p:cNvPr>
          <p:cNvCxnSpPr/>
          <p:nvPr/>
        </p:nvCxnSpPr>
        <p:spPr>
          <a:xfrm>
            <a:off x="5102816" y="2040673"/>
            <a:ext cx="515155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" name="Obrázek 12">
            <a:extLst>
              <a:ext uri="{FF2B5EF4-FFF2-40B4-BE49-F238E27FC236}">
                <a16:creationId xmlns:a16="http://schemas.microsoft.com/office/drawing/2014/main" id="{9364BA34-B790-E888-30B4-C3D68A7E0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0345" y="2160868"/>
            <a:ext cx="4742935" cy="3821231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6AE62E3F-68B5-6F62-72D6-380C365AA3C2}"/>
              </a:ext>
            </a:extLst>
          </p:cNvPr>
          <p:cNvPicPr>
            <a:picLocks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9172" y="2150677"/>
            <a:ext cx="4773628" cy="3831966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8C3819E3-F97C-34CE-055E-60AC9293D605}"/>
              </a:ext>
            </a:extLst>
          </p:cNvPr>
          <p:cNvPicPr>
            <a:picLocks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08204" y="2140286"/>
            <a:ext cx="4790940" cy="385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9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36078-7D82-876E-A850-FF9FF83FC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126" y="507347"/>
            <a:ext cx="10134600" cy="1325563"/>
          </a:xfrm>
        </p:spPr>
        <p:txBody>
          <a:bodyPr>
            <a:normAutofit/>
          </a:bodyPr>
          <a:lstStyle/>
          <a:p>
            <a:r>
              <a:rPr lang="cs-CZ" sz="3600" dirty="0"/>
              <a:t>AKU mutant </a:t>
            </a:r>
            <a:r>
              <a:rPr lang="cs-CZ" sz="3600" dirty="0" err="1"/>
              <a:t>cells</a:t>
            </a:r>
            <a:r>
              <a:rPr lang="cs-CZ" sz="3600" dirty="0"/>
              <a:t> </a:t>
            </a:r>
            <a:r>
              <a:rPr lang="cs-CZ" sz="3600" dirty="0" err="1"/>
              <a:t>transplantation</a:t>
            </a:r>
            <a:r>
              <a:rPr lang="cs-CZ" sz="3600" dirty="0"/>
              <a:t> </a:t>
            </a:r>
            <a:r>
              <a:rPr lang="cs-CZ" sz="3600" dirty="0" err="1"/>
              <a:t>increased</a:t>
            </a:r>
            <a:r>
              <a:rPr lang="cs-CZ" sz="3600" dirty="0"/>
              <a:t> </a:t>
            </a:r>
            <a:r>
              <a:rPr lang="cs-CZ" sz="3600" dirty="0" err="1"/>
              <a:t>homogentisate</a:t>
            </a:r>
            <a:r>
              <a:rPr lang="cs-CZ" sz="3600" dirty="0"/>
              <a:t> </a:t>
            </a:r>
            <a:r>
              <a:rPr lang="cs-CZ" sz="3600" dirty="0" err="1"/>
              <a:t>levels</a:t>
            </a:r>
            <a:r>
              <a:rPr lang="cs-CZ" sz="3600" dirty="0"/>
              <a:t> in </a:t>
            </a:r>
            <a:r>
              <a:rPr lang="cs-CZ" sz="3600" dirty="0" err="1"/>
              <a:t>affected</a:t>
            </a:r>
            <a:r>
              <a:rPr lang="cs-CZ" sz="3600" dirty="0"/>
              <a:t> </a:t>
            </a:r>
            <a:r>
              <a:rPr lang="cs-CZ" sz="3600" dirty="0" err="1"/>
              <a:t>tissues</a:t>
            </a:r>
            <a:endParaRPr lang="en-GB" sz="36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A6ADDAB-BA15-E461-CEA2-8DDC4D71F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12" y="1740470"/>
            <a:ext cx="10935775" cy="468838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EB9B057-79D0-0207-39BF-F8AC7030FD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27850" t="5306"/>
          <a:stretch>
            <a:fillRect/>
          </a:stretch>
        </p:blipFill>
        <p:spPr>
          <a:xfrm>
            <a:off x="3673641" y="1944081"/>
            <a:ext cx="7890245" cy="446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0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7C552-3829-E8A7-B9A8-FEC2919A1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66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cs-CZ" sz="4000" dirty="0" err="1"/>
              <a:t>Can</a:t>
            </a:r>
            <a:r>
              <a:rPr lang="cs-CZ" sz="4000" dirty="0"/>
              <a:t> </a:t>
            </a:r>
            <a:r>
              <a:rPr lang="cs-CZ" sz="4000" dirty="0" err="1"/>
              <a:t>Raman</a:t>
            </a:r>
            <a:r>
              <a:rPr lang="cs-CZ" sz="4000" dirty="0"/>
              <a:t> </a:t>
            </a:r>
            <a:r>
              <a:rPr lang="cs-CZ" sz="4000" dirty="0" err="1"/>
              <a:t>microscopy</a:t>
            </a:r>
            <a:r>
              <a:rPr lang="cs-CZ" sz="4000" dirty="0"/>
              <a:t> </a:t>
            </a:r>
            <a:r>
              <a:rPr lang="cs-CZ" sz="4000" dirty="0" err="1"/>
              <a:t>reliably</a:t>
            </a:r>
            <a:r>
              <a:rPr lang="cs-CZ" sz="4000" dirty="0"/>
              <a:t> </a:t>
            </a:r>
            <a:r>
              <a:rPr lang="cs-CZ" sz="4000" dirty="0" err="1"/>
              <a:t>detect</a:t>
            </a:r>
            <a:r>
              <a:rPr lang="cs-CZ" sz="4000" dirty="0"/>
              <a:t> </a:t>
            </a:r>
            <a:r>
              <a:rPr lang="cs-CZ" sz="4000" dirty="0" err="1"/>
              <a:t>small</a:t>
            </a:r>
            <a:r>
              <a:rPr lang="cs-CZ" sz="4000" dirty="0"/>
              <a:t> </a:t>
            </a:r>
            <a:r>
              <a:rPr lang="cs-CZ" sz="4000" dirty="0" err="1"/>
              <a:t>changes</a:t>
            </a:r>
            <a:r>
              <a:rPr lang="cs-CZ" sz="4000" dirty="0"/>
              <a:t> </a:t>
            </a:r>
            <a:br>
              <a:rPr lang="cs-CZ" sz="4000" dirty="0"/>
            </a:br>
            <a:r>
              <a:rPr lang="cs-CZ" sz="4000" dirty="0"/>
              <a:t>in </a:t>
            </a:r>
            <a:r>
              <a:rPr lang="cs-CZ" sz="4000" dirty="0" err="1"/>
              <a:t>homogentisate</a:t>
            </a:r>
            <a:r>
              <a:rPr lang="cs-CZ" sz="4000" dirty="0"/>
              <a:t> </a:t>
            </a:r>
            <a:r>
              <a:rPr lang="cs-CZ" sz="4000" dirty="0" err="1"/>
              <a:t>accumulation</a:t>
            </a:r>
            <a:r>
              <a:rPr lang="cs-CZ" sz="4000" dirty="0"/>
              <a:t>?</a:t>
            </a:r>
            <a:br>
              <a:rPr lang="cs-CZ" sz="3600" dirty="0"/>
            </a:br>
            <a:endParaRPr lang="en-GB" sz="36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E791BF1-A76F-492C-4AEA-E21FD3A03197}"/>
              </a:ext>
            </a:extLst>
          </p:cNvPr>
          <p:cNvSpPr txBox="1"/>
          <p:nvPr/>
        </p:nvSpPr>
        <p:spPr>
          <a:xfrm>
            <a:off x="1700394" y="6170122"/>
            <a:ext cx="8791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err="1"/>
              <a:t>Homogentisate</a:t>
            </a:r>
            <a:r>
              <a:rPr lang="cs-CZ" sz="2400" dirty="0"/>
              <a:t> </a:t>
            </a:r>
            <a:r>
              <a:rPr lang="cs-CZ" sz="2400" dirty="0" err="1"/>
              <a:t>specifically</a:t>
            </a:r>
            <a:r>
              <a:rPr lang="cs-CZ" sz="2400" dirty="0"/>
              <a:t> </a:t>
            </a:r>
            <a:r>
              <a:rPr lang="cs-CZ" sz="2400" dirty="0" err="1"/>
              <a:t>accumulates</a:t>
            </a:r>
            <a:r>
              <a:rPr lang="cs-CZ" sz="2400" dirty="0"/>
              <a:t> in </a:t>
            </a:r>
            <a:r>
              <a:rPr lang="cs-CZ" sz="2400" dirty="0" err="1"/>
              <a:t>the</a:t>
            </a:r>
            <a:r>
              <a:rPr lang="cs-CZ" sz="2400" dirty="0"/>
              <a:t> bone </a:t>
            </a:r>
            <a:r>
              <a:rPr lang="cs-CZ" sz="2400" dirty="0" err="1"/>
              <a:t>periosteum</a:t>
            </a:r>
            <a:endParaRPr lang="cs-CZ" sz="2400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4E622972-1210-FD71-D046-12452B70D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158" y="1303052"/>
            <a:ext cx="11305101" cy="4888351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945ECA59-90EF-A947-AA8B-1092E8796FD7}"/>
              </a:ext>
            </a:extLst>
          </p:cNvPr>
          <p:cNvSpPr/>
          <p:nvPr/>
        </p:nvSpPr>
        <p:spPr>
          <a:xfrm>
            <a:off x="7403684" y="1979778"/>
            <a:ext cx="4153369" cy="30100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DC90F1F-A517-024D-1283-4EA8AD23FB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357" y="1308637"/>
            <a:ext cx="11305101" cy="489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3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2D590-D6AA-434B-051F-E7D645646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err="1"/>
              <a:t>Human</a:t>
            </a:r>
            <a:r>
              <a:rPr lang="cs-CZ" sz="3600" dirty="0"/>
              <a:t> </a:t>
            </a:r>
            <a:r>
              <a:rPr lang="cs-CZ" sz="3600" dirty="0" err="1"/>
              <a:t>drug</a:t>
            </a:r>
            <a:r>
              <a:rPr lang="cs-CZ" sz="3600" dirty="0"/>
              <a:t> </a:t>
            </a:r>
            <a:r>
              <a:rPr lang="cs-CZ" sz="3600" dirty="0" err="1"/>
              <a:t>treatment</a:t>
            </a:r>
            <a:r>
              <a:rPr lang="cs-CZ" sz="3600" dirty="0"/>
              <a:t> </a:t>
            </a:r>
            <a:r>
              <a:rPr lang="cs-CZ" sz="3600" dirty="0" err="1"/>
              <a:t>reduces</a:t>
            </a:r>
            <a:r>
              <a:rPr lang="cs-CZ" sz="3600" dirty="0"/>
              <a:t> </a:t>
            </a:r>
            <a:r>
              <a:rPr lang="cs-CZ" sz="3600" dirty="0" err="1"/>
              <a:t>homogentisate</a:t>
            </a:r>
            <a:r>
              <a:rPr lang="cs-CZ" sz="3600" dirty="0"/>
              <a:t> </a:t>
            </a:r>
            <a:br>
              <a:rPr lang="cs-CZ" sz="3600" dirty="0"/>
            </a:br>
            <a:r>
              <a:rPr lang="cs-CZ" sz="3600" dirty="0" err="1"/>
              <a:t>levels</a:t>
            </a:r>
            <a:r>
              <a:rPr lang="cs-CZ" sz="3600" dirty="0"/>
              <a:t> in </a:t>
            </a:r>
            <a:r>
              <a:rPr lang="cs-CZ" sz="3600" dirty="0" err="1"/>
              <a:t>zebrafish</a:t>
            </a:r>
            <a:r>
              <a:rPr lang="cs-CZ" sz="3600" dirty="0"/>
              <a:t> </a:t>
            </a:r>
            <a:r>
              <a:rPr lang="cs-CZ" sz="3600" dirty="0" err="1"/>
              <a:t>blood</a:t>
            </a:r>
            <a:endParaRPr lang="en-GB" sz="24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72BC0B2-FB99-169E-458A-02E4845357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666"/>
          <a:stretch>
            <a:fillRect/>
          </a:stretch>
        </p:blipFill>
        <p:spPr>
          <a:xfrm>
            <a:off x="832971" y="1692930"/>
            <a:ext cx="5198390" cy="43434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CB3E8FF-D341-59C7-24FA-2D8FB6D0A6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-1" r="31894"/>
          <a:stretch>
            <a:fillRect/>
          </a:stretch>
        </p:blipFill>
        <p:spPr>
          <a:xfrm>
            <a:off x="838200" y="1690688"/>
            <a:ext cx="5198390" cy="43815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C39A290-4EB5-C3EF-A314-E28F8AEF6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5583" y="1450975"/>
            <a:ext cx="3632200" cy="50419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9FEEA2D-DAFC-771B-58B5-A98CD6C9FA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0812" y="1450975"/>
            <a:ext cx="3632200" cy="5041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D5F971-BF82-A620-C3E9-F51E82BBC814}"/>
              </a:ext>
            </a:extLst>
          </p:cNvPr>
          <p:cNvSpPr txBox="1"/>
          <p:nvPr/>
        </p:nvSpPr>
        <p:spPr>
          <a:xfrm>
            <a:off x="6975583" y="1412875"/>
            <a:ext cx="3960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Mass spectrometry of zebrafish blood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4A355F-AB1F-CECF-9A2B-45B2526DD4FD}"/>
              </a:ext>
            </a:extLst>
          </p:cNvPr>
          <p:cNvCxnSpPr/>
          <p:nvPr/>
        </p:nvCxnSpPr>
        <p:spPr>
          <a:xfrm>
            <a:off x="7058024" y="1782207"/>
            <a:ext cx="412908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36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F4E6A4-0F7E-44AF-CDD1-B59824215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err="1"/>
              <a:t>Changes</a:t>
            </a:r>
            <a:r>
              <a:rPr lang="cs-CZ" sz="3600" dirty="0"/>
              <a:t> in </a:t>
            </a:r>
            <a:r>
              <a:rPr lang="cs-CZ" sz="3600" dirty="0" err="1"/>
              <a:t>homogentisate</a:t>
            </a:r>
            <a:r>
              <a:rPr lang="cs-CZ" sz="3600" dirty="0"/>
              <a:t> </a:t>
            </a:r>
            <a:r>
              <a:rPr lang="cs-CZ" sz="3600" dirty="0" err="1"/>
              <a:t>levels</a:t>
            </a:r>
            <a:r>
              <a:rPr lang="cs-CZ" sz="3600" dirty="0"/>
              <a:t> </a:t>
            </a:r>
            <a:r>
              <a:rPr lang="cs-CZ" sz="3600" dirty="0" err="1"/>
              <a:t>after</a:t>
            </a:r>
            <a:r>
              <a:rPr lang="cs-CZ" sz="3600" dirty="0"/>
              <a:t> </a:t>
            </a:r>
            <a:r>
              <a:rPr lang="cs-CZ" sz="3600" dirty="0" err="1"/>
              <a:t>treatment</a:t>
            </a:r>
            <a:r>
              <a:rPr lang="cs-CZ" sz="3600" dirty="0"/>
              <a:t> </a:t>
            </a:r>
            <a:br>
              <a:rPr lang="cs-CZ" sz="3600" dirty="0"/>
            </a:br>
            <a:r>
              <a:rPr lang="cs-CZ" sz="3600" dirty="0" err="1"/>
              <a:t>of</a:t>
            </a:r>
            <a:r>
              <a:rPr lang="cs-CZ" sz="3600" dirty="0"/>
              <a:t> </a:t>
            </a:r>
            <a:r>
              <a:rPr lang="cs-CZ" sz="3600" dirty="0" err="1"/>
              <a:t>juveniles</a:t>
            </a:r>
            <a:r>
              <a:rPr lang="cs-CZ" sz="3600" dirty="0"/>
              <a:t> </a:t>
            </a:r>
            <a:r>
              <a:rPr lang="cs-CZ" sz="3600" dirty="0" err="1"/>
              <a:t>can</a:t>
            </a:r>
            <a:r>
              <a:rPr lang="cs-CZ" sz="3600" dirty="0"/>
              <a:t> </a:t>
            </a:r>
            <a:r>
              <a:rPr lang="cs-CZ" sz="3600" dirty="0" err="1"/>
              <a:t>be</a:t>
            </a:r>
            <a:r>
              <a:rPr lang="cs-CZ" sz="3600" dirty="0"/>
              <a:t> </a:t>
            </a:r>
            <a:r>
              <a:rPr lang="cs-CZ" sz="3600" dirty="0" err="1"/>
              <a:t>detected</a:t>
            </a:r>
            <a:r>
              <a:rPr lang="cs-CZ" sz="3600" dirty="0"/>
              <a:t> by </a:t>
            </a:r>
            <a:r>
              <a:rPr lang="cs-CZ" sz="3600" dirty="0" err="1"/>
              <a:t>Raman</a:t>
            </a:r>
            <a:endParaRPr lang="cs-CZ" sz="3600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4D8910EB-D5D0-6B5D-75C6-E7BAD1095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917" y="1647399"/>
            <a:ext cx="9376108" cy="4711148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ECF7AAE3-CA98-1850-5A15-63A1B7A3CF51}"/>
              </a:ext>
            </a:extLst>
          </p:cNvPr>
          <p:cNvPicPr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6299" y="1647399"/>
            <a:ext cx="9369926" cy="4711147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73B5FC8-5A2C-A24F-97EC-FE7F430DAE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125" y="1611215"/>
            <a:ext cx="9406900" cy="4772732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86BB992-9BFE-C053-0DD3-4652FCDBBE90}"/>
              </a:ext>
            </a:extLst>
          </p:cNvPr>
          <p:cNvPicPr>
            <a:picLocks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8200" y="1639375"/>
            <a:ext cx="9314525" cy="4756972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CE127D37-18C8-42A5-B7D6-ACE6F8EEF8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1456" y="1595173"/>
            <a:ext cx="9391504" cy="4757336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4306C8EC-5837-5731-3ECA-190566225F6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6299" y="1608219"/>
            <a:ext cx="9422296" cy="4788128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F34F59F7-7952-D065-9519-1F935F42B6DA}"/>
              </a:ext>
            </a:extLst>
          </p:cNvPr>
          <p:cNvSpPr txBox="1"/>
          <p:nvPr/>
        </p:nvSpPr>
        <p:spPr>
          <a:xfrm>
            <a:off x="2362872" y="6262042"/>
            <a:ext cx="8791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err="1"/>
              <a:t>Raman</a:t>
            </a:r>
            <a:r>
              <a:rPr lang="cs-CZ" sz="2400" dirty="0"/>
              <a:t> </a:t>
            </a:r>
            <a:r>
              <a:rPr lang="cs-CZ" sz="2400" dirty="0" err="1"/>
              <a:t>microscopy</a:t>
            </a:r>
            <a:r>
              <a:rPr lang="cs-CZ" sz="2400" dirty="0"/>
              <a:t> </a:t>
            </a:r>
            <a:r>
              <a:rPr lang="cs-CZ" sz="2400" dirty="0" err="1"/>
              <a:t>could</a:t>
            </a:r>
            <a:r>
              <a:rPr lang="cs-CZ" sz="2400" dirty="0"/>
              <a:t> serve as a </a:t>
            </a:r>
            <a:r>
              <a:rPr lang="cs-CZ" sz="2400" dirty="0" err="1"/>
              <a:t>quantitative</a:t>
            </a:r>
            <a:r>
              <a:rPr lang="cs-CZ" sz="2400" dirty="0"/>
              <a:t> </a:t>
            </a:r>
            <a:r>
              <a:rPr lang="cs-CZ" sz="2400" dirty="0" err="1"/>
              <a:t>method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36819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20A70901-C6D4-4997-93D2-8FD6B02EB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855" y="1922373"/>
            <a:ext cx="10831942" cy="38513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B6ED8D-E572-AB0F-1425-6B04FE0BB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2694"/>
            <a:ext cx="10515600" cy="1325563"/>
          </a:xfrm>
        </p:spPr>
        <p:txBody>
          <a:bodyPr/>
          <a:lstStyle/>
          <a:p>
            <a:r>
              <a:rPr lang="en-GB" sz="4000" dirty="0"/>
              <a:t>Conclusion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3E49CA-B548-F024-EB82-EB87C87C4C51}"/>
              </a:ext>
            </a:extLst>
          </p:cNvPr>
          <p:cNvSpPr/>
          <p:nvPr/>
        </p:nvSpPr>
        <p:spPr>
          <a:xfrm>
            <a:off x="7873886" y="1740961"/>
            <a:ext cx="3692911" cy="38513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9588C3-E1AC-3704-6C8C-E00C04953BB7}"/>
              </a:ext>
            </a:extLst>
          </p:cNvPr>
          <p:cNvSpPr/>
          <p:nvPr/>
        </p:nvSpPr>
        <p:spPr>
          <a:xfrm>
            <a:off x="4798545" y="1962478"/>
            <a:ext cx="7049428" cy="38513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17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5737101C-AC68-9A95-3921-939E48316EAD}"/>
              </a:ext>
            </a:extLst>
          </p:cNvPr>
          <p:cNvSpPr txBox="1">
            <a:spLocks/>
          </p:cNvSpPr>
          <p:nvPr/>
        </p:nvSpPr>
        <p:spPr>
          <a:xfrm>
            <a:off x="707141" y="549353"/>
            <a:ext cx="8078426" cy="679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287D"/>
                </a:solidFill>
                <a:latin typeface="Tahoma" pitchFamily="34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287D"/>
                </a:solidFill>
                <a:latin typeface="Tahoma" pitchFamily="34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287D"/>
                </a:solidFill>
                <a:latin typeface="Tahoma" pitchFamily="34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287D"/>
                </a:solidFill>
                <a:latin typeface="Tahoma" pitchFamily="34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CZ" sz="3600" b="0" kern="0">
                <a:solidFill>
                  <a:schemeClr val="tx1"/>
                </a:solidFill>
                <a:latin typeface="Arial"/>
              </a:rPr>
              <a:t>Acknowledgement</a:t>
            </a:r>
            <a:endParaRPr lang="en-CZ" b="0" kern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816DF8-3D7F-7C4B-C56E-2F895CA1ADA3}"/>
              </a:ext>
            </a:extLst>
          </p:cNvPr>
          <p:cNvSpPr txBox="1"/>
          <p:nvPr/>
        </p:nvSpPr>
        <p:spPr>
          <a:xfrm>
            <a:off x="5687122" y="1127090"/>
            <a:ext cx="333421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/>
              <a:t>Fabian </a:t>
            </a:r>
            <a:r>
              <a:rPr lang="cs-CZ" sz="1600" b="1" dirty="0" err="1"/>
              <a:t>lab</a:t>
            </a:r>
            <a:r>
              <a:rPr lang="cs-CZ" sz="1600" b="1" dirty="0"/>
              <a:t>:</a:t>
            </a:r>
          </a:p>
          <a:p>
            <a:r>
              <a:rPr lang="cs-CZ" sz="1600" b="1" dirty="0"/>
              <a:t>Mgr. Peter Fabian PhD. </a:t>
            </a:r>
          </a:p>
          <a:p>
            <a:r>
              <a:rPr lang="cs-CZ" sz="1600" b="1" dirty="0"/>
              <a:t>Mgr. Petra Čermáková PhD.</a:t>
            </a:r>
          </a:p>
          <a:p>
            <a:r>
              <a:rPr lang="cs-CZ" sz="1600" b="1" dirty="0"/>
              <a:t>Mgr. Martina Bőhmová</a:t>
            </a:r>
            <a:endParaRPr lang="en-CZ" sz="1600" b="1" dirty="0"/>
          </a:p>
          <a:p>
            <a:r>
              <a:rPr lang="en-CZ" sz="1600" b="1" dirty="0"/>
              <a:t>Ing. Andrea Benčeková</a:t>
            </a:r>
          </a:p>
          <a:p>
            <a:r>
              <a:rPr lang="en-CZ" sz="1600" b="1" dirty="0"/>
              <a:t>Mgr. Petra Lišková</a:t>
            </a:r>
          </a:p>
          <a:p>
            <a:r>
              <a:rPr lang="en-IN" sz="1600" b="1" kern="100" dirty="0" err="1">
                <a:ea typeface="Calibri" panose="020F0502020204030204" pitchFamily="34" charset="0"/>
                <a:cs typeface="Arial" panose="020B0604020202020204" pitchFamily="34" charset="0"/>
              </a:rPr>
              <a:t>Msc</a:t>
            </a:r>
            <a:r>
              <a:rPr lang="en-IN" sz="1600" b="1" kern="100" dirty="0"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IN" sz="1600" b="1" kern="100" dirty="0" err="1">
                <a:ea typeface="Calibri" panose="020F0502020204030204" pitchFamily="34" charset="0"/>
                <a:cs typeface="Arial" panose="020B0604020202020204" pitchFamily="34" charset="0"/>
              </a:rPr>
              <a:t>Ziyaurrahman</a:t>
            </a:r>
            <a:r>
              <a:rPr lang="cs-CZ" sz="1600" b="1" kern="1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N" sz="1600" b="1" kern="100" dirty="0">
                <a:ea typeface="Calibri" panose="020F0502020204030204" pitchFamily="34" charset="0"/>
                <a:cs typeface="Arial" panose="020B0604020202020204" pitchFamily="34" charset="0"/>
              </a:rPr>
              <a:t>MS</a:t>
            </a:r>
            <a:endParaRPr lang="cs-CZ" sz="1600" b="1" dirty="0"/>
          </a:p>
          <a:p>
            <a:r>
              <a:rPr lang="cs-CZ" sz="1600" dirty="0"/>
              <a:t>Mgr. Bohumil </a:t>
            </a:r>
            <a:r>
              <a:rPr lang="cs-CZ" sz="1600" dirty="0" err="1"/>
              <a:t>Fafílek</a:t>
            </a:r>
            <a:r>
              <a:rPr lang="cs-CZ" sz="1600" dirty="0"/>
              <a:t> PhD.</a:t>
            </a:r>
          </a:p>
          <a:p>
            <a:r>
              <a:rPr lang="cs-CZ" sz="1600" dirty="0"/>
              <a:t>Mgr. Ľubomíra Chmelová PhD.</a:t>
            </a:r>
          </a:p>
          <a:p>
            <a:r>
              <a:rPr lang="en-IN" sz="1600" kern="100" dirty="0">
                <a:ea typeface="Calibri" panose="020F0502020204030204" pitchFamily="34" charset="0"/>
                <a:cs typeface="Arial" panose="020B0604020202020204" pitchFamily="34" charset="0"/>
              </a:rPr>
              <a:t>Mgr. Josef Bryja</a:t>
            </a:r>
          </a:p>
          <a:p>
            <a:r>
              <a:rPr lang="en-IN" sz="1600" kern="100" dirty="0" err="1">
                <a:ea typeface="Calibri" panose="020F0502020204030204" pitchFamily="34" charset="0"/>
                <a:cs typeface="Arial" panose="020B0604020202020204" pitchFamily="34" charset="0"/>
              </a:rPr>
              <a:t>Msc</a:t>
            </a:r>
            <a:r>
              <a:rPr lang="en-IN" sz="1600" kern="100" dirty="0">
                <a:ea typeface="Calibri" panose="020F0502020204030204" pitchFamily="34" charset="0"/>
                <a:cs typeface="Arial" panose="020B0604020202020204" pitchFamily="34" charset="0"/>
              </a:rPr>
              <a:t>. Mounica </a:t>
            </a:r>
            <a:r>
              <a:rPr lang="en-IN" sz="1600" kern="100" dirty="0" err="1">
                <a:ea typeface="Calibri" panose="020F0502020204030204" pitchFamily="34" charset="0"/>
                <a:cs typeface="Arial" panose="020B0604020202020204" pitchFamily="34" charset="0"/>
              </a:rPr>
              <a:t>Kondepudi</a:t>
            </a:r>
            <a:endParaRPr lang="en-IN" sz="1600" kern="1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cs-CZ" sz="1600" dirty="0"/>
              <a:t>Bc. Jolana </a:t>
            </a:r>
            <a:r>
              <a:rPr lang="cs-CZ" sz="1600" dirty="0" err="1"/>
              <a:t>Bodinková</a:t>
            </a:r>
            <a:endParaRPr lang="en-CZ" sz="1600" dirty="0"/>
          </a:p>
          <a:p>
            <a:r>
              <a:rPr lang="en-CZ" sz="1600" dirty="0"/>
              <a:t>Markéta Křížová</a:t>
            </a:r>
            <a:endParaRPr lang="cs-CZ" sz="1600" dirty="0"/>
          </a:p>
          <a:p>
            <a:r>
              <a:rPr lang="cs-CZ" sz="1600" dirty="0"/>
              <a:t>Viktor </a:t>
            </a:r>
            <a:r>
              <a:rPr lang="cs-CZ" sz="1600" dirty="0" err="1"/>
              <a:t>Kerzl</a:t>
            </a:r>
            <a:endParaRPr lang="cs-CZ" sz="1600" dirty="0"/>
          </a:p>
          <a:p>
            <a:r>
              <a:rPr lang="cs-CZ" sz="1600" dirty="0"/>
              <a:t>Adam Jech</a:t>
            </a:r>
          </a:p>
          <a:p>
            <a:r>
              <a:rPr lang="cs-CZ" sz="1600" dirty="0"/>
              <a:t>Táňa </a:t>
            </a:r>
            <a:r>
              <a:rPr lang="cs-CZ" sz="1600" dirty="0" err="1"/>
              <a:t>Zemčíková</a:t>
            </a:r>
            <a:endParaRPr lang="cs-CZ" sz="1600" dirty="0"/>
          </a:p>
        </p:txBody>
      </p:sp>
      <p:pic>
        <p:nvPicPr>
          <p:cNvPr id="5" name="Picture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E20BFCCC-549A-D8D2-09C0-2E462C1ED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41" y="1229233"/>
            <a:ext cx="4979981" cy="37349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FE41EA-C08F-913A-B824-88FF746AD166}"/>
              </a:ext>
            </a:extLst>
          </p:cNvPr>
          <p:cNvSpPr txBox="1"/>
          <p:nvPr/>
        </p:nvSpPr>
        <p:spPr>
          <a:xfrm>
            <a:off x="8614611" y="1127090"/>
            <a:ext cx="31497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Collaborators:</a:t>
            </a:r>
          </a:p>
          <a:p>
            <a:r>
              <a:rPr lang="en-GB" sz="1600" b="1" dirty="0"/>
              <a:t>Doc. </a:t>
            </a:r>
            <a:r>
              <a:rPr lang="en-GB" sz="1600" b="1" dirty="0" err="1"/>
              <a:t>MuDr</a:t>
            </a:r>
            <a:r>
              <a:rPr lang="en-GB" sz="1600" b="1" dirty="0"/>
              <a:t>. Richard Imrich </a:t>
            </a:r>
            <a:r>
              <a:rPr lang="en-GB" sz="1600" b="1" dirty="0" err="1"/>
              <a:t>DrSc</a:t>
            </a:r>
            <a:r>
              <a:rPr lang="en-GB" sz="1600" b="1" dirty="0"/>
              <a:t>. </a:t>
            </a:r>
          </a:p>
          <a:p>
            <a:endParaRPr lang="en-GB" sz="1600" b="1" dirty="0"/>
          </a:p>
          <a:p>
            <a:r>
              <a:rPr lang="en-GB" sz="1600" b="1" dirty="0"/>
              <a:t>Mgr. Jan Přibyl PhD.</a:t>
            </a:r>
          </a:p>
          <a:p>
            <a:r>
              <a:rPr lang="en-GB" sz="1600" b="1" dirty="0"/>
              <a:t>Mgr. Radka </a:t>
            </a:r>
            <a:r>
              <a:rPr lang="en-GB" sz="1600" b="1" dirty="0" err="1"/>
              <a:t>Obořilová</a:t>
            </a:r>
            <a:r>
              <a:rPr lang="en-GB" sz="1600" b="1" dirty="0"/>
              <a:t> PhD.</a:t>
            </a:r>
          </a:p>
          <a:p>
            <a:r>
              <a:rPr lang="en-GB" sz="1600" b="1" dirty="0"/>
              <a:t>Ing. Jakub </a:t>
            </a:r>
            <a:r>
              <a:rPr lang="en-GB" sz="1600" b="1" dirty="0" err="1"/>
              <a:t>Máčala</a:t>
            </a:r>
            <a:r>
              <a:rPr lang="en-GB" sz="1600" b="1" dirty="0"/>
              <a:t> PhD.</a:t>
            </a:r>
          </a:p>
        </p:txBody>
      </p:sp>
      <p:pic>
        <p:nvPicPr>
          <p:cNvPr id="1026" name="Picture 2" descr="CELLIM Rules - Ceitec.cz">
            <a:extLst>
              <a:ext uri="{FF2B5EF4-FFF2-40B4-BE49-F238E27FC236}">
                <a16:creationId xmlns:a16="http://schemas.microsoft.com/office/drawing/2014/main" id="{3A022BDD-AF3C-2290-CD51-20CB54D0B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163" y="5718048"/>
            <a:ext cx="2091769" cy="43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ek 10">
            <a:extLst>
              <a:ext uri="{FF2B5EF4-FFF2-40B4-BE49-F238E27FC236}">
                <a16:creationId xmlns:a16="http://schemas.microsoft.com/office/drawing/2014/main" id="{D6290499-FB71-6D18-806E-CC51AA4374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4291" y="5691675"/>
            <a:ext cx="1536454" cy="534447"/>
          </a:xfrm>
          <a:prstGeom prst="rect">
            <a:avLst/>
          </a:prstGeom>
        </p:spPr>
      </p:pic>
      <p:sp>
        <p:nvSpPr>
          <p:cNvPr id="8" name="BlokTextu 5">
            <a:extLst>
              <a:ext uri="{FF2B5EF4-FFF2-40B4-BE49-F238E27FC236}">
                <a16:creationId xmlns:a16="http://schemas.microsoft.com/office/drawing/2014/main" id="{A652FA72-0CA1-BE67-89DE-3BC71A7F89D7}"/>
              </a:ext>
            </a:extLst>
          </p:cNvPr>
          <p:cNvSpPr txBox="1"/>
          <p:nvPr/>
        </p:nvSpPr>
        <p:spPr>
          <a:xfrm>
            <a:off x="674199" y="6383122"/>
            <a:ext cx="907248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i="1" kern="0" dirty="0"/>
              <a:t>Funded by the European Union. Views and opinions expressed are however those of the author(s) only</a:t>
            </a:r>
            <a:r>
              <a:rPr lang="cs-CZ" sz="1050" i="1" kern="0" dirty="0"/>
              <a:t> </a:t>
            </a:r>
            <a:r>
              <a:rPr lang="en-US" sz="1050" i="1" kern="0" dirty="0"/>
              <a:t>and do not necessarily reflect those of the European Union or European Research Council Executive Agency. Neither</a:t>
            </a:r>
            <a:r>
              <a:rPr lang="cs-CZ" sz="1050" i="1" kern="0" dirty="0"/>
              <a:t> </a:t>
            </a:r>
            <a:r>
              <a:rPr lang="en-US" sz="1050" i="1" kern="0" dirty="0"/>
              <a:t>the European Union nor the granting authority can be held responsible for them.</a:t>
            </a:r>
            <a:endParaRPr lang="sk-SK" sz="1050" dirty="0"/>
          </a:p>
        </p:txBody>
      </p:sp>
      <p:pic>
        <p:nvPicPr>
          <p:cNvPr id="10" name="Obrázek 6">
            <a:extLst>
              <a:ext uri="{FF2B5EF4-FFF2-40B4-BE49-F238E27FC236}">
                <a16:creationId xmlns:a16="http://schemas.microsoft.com/office/drawing/2014/main" id="{B1D1CA94-AEBB-31BD-F6D8-6BE87F0594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860" y="5595456"/>
            <a:ext cx="1810803" cy="679880"/>
          </a:xfrm>
          <a:prstGeom prst="rect">
            <a:avLst/>
          </a:prstGeom>
        </p:spPr>
      </p:pic>
      <p:pic>
        <p:nvPicPr>
          <p:cNvPr id="1028" name="Picture 4" descr="Logo SCI MUNI - Přehled">
            <a:extLst>
              <a:ext uri="{FF2B5EF4-FFF2-40B4-BE49-F238E27FC236}">
                <a16:creationId xmlns:a16="http://schemas.microsoft.com/office/drawing/2014/main" id="{46FC06F1-47F1-9981-CA31-31832BE03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61" y="5557180"/>
            <a:ext cx="1043912" cy="80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536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12255</TotalTime>
  <Words>329</Words>
  <Application>Microsoft Macintosh PowerPoint</Application>
  <PresentationFormat>Širokoúhlá obrazovka</PresentationFormat>
  <Paragraphs>52</Paragraphs>
  <Slides>13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Alkaptonuria Zebrafish Model:  Metabolites Tracking via Raman Microscopy</vt:lpstr>
      <vt:lpstr>Metabolic diseases caused by macronutrients  metabolism dysregulation</vt:lpstr>
      <vt:lpstr>Alkaptonuria (AKU)</vt:lpstr>
      <vt:lpstr>Chemical composition of the black pigment</vt:lpstr>
      <vt:lpstr>Raman microscopy identified homogentisate (HGA) in human urine samples </vt:lpstr>
      <vt:lpstr>New zebrafish model for alkaptonuria disease</vt:lpstr>
      <vt:lpstr>Raman spectra of zebrafish mutant bones revealed presence of homogentisate </vt:lpstr>
      <vt:lpstr>AKU mutant cells transplantation increased homogentisate levels in affected tissues</vt:lpstr>
      <vt:lpstr>Can Raman microscopy reliably detect small changes  in homogentisate accumulation? </vt:lpstr>
      <vt:lpstr>Human drug treatment reduces homogentisate  levels in zebrafish blood</vt:lpstr>
      <vt:lpstr>Changes in homogentisate levels after treatment  of juveniles can be detected by Raman</vt:lpstr>
      <vt:lpstr>Conclusion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Barbora Lišková</dc:creator>
  <cp:lastModifiedBy>Barbora Lišková</cp:lastModifiedBy>
  <cp:revision>20</cp:revision>
  <dcterms:created xsi:type="dcterms:W3CDTF">2025-08-28T09:38:03Z</dcterms:created>
  <dcterms:modified xsi:type="dcterms:W3CDTF">2025-09-11T08:19:16Z</dcterms:modified>
</cp:coreProperties>
</file>