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24"/>
  </p:notesMasterIdLst>
  <p:sldIdLst>
    <p:sldId id="1130" r:id="rId6"/>
    <p:sldId id="1106" r:id="rId7"/>
    <p:sldId id="1100" r:id="rId8"/>
    <p:sldId id="1131" r:id="rId9"/>
    <p:sldId id="1137" r:id="rId10"/>
    <p:sldId id="1107" r:id="rId11"/>
    <p:sldId id="1124" r:id="rId12"/>
    <p:sldId id="1133" r:id="rId13"/>
    <p:sldId id="1132" r:id="rId14"/>
    <p:sldId id="1114" r:id="rId15"/>
    <p:sldId id="1126" r:id="rId16"/>
    <p:sldId id="1105" r:id="rId17"/>
    <p:sldId id="1118" r:id="rId18"/>
    <p:sldId id="1134" r:id="rId19"/>
    <p:sldId id="1135" r:id="rId20"/>
    <p:sldId id="1138" r:id="rId21"/>
    <p:sldId id="1115" r:id="rId22"/>
    <p:sldId id="1116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3957DEC-DBD0-85F1-93C2-D36C13E36CA0}" name="Eliška Handlířová" initials="EH" userId="S::137033@muni.cz::a93b2c3a-21df-46ea-bb74-33994496d9cb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olína Krausová" initials="KK" lastIdx="10" clrIdx="0">
    <p:extLst>
      <p:ext uri="{19B8F6BF-5375-455C-9EA6-DF929625EA0E}">
        <p15:presenceInfo xmlns:p15="http://schemas.microsoft.com/office/powerpoint/2012/main" userId="Karolína Krausová" providerId="None"/>
      </p:ext>
    </p:extLst>
  </p:cmAuthor>
  <p:cmAuthor id="2" name="Eliška Handlířová" initials="EH" lastIdx="11" clrIdx="1">
    <p:extLst>
      <p:ext uri="{19B8F6BF-5375-455C-9EA6-DF929625EA0E}">
        <p15:presenceInfo xmlns:p15="http://schemas.microsoft.com/office/powerpoint/2012/main" userId="S::137033@muni.cz::a93b2c3a-21df-46ea-bb74-33994496d9cb" providerId="AD"/>
      </p:ext>
    </p:extLst>
  </p:cmAuthor>
  <p:cmAuthor id="3" name="Ester Jarour" initials="EJ" lastIdx="1" clrIdx="2">
    <p:extLst>
      <p:ext uri="{19B8F6BF-5375-455C-9EA6-DF929625EA0E}">
        <p15:presenceInfo xmlns:p15="http://schemas.microsoft.com/office/powerpoint/2012/main" userId="S::241419@muni.cz::cd77aa80-ce12-4fa7-a43b-a26c81d3b3d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464A"/>
    <a:srgbClr val="FFFFFF"/>
    <a:srgbClr val="39E77F"/>
    <a:srgbClr val="00BFC4"/>
    <a:srgbClr val="CC0099"/>
    <a:srgbClr val="7CAE00"/>
    <a:srgbClr val="A084C7"/>
    <a:srgbClr val="E9F2F9"/>
    <a:srgbClr val="7AC143"/>
    <a:srgbClr val="783E8C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4FACCA-C70C-E1C7-5890-CC565643ED70}" v="34" dt="2025-09-11T06:44:00.9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9BF239-C530-4A49-B9DA-DE0C61BC2B16}" type="datetimeFigureOut">
              <a:rPr lang="cs-CZ" smtClean="0"/>
              <a:t>10.09.2025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5FAB2-0A96-4C43-8096-498A965866B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6724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/>
              <a:t>Lipidový bilayerů neboli </a:t>
            </a:r>
            <a:r>
              <a:rPr lang="cs-CZ" err="1"/>
              <a:t>fosfolipidová</a:t>
            </a:r>
            <a:r>
              <a:rPr lang="cs-CZ"/>
              <a:t> dvojvrstva tvoří membrány všech buněk. Význam membrán ať už eukaryotických nebo bakteriálních je celkem podobný. Hlavní úloha ohraničení a ochrana před vnějšími vlivy (Příklady:), dále Zajištují transport látek (Příklady:) a také udržují rovnováhu (Příklady:)</a:t>
            </a:r>
          </a:p>
          <a:p>
            <a:endParaRPr lang="cs-CZ"/>
          </a:p>
          <a:p>
            <a:r>
              <a:rPr lang="cs-CZ" err="1"/>
              <a:t>Zajimavé</a:t>
            </a:r>
            <a:r>
              <a:rPr lang="cs-CZ"/>
              <a:t> je že i přes tyto shodné funkce evolučně se membrány u </a:t>
            </a:r>
            <a:r>
              <a:rPr lang="cs-CZ" err="1"/>
              <a:t>ruzných</a:t>
            </a:r>
            <a:r>
              <a:rPr lang="cs-CZ"/>
              <a:t> entit vyvinuli v jiných složeních.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85FAB2-0A96-4C43-8096-498A965866B9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9794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My ale máme štěstí, že membrána je velmi jednoduchý prvek a pro </a:t>
            </a:r>
            <a:r>
              <a:rPr lang="cs-CZ" err="1"/>
              <a:t>úúčely</a:t>
            </a:r>
            <a:r>
              <a:rPr lang="cs-CZ"/>
              <a:t> experimentů lze ještě zjednodušit na využívat tzv. umělé SLB které nám slouží jako model buněčných membrán a pomáhají nám simulovat buněčné události in vitro. Vlevo vidíte molekulu POPC a POPG typické zástupce složení </a:t>
            </a:r>
            <a:r>
              <a:rPr lang="cs-CZ" err="1"/>
              <a:t>SLBs</a:t>
            </a:r>
            <a:r>
              <a:rPr lang="cs-CZ"/>
              <a:t> mají typicky polární a nepolární část, které (co dělají). Různé kompozice slouží k různým účelům. My typicky používáme poměr 1:1 nebo 3:1. Tvorba bilayerů na pevném podkladu je velmi jednoduchá. Vezmeme suspenzi </a:t>
            </a:r>
            <a:r>
              <a:rPr lang="cs-CZ" err="1"/>
              <a:t>vesikul</a:t>
            </a:r>
            <a:r>
              <a:rPr lang="cs-CZ"/>
              <a:t> v pufru a necháme je v kapce na slídě se samovolně vytvoří bilayerů asi za 1 h v pokojové teplotě. Protože hlavičky lipidů mají záporný náboj a slída také k úspěšné imobilizaci používáme Ca2+ kationty přidané do pufru. </a:t>
            </a:r>
            <a:r>
              <a:rPr lang="cs-CZ" err="1"/>
              <a:t>After</a:t>
            </a:r>
            <a:r>
              <a:rPr lang="cs-CZ"/>
              <a:t> </a:t>
            </a:r>
            <a:r>
              <a:rPr lang="cs-CZ" err="1"/>
              <a:t>washing</a:t>
            </a:r>
            <a:r>
              <a:rPr lang="cs-CZ"/>
              <a:t> Ca2+ můžeme ihned měřit. Měříme v kapce pufru při pokojové teplotě. Používáme … hrot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POPG (1-palmitoyl-2-oleoyl-sn-glycero-3-phospho-(1'-rac-glycerol)) je specifický </a:t>
            </a:r>
            <a:r>
              <a:rPr lang="cs-CZ" err="1"/>
              <a:t>aniónový</a:t>
            </a:r>
            <a:r>
              <a:rPr lang="cs-CZ"/>
              <a:t> fosfolipid, který má v biologických membránách důležité, ale více specializované funkce, zejména v bakteriálních membránách a modelových systémech používaných v biofyzikálním výzkumu.</a:t>
            </a:r>
          </a:p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85FAB2-0A96-4C43-8096-498A965866B9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75888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5907A-B618-B81E-1CD8-7411C995D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0C21250-A1EE-B6B2-DB0F-C2B69BB65C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397B478-B470-7520-52F2-03E3AAD91C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Biological membranes are self-healing because the hydrophobic effect and strong non-covalent interactions drive lipid molecules to spontaneously reassemble into a continuous bilayer, so even after local disruption (e.g., AFM indentation) the membrane rapidly reseals to maintain cell viability.</a:t>
            </a:r>
            <a:endParaRPr lang="cs-CZ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/>
          </a:p>
          <a:p>
            <a:r>
              <a:rPr lang="cs-CZ"/>
              <a:t>Pokud zobrazíme </a:t>
            </a:r>
            <a:r>
              <a:rPr lang="cs-CZ" err="1"/>
              <a:t>bilaier</a:t>
            </a:r>
            <a:r>
              <a:rPr lang="cs-CZ"/>
              <a:t> na povrchu slídy vidíme, že nic nevidíme. Povrch membrány je hladký bez jakýchkoli poruch či struktur. Občas je možné vidět </a:t>
            </a:r>
            <a:r>
              <a:rPr lang="cs-CZ" err="1"/>
              <a:t>nezfúzované</a:t>
            </a:r>
            <a:r>
              <a:rPr lang="cs-CZ"/>
              <a:t> vezikuly. V tomto případě využijeme AFM spektroskopie, která nám pomůže určit zda tady bilayerů je nebo není.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F6F9EA0-7165-5414-46D8-4F8252F5F8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85FAB2-0A96-4C43-8096-498A965866B9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3254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Biological membranes are self-healing because the hydrophobic effect and strong non-covalent interactions drive lipid molecules to spontaneously reassemble into a continuous bilayer, so even after local disruption (e.g., AFM indentation) the membrane rapidly reseals to maintain cell viability.</a:t>
            </a:r>
            <a:endParaRPr lang="cs-CZ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/>
          </a:p>
          <a:p>
            <a:r>
              <a:rPr lang="cs-CZ"/>
              <a:t>Pokud zobrazíme </a:t>
            </a:r>
            <a:r>
              <a:rPr lang="cs-CZ" err="1"/>
              <a:t>bilaier</a:t>
            </a:r>
            <a:r>
              <a:rPr lang="cs-CZ"/>
              <a:t> na povrchu slídy vidíme, že nic nevidíme. Povrch membrány je hladký bez jakýchkoli poruch či struktur. Občas je možné vidět </a:t>
            </a:r>
            <a:r>
              <a:rPr lang="cs-CZ" err="1"/>
              <a:t>nezfúzované</a:t>
            </a:r>
            <a:r>
              <a:rPr lang="cs-CZ"/>
              <a:t> vezikuly. V tomto případě využijeme AFM spektroskopie, která nám pomůže určit zda tady bilayerů je nebo není.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85FAB2-0A96-4C43-8096-498A965866B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72738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B2580-A072-5434-9520-46A245D1E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60508972-6B38-A4AB-22A2-5A70C6B8CA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70F4EE7-5FE1-924B-86A2-D6AA16A95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/>
              <a:t>Doba: Jak rychle póry vznikají. Některé peptidy - velmi rychle, jiné až 1 h a některé potřebují zvýšenou teplotu.</a:t>
            </a:r>
          </a:p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8CA6704-D58C-7163-337B-EAE9883E75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85FAB2-0A96-4C43-8096-498A965866B9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5194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7B4953B8-EC8A-4DDA-9AA4-D19025AFB0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3BCFFDF-07C3-4F7A-9EA1-166085E432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1543050"/>
            <a:ext cx="10528300" cy="3238499"/>
          </a:xfrm>
        </p:spPr>
        <p:txBody>
          <a:bodyPr anchor="b">
            <a:normAutofit/>
          </a:bodyPr>
          <a:lstStyle>
            <a:lvl1pPr algn="l">
              <a:defRPr sz="6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AE6D6A4-6F98-480A-A1DB-3B5700569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4962526"/>
            <a:ext cx="10528300" cy="119062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7AC1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1477769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86D82A7D-110B-46FD-A1FD-9A64A64418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3BCFFDF-07C3-4F7A-9EA1-166085E432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1543050"/>
            <a:ext cx="10528300" cy="3238499"/>
          </a:xfrm>
        </p:spPr>
        <p:txBody>
          <a:bodyPr anchor="b">
            <a:normAutofit/>
          </a:bodyPr>
          <a:lstStyle>
            <a:lvl1pPr algn="l">
              <a:defRPr sz="6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AE6D6A4-6F98-480A-A1DB-3B5700569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4962526"/>
            <a:ext cx="10528300" cy="119062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7AC1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3600171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8801230B-7357-4971-A9DA-B9D432A854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B3BCFFDF-07C3-4F7A-9EA1-166085E432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1543050"/>
            <a:ext cx="10528300" cy="3238499"/>
          </a:xfrm>
        </p:spPr>
        <p:txBody>
          <a:bodyPr anchor="b">
            <a:normAutofit/>
          </a:bodyPr>
          <a:lstStyle>
            <a:lvl1pPr algn="l">
              <a:defRPr sz="6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AE6D6A4-6F98-480A-A1DB-3B57005694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4962526"/>
            <a:ext cx="10528300" cy="119062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7AC1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</p:spTree>
    <p:extLst>
      <p:ext uri="{BB962C8B-B14F-4D97-AF65-F5344CB8AC3E}">
        <p14:creationId xmlns:p14="http://schemas.microsoft.com/office/powerpoint/2010/main" val="4199466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95151B-7F15-4363-9A67-6FB90962D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1DCFE86-746B-43E7-BFC8-1AD725E8C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8E6BA6A-AF92-4A34-8960-9648B381B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6570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B8A661-F029-4215-B1DA-02B3E6D3B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B482515-B5B4-4A4D-B7D0-A658613D1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17785"/>
            <a:ext cx="5181600" cy="455917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A170CADF-42FC-4559-A026-BB502292E3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17785"/>
            <a:ext cx="5181600" cy="455917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9C63237-28C0-4860-AF58-010820BC8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537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01A8E8-5B18-43BA-B0EB-8010B2FB2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B245964-504B-4778-8DC0-DEDAAEDA98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D21466C-8418-4C98-9BB3-9D2F75B08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74F7720A-ED06-4FE7-A29C-236E17AF6C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355778A3-6492-4FB6-BD90-AE42E568E7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6A103F8-9435-47A4-9D50-C1B80A17A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13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325CC3-3047-4938-8296-4A8C8EE34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6551139-777C-4692-A3E7-854DED7C1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2656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3C9568B-F1E1-4910-B255-FAB4B5D78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7698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17FCFC2-69DB-4A3D-8BE0-AC5FF51B3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335065F-AA78-4B20-8336-E42F2F439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82B0CFF-BF42-4306-B66A-D3B0F34351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8479A98-C701-48C5-81CB-B0E99CEB1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5832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bg>
      <p:bgPr>
        <a:solidFill>
          <a:srgbClr val="3946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01A1277B-50B0-453D-AD59-041D2BED4D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2E7BBB6-A6FF-457F-9D8A-664BAD71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752EC468-03C8-4DF8-AF34-9909B66D1F8E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3" name="Obrázek 32">
            <a:extLst>
              <a:ext uri="{FF2B5EF4-FFF2-40B4-BE49-F238E27FC236}">
                <a16:creationId xmlns:a16="http://schemas.microsoft.com/office/drawing/2014/main" id="{D9963DA2-8069-488E-914C-475343E4F7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44" y="6288706"/>
            <a:ext cx="2160000" cy="522468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B8DE653-8BD4-4017-9439-F2FBE1156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65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2DD28AD-497B-4432-B4FA-8ABC6997D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rgbClr val="7AC14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755974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Záhlaví oddílu">
    <p:bg>
      <p:bgPr>
        <a:solidFill>
          <a:srgbClr val="7AC1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rázek 32">
            <a:extLst>
              <a:ext uri="{FF2B5EF4-FFF2-40B4-BE49-F238E27FC236}">
                <a16:creationId xmlns:a16="http://schemas.microsoft.com/office/drawing/2014/main" id="{F720D5F6-B368-487C-9333-4BBA80D23A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2E7BBB6-A6FF-457F-9D8A-664BAD71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39464A"/>
                </a:solidFill>
              </a:defRPr>
            </a:lvl1pPr>
          </a:lstStyle>
          <a:p>
            <a:fld id="{752EC468-03C8-4DF8-AF34-9909B66D1F8E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D87FF6F7-C7BB-4B65-B982-3130511FC4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0444" y="6288706"/>
            <a:ext cx="2160000" cy="522468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1B8DE653-8BD4-4017-9439-F2FBE1156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65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22DD28AD-497B-4432-B4FA-8ABC6997D0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893427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Záhlaví oddílu">
    <p:bg>
      <p:bgPr>
        <a:blipFill dpi="0" rotWithShape="1">
          <a:blip r:embed="rId2">
            <a:lum/>
          </a:blip>
          <a:srcRect/>
          <a:stretch>
            <a:fillRect t="-14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4DF42608-EA0C-4D5B-85FA-8DB25628512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2E7BBB6-A6FF-457F-9D8A-664BAD717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fld id="{752EC468-03C8-4DF8-AF34-9909B66D1F8E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5" name="Nadpis 1">
            <a:extLst>
              <a:ext uri="{FF2B5EF4-FFF2-40B4-BE49-F238E27FC236}">
                <a16:creationId xmlns:a16="http://schemas.microsoft.com/office/drawing/2014/main" id="{60826CC4-EC94-424A-9FF0-295D10125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1850" y="1543050"/>
            <a:ext cx="10528300" cy="3238499"/>
          </a:xfrm>
        </p:spPr>
        <p:txBody>
          <a:bodyPr anchor="b">
            <a:normAutofit/>
          </a:bodyPr>
          <a:lstStyle>
            <a:lvl1pPr algn="l">
              <a:defRPr sz="65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86" name="Podnadpis 2">
            <a:extLst>
              <a:ext uri="{FF2B5EF4-FFF2-40B4-BE49-F238E27FC236}">
                <a16:creationId xmlns:a16="http://schemas.microsoft.com/office/drawing/2014/main" id="{4B93278D-1AF3-4787-BDC3-0B56F56D67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1850" y="4962526"/>
            <a:ext cx="10528300" cy="119062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7AC14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125C967-10CF-40AF-8DD2-D7EF656F1A8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51" y="-234033"/>
            <a:ext cx="3982548" cy="1991274"/>
          </a:xfrm>
          <a:prstGeom prst="rect">
            <a:avLst/>
          </a:prstGeom>
        </p:spPr>
      </p:pic>
      <p:pic>
        <p:nvPicPr>
          <p:cNvPr id="35" name="Obrázek 34">
            <a:extLst>
              <a:ext uri="{FF2B5EF4-FFF2-40B4-BE49-F238E27FC236}">
                <a16:creationId xmlns:a16="http://schemas.microsoft.com/office/drawing/2014/main" id="{CC8D9755-F658-449F-AF8A-F2BD931240B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493" y="6280150"/>
            <a:ext cx="2160000" cy="52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222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A6F2890-A582-4B49-A1F9-7DD4BFB2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324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F2C3563-ADF9-450F-9452-2B93F4BD3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94338"/>
            <a:ext cx="10515600" cy="4582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9EBF5B4-0498-4C9B-A5B2-D6546B255C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2801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52EC468-03C8-4DF8-AF34-9909B66D1F8E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AB4368F-0BE3-4C02-B16F-6E1DE1BDD86A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9493" y="6280150"/>
            <a:ext cx="2160000" cy="522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88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8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7AC14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600" kern="1200">
          <a:solidFill>
            <a:srgbClr val="3946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200" kern="1200">
          <a:solidFill>
            <a:srgbClr val="3946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rgbClr val="3946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rgbClr val="3946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rgbClr val="3946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EA6F2890-A582-4B49-A1F9-7DD4BFB27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4324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F2C3563-ADF9-450F-9452-2B93F4BD3F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94338"/>
            <a:ext cx="10515600" cy="4582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9EBF5B4-0498-4C9B-A5B2-D6546B255C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2801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52EC468-03C8-4DF8-AF34-9909B66D1F8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2276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6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7AC14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600" kern="1200">
          <a:solidFill>
            <a:srgbClr val="3946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200" kern="1200">
          <a:solidFill>
            <a:srgbClr val="3946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rgbClr val="3946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rgbClr val="3946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rgbClr val="39464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tiff"/><Relationship Id="rId5" Type="http://schemas.openxmlformats.org/officeDocument/2006/relationships/image" Target="../media/image23.tiff"/><Relationship Id="rId4" Type="http://schemas.openxmlformats.org/officeDocument/2006/relationships/image" Target="../media/image22.png"/><Relationship Id="rId9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eg"/><Relationship Id="rId4" Type="http://schemas.openxmlformats.org/officeDocument/2006/relationships/image" Target="../media/image27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AC143">
            <a:alpha val="3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ek 15" descr="Obsah obrázku snímek obrazovky, řada/pruh, Obdélník, design&#10;&#10;Obsah generovaný pomocí AI může být nesprávný.">
            <a:extLst>
              <a:ext uri="{FF2B5EF4-FFF2-40B4-BE49-F238E27FC236}">
                <a16:creationId xmlns:a16="http://schemas.microsoft.com/office/drawing/2014/main" id="{F842E87B-7F88-20CD-A79F-BB26CDA728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8935" y="-238125"/>
            <a:ext cx="8143884" cy="692746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D6E3A39-7F1F-49AE-B660-FF88F8766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>
                <a:solidFill>
                  <a:srgbClr val="39464A"/>
                </a:solidFill>
              </a:rPr>
              <a:t>AFM Spectroscopy for the Study of Lipid Bilayer Stability and Morphology</a:t>
            </a:r>
            <a:endParaRPr lang="cs-CZ" sz="4800"/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199E567-49CC-48F3-BF54-3CB27F5B2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95449" y="4562475"/>
            <a:ext cx="10233025" cy="1500187"/>
          </a:xfrm>
        </p:spPr>
        <p:txBody>
          <a:bodyPr>
            <a:normAutofit/>
          </a:bodyPr>
          <a:lstStyle/>
          <a:p>
            <a:r>
              <a:rPr lang="cs-CZ" sz="2000" i="1">
                <a:solidFill>
                  <a:srgbClr val="39464A"/>
                </a:solidFill>
              </a:rPr>
              <a:t>Obořilová R., </a:t>
            </a:r>
            <a:r>
              <a:rPr lang="cs-CZ" sz="2000" i="1" err="1">
                <a:solidFill>
                  <a:srgbClr val="39464A"/>
                </a:solidFill>
              </a:rPr>
              <a:t>Deb</a:t>
            </a:r>
            <a:r>
              <a:rPr lang="cs-CZ" sz="2000" i="1">
                <a:solidFill>
                  <a:srgbClr val="39464A"/>
                </a:solidFill>
              </a:rPr>
              <a:t> R., Vácha R., </a:t>
            </a:r>
            <a:r>
              <a:rPr lang="cs-CZ" sz="2000" i="1" err="1">
                <a:solidFill>
                  <a:srgbClr val="39464A"/>
                </a:solidFill>
              </a:rPr>
              <a:t>Klapetek</a:t>
            </a:r>
            <a:r>
              <a:rPr lang="cs-CZ" sz="2000" i="1">
                <a:solidFill>
                  <a:srgbClr val="39464A"/>
                </a:solidFill>
              </a:rPr>
              <a:t> P., Přibyl J.</a:t>
            </a:r>
          </a:p>
          <a:p>
            <a:endParaRPr lang="cs-CZ" sz="200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2E04261-6F37-8AA3-515A-81B53323966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FEFF"/>
              </a:clrFrom>
              <a:clrTo>
                <a:srgbClr val="FC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23990" y="1977093"/>
            <a:ext cx="3213288" cy="861516"/>
          </a:xfrm>
          <a:prstGeom prst="rect">
            <a:avLst/>
          </a:prstGeom>
        </p:spPr>
      </p:pic>
      <p:pic>
        <p:nvPicPr>
          <p:cNvPr id="18" name="Obrázek 17" descr="Obsah obrázku design, kancelářské potřeby, černobílá, krabice&#10;&#10;Obsah generovaný pomocí AI může být nesprávný.">
            <a:extLst>
              <a:ext uri="{FF2B5EF4-FFF2-40B4-BE49-F238E27FC236}">
                <a16:creationId xmlns:a16="http://schemas.microsoft.com/office/drawing/2014/main" id="{CD26BA79-C1CC-5639-EB2E-889A1C59474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111" y="407526"/>
            <a:ext cx="1860303" cy="130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171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F4AB22-DFA2-B36F-E390-B71D673D9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3244"/>
          </a:xfrm>
        </p:spPr>
        <p:txBody>
          <a:bodyPr>
            <a:normAutofit/>
          </a:bodyPr>
          <a:lstStyle/>
          <a:p>
            <a:r>
              <a:rPr lang="cs-CZ" sz="3600" err="1">
                <a:latin typeface="GillSansRegular"/>
              </a:rPr>
              <a:t>Why</a:t>
            </a:r>
            <a:r>
              <a:rPr lang="cs-CZ" sz="3600">
                <a:latin typeface="GillSansRegular"/>
              </a:rPr>
              <a:t> </a:t>
            </a:r>
            <a:r>
              <a:rPr lang="cs-CZ" sz="3600" err="1">
                <a:latin typeface="GillSansRegular"/>
              </a:rPr>
              <a:t>membranes</a:t>
            </a:r>
            <a:r>
              <a:rPr lang="cs-CZ" sz="3600">
                <a:latin typeface="GillSansRegular"/>
              </a:rPr>
              <a:t>?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1379A5CB-264D-4486-500F-96773402C8E4}"/>
              </a:ext>
            </a:extLst>
          </p:cNvPr>
          <p:cNvSpPr txBox="1"/>
          <p:nvPr/>
        </p:nvSpPr>
        <p:spPr>
          <a:xfrm>
            <a:off x="1824264" y="5581650"/>
            <a:ext cx="8543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err="1">
                <a:solidFill>
                  <a:srgbClr val="39464A"/>
                </a:solidFill>
                <a:latin typeface="GillSansRegular"/>
              </a:rPr>
              <a:t>Archeal</a:t>
            </a:r>
            <a:r>
              <a:rPr lang="cs-CZ" sz="2000" b="1">
                <a:solidFill>
                  <a:srgbClr val="39464A"/>
                </a:solidFill>
                <a:latin typeface="GillSansRegular"/>
              </a:rPr>
              <a:t>, b</a:t>
            </a:r>
            <a:r>
              <a:rPr lang="en-US" sz="2000" b="1" err="1">
                <a:solidFill>
                  <a:srgbClr val="39464A"/>
                </a:solidFill>
                <a:latin typeface="GillSansRegular"/>
              </a:rPr>
              <a:t>acterial</a:t>
            </a:r>
            <a:r>
              <a:rPr lang="en-US" sz="2000" b="1">
                <a:solidFill>
                  <a:srgbClr val="39464A"/>
                </a:solidFill>
                <a:latin typeface="GillSansRegular"/>
              </a:rPr>
              <a:t> and eukaryotic cell membranes perform very similar functions but have different</a:t>
            </a:r>
            <a:r>
              <a:rPr lang="cs-CZ" sz="2000" b="1">
                <a:solidFill>
                  <a:srgbClr val="39464A"/>
                </a:solidFill>
                <a:latin typeface="GillSansRegular"/>
              </a:rPr>
              <a:t> </a:t>
            </a:r>
            <a:r>
              <a:rPr lang="cs-CZ" sz="2000" b="1" err="1">
                <a:solidFill>
                  <a:srgbClr val="39464A"/>
                </a:solidFill>
                <a:latin typeface="GillSansRegular"/>
              </a:rPr>
              <a:t>structures</a:t>
            </a:r>
            <a:r>
              <a:rPr lang="cs-CZ" sz="2000" b="1">
                <a:solidFill>
                  <a:srgbClr val="39464A"/>
                </a:solidFill>
                <a:latin typeface="GillSansRegular"/>
              </a:rPr>
              <a:t> and</a:t>
            </a:r>
            <a:r>
              <a:rPr lang="en-US" sz="2000" b="1">
                <a:solidFill>
                  <a:srgbClr val="39464A"/>
                </a:solidFill>
                <a:latin typeface="GillSansRegular"/>
              </a:rPr>
              <a:t> compositions</a:t>
            </a:r>
            <a:r>
              <a:rPr lang="cs-CZ" sz="2000" b="1">
                <a:solidFill>
                  <a:srgbClr val="39464A"/>
                </a:solidFill>
                <a:latin typeface="GillSansRegular"/>
              </a:rPr>
              <a:t>.</a:t>
            </a:r>
          </a:p>
        </p:txBody>
      </p:sp>
      <p:sp>
        <p:nvSpPr>
          <p:cNvPr id="13" name="Šipka: doprava 12">
            <a:extLst>
              <a:ext uri="{FF2B5EF4-FFF2-40B4-BE49-F238E27FC236}">
                <a16:creationId xmlns:a16="http://schemas.microsoft.com/office/drawing/2014/main" id="{83B92262-822F-81CB-487D-369884CA49F3}"/>
              </a:ext>
            </a:extLst>
          </p:cNvPr>
          <p:cNvSpPr/>
          <p:nvPr/>
        </p:nvSpPr>
        <p:spPr>
          <a:xfrm>
            <a:off x="2015992" y="2311656"/>
            <a:ext cx="580571" cy="478972"/>
          </a:xfrm>
          <a:prstGeom prst="rightArrow">
            <a:avLst/>
          </a:prstGeom>
          <a:solidFill>
            <a:srgbClr val="7AC14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Šipka: doprava 13">
            <a:extLst>
              <a:ext uri="{FF2B5EF4-FFF2-40B4-BE49-F238E27FC236}">
                <a16:creationId xmlns:a16="http://schemas.microsoft.com/office/drawing/2014/main" id="{F43918B3-94DC-6494-11D1-CBE4A51EC68B}"/>
              </a:ext>
            </a:extLst>
          </p:cNvPr>
          <p:cNvSpPr/>
          <p:nvPr/>
        </p:nvSpPr>
        <p:spPr>
          <a:xfrm>
            <a:off x="2015992" y="3452017"/>
            <a:ext cx="580571" cy="478972"/>
          </a:xfrm>
          <a:prstGeom prst="rightArrow">
            <a:avLst/>
          </a:prstGeom>
          <a:solidFill>
            <a:srgbClr val="7AC14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5" name="Šipka: doprava 14">
            <a:extLst>
              <a:ext uri="{FF2B5EF4-FFF2-40B4-BE49-F238E27FC236}">
                <a16:creationId xmlns:a16="http://schemas.microsoft.com/office/drawing/2014/main" id="{3FF09E1E-F8CC-A3AB-31DF-30802DB8BC8F}"/>
              </a:ext>
            </a:extLst>
          </p:cNvPr>
          <p:cNvSpPr/>
          <p:nvPr/>
        </p:nvSpPr>
        <p:spPr>
          <a:xfrm>
            <a:off x="2015992" y="4592378"/>
            <a:ext cx="580571" cy="478972"/>
          </a:xfrm>
          <a:prstGeom prst="rightArrow">
            <a:avLst/>
          </a:prstGeom>
          <a:solidFill>
            <a:srgbClr val="7AC14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2CAB7B25-1FF3-BEB5-6378-83652262F84D}"/>
              </a:ext>
            </a:extLst>
          </p:cNvPr>
          <p:cNvSpPr txBox="1"/>
          <p:nvPr/>
        </p:nvSpPr>
        <p:spPr>
          <a:xfrm>
            <a:off x="552450" y="2311656"/>
            <a:ext cx="12956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err="1">
                <a:solidFill>
                  <a:srgbClr val="7AC143"/>
                </a:solidFill>
                <a:latin typeface="GillSansRegular"/>
              </a:rPr>
              <a:t>Protection</a:t>
            </a:r>
            <a:endParaRPr lang="cs-CZ" sz="2000" b="1">
              <a:solidFill>
                <a:srgbClr val="7AC143"/>
              </a:solidFill>
              <a:latin typeface="GillSansRegular"/>
            </a:endParaRP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8FD1034A-4D55-6271-F618-FCF1691E065F}"/>
              </a:ext>
            </a:extLst>
          </p:cNvPr>
          <p:cNvSpPr txBox="1"/>
          <p:nvPr/>
        </p:nvSpPr>
        <p:spPr>
          <a:xfrm>
            <a:off x="641898" y="3449387"/>
            <a:ext cx="1206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>
                <a:solidFill>
                  <a:srgbClr val="7AC143"/>
                </a:solidFill>
                <a:latin typeface="GillSansRegular"/>
              </a:rPr>
              <a:t>Transport</a:t>
            </a:r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36998196-B68B-D3E1-BCFE-2D81D08BD03A}"/>
              </a:ext>
            </a:extLst>
          </p:cNvPr>
          <p:cNvSpPr txBox="1"/>
          <p:nvPr/>
        </p:nvSpPr>
        <p:spPr>
          <a:xfrm>
            <a:off x="828295" y="4587118"/>
            <a:ext cx="10198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>
                <a:solidFill>
                  <a:srgbClr val="7AC143"/>
                </a:solidFill>
                <a:latin typeface="GillSansRegular"/>
              </a:rPr>
              <a:t>Balance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22E13D91-D269-4E17-4DCE-A854D34D94DB}"/>
              </a:ext>
            </a:extLst>
          </p:cNvPr>
          <p:cNvGrpSpPr/>
          <p:nvPr/>
        </p:nvGrpSpPr>
        <p:grpSpPr>
          <a:xfrm>
            <a:off x="2933634" y="2385195"/>
            <a:ext cx="4953000" cy="2365456"/>
            <a:chOff x="3143249" y="1973943"/>
            <a:chExt cx="7200900" cy="3360037"/>
          </a:xfrm>
        </p:grpSpPr>
        <p:pic>
          <p:nvPicPr>
            <p:cNvPr id="10" name="Obrázek 9" descr="Obsah obrázku text, snímek obrazovky, diagram, řada/pruh&#10;&#10;Obsah vygenerovaný umělou inteligencí může být nesprávný.">
              <a:extLst>
                <a:ext uri="{FF2B5EF4-FFF2-40B4-BE49-F238E27FC236}">
                  <a16:creationId xmlns:a16="http://schemas.microsoft.com/office/drawing/2014/main" id="{060DD9C1-EDED-4D43-56D6-F72BB6361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43249" y="2258227"/>
              <a:ext cx="7200900" cy="3075753"/>
            </a:xfrm>
            <a:prstGeom prst="rect">
              <a:avLst/>
            </a:prstGeom>
          </p:spPr>
        </p:pic>
        <p:sp>
          <p:nvSpPr>
            <p:cNvPr id="20" name="Obdélník 19">
              <a:extLst>
                <a:ext uri="{FF2B5EF4-FFF2-40B4-BE49-F238E27FC236}">
                  <a16:creationId xmlns:a16="http://schemas.microsoft.com/office/drawing/2014/main" id="{C332EB48-D1F8-1C3A-F54D-B235F781A3F7}"/>
                </a:ext>
              </a:extLst>
            </p:cNvPr>
            <p:cNvSpPr/>
            <p:nvPr/>
          </p:nvSpPr>
          <p:spPr>
            <a:xfrm>
              <a:off x="3143249" y="1973943"/>
              <a:ext cx="3417208" cy="6587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sp>
        <p:nvSpPr>
          <p:cNvPr id="22" name="Zástupný symbol pro číslo snímku 21">
            <a:extLst>
              <a:ext uri="{FF2B5EF4-FFF2-40B4-BE49-F238E27FC236}">
                <a16:creationId xmlns:a16="http://schemas.microsoft.com/office/drawing/2014/main" id="{BF953463-A6C8-AB21-AC1B-2E44928DD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2</a:t>
            </a:fld>
            <a:endParaRPr lang="cs-CZ"/>
          </a:p>
        </p:txBody>
      </p:sp>
      <p:pic>
        <p:nvPicPr>
          <p:cNvPr id="91" name="Obrázek 90">
            <a:extLst>
              <a:ext uri="{FF2B5EF4-FFF2-40B4-BE49-F238E27FC236}">
                <a16:creationId xmlns:a16="http://schemas.microsoft.com/office/drawing/2014/main" id="{1DEFB7A5-5556-F520-768A-84EE80467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34" b="52293"/>
          <a:stretch>
            <a:fillRect/>
          </a:stretch>
        </p:blipFill>
        <p:spPr>
          <a:xfrm>
            <a:off x="8986154" y="3115243"/>
            <a:ext cx="1968032" cy="110519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C08D3DCE-09EF-C648-4461-C7EFECD214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4" t="50659" r="16933" b="1634"/>
          <a:stretch>
            <a:fillRect/>
          </a:stretch>
        </p:blipFill>
        <p:spPr>
          <a:xfrm>
            <a:off x="8986154" y="4023582"/>
            <a:ext cx="2023190" cy="1105199"/>
          </a:xfrm>
          <a:prstGeom prst="rect">
            <a:avLst/>
          </a:prstGeom>
        </p:spPr>
      </p:pic>
      <p:pic>
        <p:nvPicPr>
          <p:cNvPr id="6" name="Obrázek 5" descr="Obsah obrázku svíčka, snímek obrazovky, světlo, noc&#10;&#10;Obsah generovaný pomocí AI může být nesprávný.">
            <a:extLst>
              <a:ext uri="{FF2B5EF4-FFF2-40B4-BE49-F238E27FC236}">
                <a16:creationId xmlns:a16="http://schemas.microsoft.com/office/drawing/2014/main" id="{AEE646BA-630D-EF0D-A5A0-EB5F0AA420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72" t="8135" r="13333" b="31907"/>
          <a:stretch>
            <a:fillRect/>
          </a:stretch>
        </p:blipFill>
        <p:spPr>
          <a:xfrm>
            <a:off x="8986154" y="1871721"/>
            <a:ext cx="1835558" cy="1358841"/>
          </a:xfrm>
          <a:prstGeom prst="rect">
            <a:avLst/>
          </a:prstGeom>
        </p:spPr>
      </p:pic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528E9E37-901B-6938-AEA3-969FF8485229}"/>
              </a:ext>
            </a:extLst>
          </p:cNvPr>
          <p:cNvSpPr/>
          <p:nvPr/>
        </p:nvSpPr>
        <p:spPr>
          <a:xfrm rot="10800000">
            <a:off x="8112588" y="3424053"/>
            <a:ext cx="580571" cy="478972"/>
          </a:xfrm>
          <a:prstGeom prst="rightArrow">
            <a:avLst/>
          </a:prstGeom>
          <a:solidFill>
            <a:srgbClr val="7AC14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40919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00AC9D17-CFAA-446F-2037-2E2B531E8AA3}"/>
              </a:ext>
            </a:extLst>
          </p:cNvPr>
          <p:cNvSpPr/>
          <p:nvPr/>
        </p:nvSpPr>
        <p:spPr>
          <a:xfrm>
            <a:off x="5645508" y="4826836"/>
            <a:ext cx="4443606" cy="28051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brázek 2" descr="Obsah obrázku snímek obrazovky, text, Písmo, design&#10;&#10;Obsah generovaný pomocí AI může být nesprávný.">
            <a:extLst>
              <a:ext uri="{FF2B5EF4-FFF2-40B4-BE49-F238E27FC236}">
                <a16:creationId xmlns:a16="http://schemas.microsoft.com/office/drawing/2014/main" id="{81C13458-41E5-36CC-86DC-C6D85421323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45508" y="4119874"/>
            <a:ext cx="4518083" cy="759566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AD00C84-E2A2-D461-3CA0-25284BC60EDD}"/>
              </a:ext>
            </a:extLst>
          </p:cNvPr>
          <p:cNvSpPr txBox="1"/>
          <p:nvPr/>
        </p:nvSpPr>
        <p:spPr>
          <a:xfrm>
            <a:off x="996944" y="638976"/>
            <a:ext cx="105156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 err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Artificial</a:t>
            </a:r>
            <a:r>
              <a:rPr lang="cs-CZ" sz="2000" b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cs-CZ" sz="2000" b="1" err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supported</a:t>
            </a:r>
            <a:r>
              <a:rPr lang="cs-CZ" sz="2000" b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 lipid </a:t>
            </a:r>
            <a:r>
              <a:rPr lang="cs-CZ" sz="2000" b="1" err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bilayers</a:t>
            </a:r>
            <a:r>
              <a:rPr lang="cs-CZ" sz="2000" b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cs-CZ" sz="2000" b="1" err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SLBs</a:t>
            </a:r>
            <a:r>
              <a:rPr lang="cs-CZ" sz="2000" b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000" b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can be used as mimics of cell membranes</a:t>
            </a:r>
            <a:r>
              <a:rPr lang="cs-CZ" sz="2000" b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000" b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simulate cellular events </a:t>
            </a:r>
            <a:r>
              <a:rPr lang="en-US" sz="2000" b="1" i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in vitro</a:t>
            </a:r>
            <a:r>
              <a:rPr lang="en-US" sz="2000" b="1">
                <a:solidFill>
                  <a:srgbClr val="39464A"/>
                </a:solidFill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cs-CZ" sz="2000" b="1">
              <a:solidFill>
                <a:srgbClr val="39464A"/>
              </a:solidFill>
              <a:latin typeface="GillSansRegular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Zástupný obsah 5" descr="Obsah obrázku text, vzor&#10;&#10;Obsah vygenerovaný umělou inteligencí může být nesprávný.">
            <a:extLst>
              <a:ext uri="{FF2B5EF4-FFF2-40B4-BE49-F238E27FC236}">
                <a16:creationId xmlns:a16="http://schemas.microsoft.com/office/drawing/2014/main" id="{ECD45079-4CCB-11F1-D83E-6577EA91BF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93414" y="1645467"/>
            <a:ext cx="900984" cy="3739727"/>
          </a:xfrm>
        </p:spPr>
      </p:pic>
      <p:pic>
        <p:nvPicPr>
          <p:cNvPr id="9" name="Zástupný obsah 5" descr="Obsah obrázku text, vzor&#10;&#10;Obsah vygenerovaný umělou inteligencí může být nesprávný.">
            <a:extLst>
              <a:ext uri="{FF2B5EF4-FFF2-40B4-BE49-F238E27FC236}">
                <a16:creationId xmlns:a16="http://schemas.microsoft.com/office/drawing/2014/main" id="{2CB69AFB-4BE2-E53C-7776-3F07D38834D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23667" y="1645467"/>
            <a:ext cx="900984" cy="3739727"/>
          </a:xfrm>
          <a:prstGeom prst="rect">
            <a:avLst/>
          </a:prstGeom>
        </p:spPr>
      </p:pic>
      <p:sp>
        <p:nvSpPr>
          <p:cNvPr id="28" name="Ovál 27">
            <a:extLst>
              <a:ext uri="{FF2B5EF4-FFF2-40B4-BE49-F238E27FC236}">
                <a16:creationId xmlns:a16="http://schemas.microsoft.com/office/drawing/2014/main" id="{C9425BC7-2D30-1A1A-E129-21856584070A}"/>
              </a:ext>
            </a:extLst>
          </p:cNvPr>
          <p:cNvSpPr/>
          <p:nvPr/>
        </p:nvSpPr>
        <p:spPr>
          <a:xfrm>
            <a:off x="2255242" y="1645467"/>
            <a:ext cx="1623093" cy="1602558"/>
          </a:xfrm>
          <a:prstGeom prst="ellipse">
            <a:avLst/>
          </a:prstGeom>
          <a:solidFill>
            <a:srgbClr val="7030A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9" name="Ovál 28">
            <a:extLst>
              <a:ext uri="{FF2B5EF4-FFF2-40B4-BE49-F238E27FC236}">
                <a16:creationId xmlns:a16="http://schemas.microsoft.com/office/drawing/2014/main" id="{A0547A4E-6426-B777-5C2B-5478E1941739}"/>
              </a:ext>
            </a:extLst>
          </p:cNvPr>
          <p:cNvSpPr/>
          <p:nvPr/>
        </p:nvSpPr>
        <p:spPr>
          <a:xfrm>
            <a:off x="1095571" y="1645467"/>
            <a:ext cx="1582987" cy="1602558"/>
          </a:xfrm>
          <a:prstGeom prst="ellipse">
            <a:avLst/>
          </a:prstGeom>
          <a:solidFill>
            <a:srgbClr val="7030A0">
              <a:alpha val="2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0" name="Levá jednoduchá závorka 39">
            <a:extLst>
              <a:ext uri="{FF2B5EF4-FFF2-40B4-BE49-F238E27FC236}">
                <a16:creationId xmlns:a16="http://schemas.microsoft.com/office/drawing/2014/main" id="{C7E2B65D-5548-79E8-D61D-5BF6DF17F10C}"/>
              </a:ext>
            </a:extLst>
          </p:cNvPr>
          <p:cNvSpPr/>
          <p:nvPr/>
        </p:nvSpPr>
        <p:spPr>
          <a:xfrm>
            <a:off x="747514" y="3352800"/>
            <a:ext cx="53901" cy="1724025"/>
          </a:xfrm>
          <a:prstGeom prst="leftBracke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Levá jednoduchá závorka 40">
            <a:extLst>
              <a:ext uri="{FF2B5EF4-FFF2-40B4-BE49-F238E27FC236}">
                <a16:creationId xmlns:a16="http://schemas.microsoft.com/office/drawing/2014/main" id="{93DBE8F7-F390-CE81-01BF-7817352F6FDA}"/>
              </a:ext>
            </a:extLst>
          </p:cNvPr>
          <p:cNvSpPr/>
          <p:nvPr/>
        </p:nvSpPr>
        <p:spPr>
          <a:xfrm>
            <a:off x="747514" y="1756590"/>
            <a:ext cx="53901" cy="1491435"/>
          </a:xfrm>
          <a:prstGeom prst="leftBracke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2" name="TextovéPole 41">
            <a:extLst>
              <a:ext uri="{FF2B5EF4-FFF2-40B4-BE49-F238E27FC236}">
                <a16:creationId xmlns:a16="http://schemas.microsoft.com/office/drawing/2014/main" id="{742AA785-F029-36FC-7259-2756B74B1F66}"/>
              </a:ext>
            </a:extLst>
          </p:cNvPr>
          <p:cNvSpPr txBox="1"/>
          <p:nvPr/>
        </p:nvSpPr>
        <p:spPr>
          <a:xfrm rot="16200000">
            <a:off x="17688" y="4076990"/>
            <a:ext cx="11563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err="1"/>
              <a:t>Hydrofobic</a:t>
            </a:r>
            <a:r>
              <a:rPr lang="cs-CZ" sz="1200"/>
              <a:t> </a:t>
            </a:r>
            <a:r>
              <a:rPr lang="cs-CZ" sz="1200" err="1"/>
              <a:t>tails</a:t>
            </a:r>
            <a:endParaRPr lang="cs-CZ" sz="1200"/>
          </a:p>
        </p:txBody>
      </p:sp>
      <p:sp>
        <p:nvSpPr>
          <p:cNvPr id="43" name="TextovéPole 42">
            <a:extLst>
              <a:ext uri="{FF2B5EF4-FFF2-40B4-BE49-F238E27FC236}">
                <a16:creationId xmlns:a16="http://schemas.microsoft.com/office/drawing/2014/main" id="{5423B67A-D1B3-BE42-5D45-15D8F517FC06}"/>
              </a:ext>
            </a:extLst>
          </p:cNvPr>
          <p:cNvSpPr txBox="1"/>
          <p:nvPr/>
        </p:nvSpPr>
        <p:spPr>
          <a:xfrm rot="16200000">
            <a:off x="-15378" y="2369154"/>
            <a:ext cx="12383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err="1"/>
              <a:t>Hydrophilic</a:t>
            </a:r>
            <a:r>
              <a:rPr lang="cs-CZ" sz="1200"/>
              <a:t> </a:t>
            </a:r>
            <a:r>
              <a:rPr lang="cs-CZ" sz="1200" err="1"/>
              <a:t>head</a:t>
            </a:r>
            <a:endParaRPr lang="cs-CZ" sz="1200"/>
          </a:p>
        </p:txBody>
      </p:sp>
      <p:cxnSp>
        <p:nvCxnSpPr>
          <p:cNvPr id="49" name="Přímá spojnice 48">
            <a:extLst>
              <a:ext uri="{FF2B5EF4-FFF2-40B4-BE49-F238E27FC236}">
                <a16:creationId xmlns:a16="http://schemas.microsoft.com/office/drawing/2014/main" id="{3742A20C-CB6B-7678-53C0-DE2A646CEA3F}"/>
              </a:ext>
            </a:extLst>
          </p:cNvPr>
          <p:cNvCxnSpPr>
            <a:cxnSpLocks/>
            <a:stCxn id="47" idx="4"/>
          </p:cNvCxnSpPr>
          <p:nvPr/>
        </p:nvCxnSpPr>
        <p:spPr>
          <a:xfrm flipH="1" flipV="1">
            <a:off x="3022272" y="3266794"/>
            <a:ext cx="2724208" cy="1232913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Přímá spojnice 52">
            <a:extLst>
              <a:ext uri="{FF2B5EF4-FFF2-40B4-BE49-F238E27FC236}">
                <a16:creationId xmlns:a16="http://schemas.microsoft.com/office/drawing/2014/main" id="{FA3EC55A-151D-5E25-3F19-3895CEB38FD5}"/>
              </a:ext>
            </a:extLst>
          </p:cNvPr>
          <p:cNvCxnSpPr>
            <a:cxnSpLocks/>
            <a:stCxn id="47" idx="0"/>
          </p:cNvCxnSpPr>
          <p:nvPr/>
        </p:nvCxnSpPr>
        <p:spPr>
          <a:xfrm flipH="1" flipV="1">
            <a:off x="3532645" y="1775505"/>
            <a:ext cx="2213835" cy="2256715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TextovéPole 1035">
            <a:extLst>
              <a:ext uri="{FF2B5EF4-FFF2-40B4-BE49-F238E27FC236}">
                <a16:creationId xmlns:a16="http://schemas.microsoft.com/office/drawing/2014/main" id="{BEF34826-93C5-C797-6498-678E6E38A281}"/>
              </a:ext>
            </a:extLst>
          </p:cNvPr>
          <p:cNvSpPr txBox="1"/>
          <p:nvPr/>
        </p:nvSpPr>
        <p:spPr>
          <a:xfrm>
            <a:off x="1403857" y="6144981"/>
            <a:ext cx="31406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b="1"/>
              <a:t>POPC</a:t>
            </a:r>
            <a:r>
              <a:rPr lang="cs-CZ" sz="1000"/>
              <a:t> 1-palmitoyl-2-oleoyl-sn-glycero-3-phosphocholine</a:t>
            </a:r>
          </a:p>
          <a:p>
            <a:r>
              <a:rPr lang="cs-CZ" sz="1000" b="1"/>
              <a:t>POPG</a:t>
            </a:r>
            <a:r>
              <a:rPr lang="cs-CZ" sz="1000"/>
              <a:t> 1-Palmitoyl-2-oleoyl-sn-glycero-3-phosphoglycerol</a:t>
            </a:r>
          </a:p>
        </p:txBody>
      </p:sp>
      <p:sp>
        <p:nvSpPr>
          <p:cNvPr id="47" name="Ovál 46">
            <a:extLst>
              <a:ext uri="{FF2B5EF4-FFF2-40B4-BE49-F238E27FC236}">
                <a16:creationId xmlns:a16="http://schemas.microsoft.com/office/drawing/2014/main" id="{F1CCD210-E7AA-B40D-1949-D68AD5AF8737}"/>
              </a:ext>
            </a:extLst>
          </p:cNvPr>
          <p:cNvSpPr/>
          <p:nvPr/>
        </p:nvSpPr>
        <p:spPr>
          <a:xfrm>
            <a:off x="5549538" y="4032220"/>
            <a:ext cx="393884" cy="467487"/>
          </a:xfrm>
          <a:prstGeom prst="ellipse">
            <a:avLst/>
          </a:prstGeom>
          <a:noFill/>
          <a:ln w="2222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05" name="TextovéPole 1404">
            <a:extLst>
              <a:ext uri="{FF2B5EF4-FFF2-40B4-BE49-F238E27FC236}">
                <a16:creationId xmlns:a16="http://schemas.microsoft.com/office/drawing/2014/main" id="{C4F00236-75A2-5FA5-B8EE-C6E9E3BD23CB}"/>
              </a:ext>
            </a:extLst>
          </p:cNvPr>
          <p:cNvSpPr txBox="1"/>
          <p:nvPr/>
        </p:nvSpPr>
        <p:spPr>
          <a:xfrm>
            <a:off x="1875781" y="5314467"/>
            <a:ext cx="10983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/>
              <a:t>1       :       1</a:t>
            </a:r>
          </a:p>
          <a:p>
            <a:r>
              <a:rPr lang="cs-CZ" sz="1600"/>
              <a:t>3       :       1</a:t>
            </a:r>
          </a:p>
          <a:p>
            <a:r>
              <a:rPr lang="cs-CZ" sz="1600"/>
              <a:t>7       :       3</a:t>
            </a:r>
          </a:p>
        </p:txBody>
      </p:sp>
      <p:sp>
        <p:nvSpPr>
          <p:cNvPr id="1415" name="Levá jednoduchá závorka 1414">
            <a:extLst>
              <a:ext uri="{FF2B5EF4-FFF2-40B4-BE49-F238E27FC236}">
                <a16:creationId xmlns:a16="http://schemas.microsoft.com/office/drawing/2014/main" id="{9CDE3C35-2757-1023-01B8-050F96B54E38}"/>
              </a:ext>
            </a:extLst>
          </p:cNvPr>
          <p:cNvSpPr/>
          <p:nvPr/>
        </p:nvSpPr>
        <p:spPr>
          <a:xfrm rot="10800000">
            <a:off x="10144367" y="4158636"/>
            <a:ext cx="45719" cy="635680"/>
          </a:xfrm>
          <a:prstGeom prst="leftBracket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17" name="TextovéPole 1416">
            <a:extLst>
              <a:ext uri="{FF2B5EF4-FFF2-40B4-BE49-F238E27FC236}">
                <a16:creationId xmlns:a16="http://schemas.microsoft.com/office/drawing/2014/main" id="{3A849C13-85DF-098B-58AF-B79A09CD9231}"/>
              </a:ext>
            </a:extLst>
          </p:cNvPr>
          <p:cNvSpPr txBox="1"/>
          <p:nvPr/>
        </p:nvSpPr>
        <p:spPr>
          <a:xfrm>
            <a:off x="10190086" y="4350801"/>
            <a:ext cx="865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/>
              <a:t>~ 4‒5 </a:t>
            </a:r>
            <a:r>
              <a:rPr lang="cs-CZ" sz="1400" err="1"/>
              <a:t>nm</a:t>
            </a:r>
            <a:endParaRPr lang="cs-CZ" sz="1400"/>
          </a:p>
        </p:txBody>
      </p:sp>
      <p:sp>
        <p:nvSpPr>
          <p:cNvPr id="1418" name="Zástupný symbol pro číslo snímku 1417">
            <a:extLst>
              <a:ext uri="{FF2B5EF4-FFF2-40B4-BE49-F238E27FC236}">
                <a16:creationId xmlns:a16="http://schemas.microsoft.com/office/drawing/2014/main" id="{9730D946-05A6-1A87-A738-403DA0BA9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3</a:t>
            </a:fld>
            <a:endParaRPr lang="cs-CZ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A73E4F0-EB74-AB7C-7826-EE61F00771C1}"/>
              </a:ext>
            </a:extLst>
          </p:cNvPr>
          <p:cNvSpPr txBox="1"/>
          <p:nvPr/>
        </p:nvSpPr>
        <p:spPr>
          <a:xfrm>
            <a:off x="8251185" y="4807186"/>
            <a:ext cx="23440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err="1">
                <a:latin typeface="GillSansRegular"/>
                <a:cs typeface="Arial" panose="020B0604020202020204" pitchFamily="34" charset="0"/>
              </a:rPr>
              <a:t>Supported</a:t>
            </a:r>
            <a:r>
              <a:rPr lang="cs-CZ" sz="1000">
                <a:latin typeface="GillSansRegular"/>
                <a:cs typeface="Arial" panose="020B0604020202020204" pitchFamily="34" charset="0"/>
              </a:rPr>
              <a:t> lipid </a:t>
            </a:r>
            <a:r>
              <a:rPr lang="cs-CZ" sz="1000" err="1">
                <a:latin typeface="GillSansRegular"/>
                <a:cs typeface="Arial" panose="020B0604020202020204" pitchFamily="34" charset="0"/>
              </a:rPr>
              <a:t>bilayer</a:t>
            </a:r>
            <a:r>
              <a:rPr lang="cs-CZ" sz="1000">
                <a:latin typeface="GillSansRegular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6" name="Obrázek 15" descr="Obsah obrázku kruh, kreativita, design, umění&#10;&#10;Obsah generovaný pomocí AI může být nesprávný.">
            <a:extLst>
              <a:ext uri="{FF2B5EF4-FFF2-40B4-BE49-F238E27FC236}">
                <a16:creationId xmlns:a16="http://schemas.microsoft.com/office/drawing/2014/main" id="{3E4931A8-982C-6B4A-136C-8230379DA7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5" t="44679" r="-3655" b="26792"/>
          <a:stretch>
            <a:fillRect/>
          </a:stretch>
        </p:blipFill>
        <p:spPr>
          <a:xfrm>
            <a:off x="5760223" y="5300804"/>
            <a:ext cx="4581568" cy="1100753"/>
          </a:xfrm>
          <a:prstGeom prst="rect">
            <a:avLst/>
          </a:prstGeom>
        </p:spPr>
      </p:pic>
      <p:pic>
        <p:nvPicPr>
          <p:cNvPr id="23" name="Obrázek 22" descr="Obsah obrázku text, diagram, snímek obrazovky&#10;&#10;Obsah generovaný pomocí AI může být nesprávný.">
            <a:extLst>
              <a:ext uri="{FF2B5EF4-FFF2-40B4-BE49-F238E27FC236}">
                <a16:creationId xmlns:a16="http://schemas.microsoft.com/office/drawing/2014/main" id="{F16BBDAA-0834-B1C1-4D45-EDB3D6266C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2" b="30101"/>
          <a:stretch>
            <a:fillRect/>
          </a:stretch>
        </p:blipFill>
        <p:spPr>
          <a:xfrm>
            <a:off x="6257257" y="1848700"/>
            <a:ext cx="3111750" cy="1909569"/>
          </a:xfrm>
          <a:prstGeom prst="rect">
            <a:avLst/>
          </a:prstGeom>
        </p:spPr>
      </p:pic>
      <p:sp>
        <p:nvSpPr>
          <p:cNvPr id="26" name="TextovéPole 25">
            <a:extLst>
              <a:ext uri="{FF2B5EF4-FFF2-40B4-BE49-F238E27FC236}">
                <a16:creationId xmlns:a16="http://schemas.microsoft.com/office/drawing/2014/main" id="{26D1C827-20BD-1F71-F489-F307DC31D705}"/>
              </a:ext>
            </a:extLst>
          </p:cNvPr>
          <p:cNvSpPr txBox="1"/>
          <p:nvPr/>
        </p:nvSpPr>
        <p:spPr>
          <a:xfrm>
            <a:off x="5731664" y="1584388"/>
            <a:ext cx="2344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>
                <a:latin typeface="GillSansRegular"/>
                <a:cs typeface="Arial" panose="020B0604020202020204" pitchFamily="34" charset="0"/>
              </a:rPr>
              <a:t>Gram-positive </a:t>
            </a:r>
            <a:r>
              <a:rPr lang="cs-CZ" sz="1200" err="1">
                <a:latin typeface="GillSansRegular"/>
                <a:cs typeface="Arial" panose="020B0604020202020204" pitchFamily="34" charset="0"/>
              </a:rPr>
              <a:t>bacteria</a:t>
            </a:r>
            <a:endParaRPr lang="cs-CZ" sz="1200">
              <a:latin typeface="GillSansRegular"/>
              <a:cs typeface="Arial" panose="020B0604020202020204" pitchFamily="34" charset="0"/>
            </a:endParaRP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A29EA829-D178-06DE-4F1A-6179389E7123}"/>
              </a:ext>
            </a:extLst>
          </p:cNvPr>
          <p:cNvSpPr txBox="1"/>
          <p:nvPr/>
        </p:nvSpPr>
        <p:spPr>
          <a:xfrm>
            <a:off x="7547005" y="1584387"/>
            <a:ext cx="2344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>
                <a:latin typeface="GillSansRegular"/>
                <a:cs typeface="Arial" panose="020B0604020202020204" pitchFamily="34" charset="0"/>
              </a:rPr>
              <a:t>Gram-negative </a:t>
            </a:r>
            <a:r>
              <a:rPr lang="cs-CZ" sz="1200" err="1">
                <a:latin typeface="GillSansRegular"/>
                <a:cs typeface="Arial" panose="020B0604020202020204" pitchFamily="34" charset="0"/>
              </a:rPr>
              <a:t>bacteria</a:t>
            </a:r>
            <a:r>
              <a:rPr lang="cs-CZ" sz="1200">
                <a:latin typeface="GillSansRegular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2" name="TextovéPole 31">
            <a:extLst>
              <a:ext uri="{FF2B5EF4-FFF2-40B4-BE49-F238E27FC236}">
                <a16:creationId xmlns:a16="http://schemas.microsoft.com/office/drawing/2014/main" id="{4B00E5BB-B3FF-798C-FC36-14C9AB5BA5DF}"/>
              </a:ext>
            </a:extLst>
          </p:cNvPr>
          <p:cNvSpPr txBox="1"/>
          <p:nvPr/>
        </p:nvSpPr>
        <p:spPr>
          <a:xfrm>
            <a:off x="5985467" y="3744238"/>
            <a:ext cx="5766322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>
                <a:latin typeface="GillSansRegular"/>
              </a:rPr>
              <a:t>Orsini D</a:t>
            </a:r>
            <a:r>
              <a:rPr lang="cs-CZ" sz="900" i="1">
                <a:latin typeface="GillSansRegular"/>
              </a:rPr>
              <a:t>. </a:t>
            </a:r>
            <a:r>
              <a:rPr lang="en-US" sz="900" i="1">
                <a:latin typeface="GillSansRegular"/>
              </a:rPr>
              <a:t>ML, </a:t>
            </a:r>
            <a:r>
              <a:rPr lang="en-US" sz="900" i="1" err="1">
                <a:latin typeface="GillSansRegular"/>
              </a:rPr>
              <a:t>Gamelas</a:t>
            </a:r>
            <a:r>
              <a:rPr lang="en-US" sz="900" i="1">
                <a:latin typeface="GillSansRegular"/>
              </a:rPr>
              <a:t> M</a:t>
            </a:r>
            <a:r>
              <a:rPr lang="cs-CZ" sz="900" i="1">
                <a:latin typeface="GillSansRegular"/>
              </a:rPr>
              <a:t>.</a:t>
            </a:r>
            <a:r>
              <a:rPr lang="en-US" sz="900" i="1">
                <a:latin typeface="GillSansRegular"/>
              </a:rPr>
              <a:t> J</a:t>
            </a:r>
            <a:r>
              <a:rPr lang="cs-CZ" sz="900" i="1">
                <a:latin typeface="GillSansRegular"/>
              </a:rPr>
              <a:t>.</a:t>
            </a:r>
            <a:r>
              <a:rPr lang="en-US" sz="900" i="1">
                <a:latin typeface="GillSansRegular"/>
              </a:rPr>
              <a:t>, Morra R</a:t>
            </a:r>
            <a:r>
              <a:rPr lang="cs-CZ" sz="900" i="1">
                <a:latin typeface="GillSansRegular"/>
              </a:rPr>
              <a:t>.</a:t>
            </a:r>
            <a:r>
              <a:rPr lang="en-US" sz="900" i="1">
                <a:latin typeface="GillSansRegular"/>
              </a:rPr>
              <a:t>, </a:t>
            </a:r>
            <a:r>
              <a:rPr lang="en-US" sz="900" i="1" err="1">
                <a:latin typeface="GillSansRegular"/>
              </a:rPr>
              <a:t>Cultrone</a:t>
            </a:r>
            <a:r>
              <a:rPr lang="en-US" sz="900" i="1">
                <a:latin typeface="GillSansRegular"/>
              </a:rPr>
              <a:t> A. </a:t>
            </a:r>
            <a:r>
              <a:rPr lang="cs-CZ" sz="900" i="1">
                <a:latin typeface="GillSansRegular"/>
              </a:rPr>
              <a:t>(</a:t>
            </a:r>
            <a:r>
              <a:rPr lang="en-US" sz="900" i="1">
                <a:latin typeface="GillSansRegular"/>
              </a:rPr>
              <a:t>2024</a:t>
            </a:r>
            <a:r>
              <a:rPr lang="cs-CZ" sz="900" i="1">
                <a:latin typeface="GillSansRegular"/>
              </a:rPr>
              <a:t>)</a:t>
            </a:r>
            <a:r>
              <a:rPr lang="en-US" sz="900" i="1">
                <a:latin typeface="GillSansRegular"/>
              </a:rPr>
              <a:t> Jan-Dec;16(1):2418412. </a:t>
            </a:r>
            <a:r>
              <a:rPr lang="en-US" sz="900" i="1" err="1">
                <a:latin typeface="GillSansRegular"/>
              </a:rPr>
              <a:t>doi</a:t>
            </a:r>
            <a:r>
              <a:rPr lang="en-US" sz="900" i="1">
                <a:latin typeface="GillSansRegular"/>
              </a:rPr>
              <a:t>: 10.1080/19490976.2024.2418412</a:t>
            </a:r>
          </a:p>
        </p:txBody>
      </p:sp>
    </p:spTree>
    <p:extLst>
      <p:ext uri="{BB962C8B-B14F-4D97-AF65-F5344CB8AC3E}">
        <p14:creationId xmlns:p14="http://schemas.microsoft.com/office/powerpoint/2010/main" val="1117706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D3FF0B-F094-FB4A-B5E3-839B3F015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567"/>
            <a:ext cx="10515600" cy="1143244"/>
          </a:xfrm>
        </p:spPr>
        <p:txBody>
          <a:bodyPr>
            <a:normAutofit/>
          </a:bodyPr>
          <a:lstStyle/>
          <a:p>
            <a:r>
              <a:rPr lang="en-US" sz="3600">
                <a:latin typeface="GillSansRegular"/>
              </a:rPr>
              <a:t>Workflow of SLB preparation and measurement</a:t>
            </a:r>
            <a:endParaRPr lang="cs-CZ" sz="3600">
              <a:latin typeface="GillSansRegular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1BF2B43-E175-7192-3805-9B3DBA79A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4</a:t>
            </a:fld>
            <a:endParaRPr lang="cs-CZ"/>
          </a:p>
        </p:txBody>
      </p: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48201991-2851-47D5-3130-EC021D100F40}"/>
              </a:ext>
            </a:extLst>
          </p:cNvPr>
          <p:cNvGrpSpPr/>
          <p:nvPr/>
        </p:nvGrpSpPr>
        <p:grpSpPr>
          <a:xfrm>
            <a:off x="8390720" y="1904054"/>
            <a:ext cx="2588609" cy="2006148"/>
            <a:chOff x="14386481" y="-2105616"/>
            <a:chExt cx="4051750" cy="2438542"/>
          </a:xfrm>
        </p:grpSpPr>
        <p:pic>
          <p:nvPicPr>
            <p:cNvPr id="6" name="Obrázek 5" descr="Obsah obrázku černobílá, bílé, černobílý, auto&#10;&#10;Obsah vygenerovaný umělou inteligencí může být nesprávný.">
              <a:extLst>
                <a:ext uri="{FF2B5EF4-FFF2-40B4-BE49-F238E27FC236}">
                  <a16:creationId xmlns:a16="http://schemas.microsoft.com/office/drawing/2014/main" id="{A2A0FBBA-48B1-D274-DAAE-DC752000AA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4411415" y="-2086876"/>
              <a:ext cx="3668886" cy="2419802"/>
            </a:xfrm>
            <a:prstGeom prst="rect">
              <a:avLst/>
            </a:prstGeom>
          </p:spPr>
        </p:pic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7F2F366F-F25D-32B7-8F0C-96B57BA7C6DD}"/>
                </a:ext>
              </a:extLst>
            </p:cNvPr>
            <p:cNvSpPr txBox="1"/>
            <p:nvPr/>
          </p:nvSpPr>
          <p:spPr>
            <a:xfrm>
              <a:off x="14386481" y="-2105616"/>
              <a:ext cx="4051750" cy="860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0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</a:t>
              </a:r>
              <a:r>
                <a:rPr lang="en-US" sz="1000" b="1" err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ip</a:t>
              </a:r>
              <a:r>
                <a:rPr lang="en-US" sz="10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Height (</a:t>
              </a:r>
              <a:r>
                <a:rPr lang="en-US" sz="1000" b="1" i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h</a:t>
              </a:r>
              <a:r>
                <a:rPr lang="en-US" sz="10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): 3-8 µm</a:t>
              </a:r>
            </a:p>
            <a:p>
              <a:r>
                <a:rPr lang="en-US" sz="10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Front Angle (FA): 15°</a:t>
              </a:r>
            </a:p>
            <a:p>
              <a:r>
                <a:rPr lang="cs-CZ" sz="10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Tip </a:t>
              </a:r>
              <a:r>
                <a:rPr lang="cs-CZ" sz="1000" b="1" err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radius</a:t>
              </a:r>
              <a:r>
                <a:rPr lang="cs-CZ" sz="10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: ~ 1-2 </a:t>
              </a:r>
              <a:r>
                <a:rPr lang="cs-CZ" sz="1000" b="1" err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nm</a:t>
              </a:r>
              <a:endParaRPr lang="en-US" sz="1000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r>
                <a:rPr lang="en-US" sz="10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Spring Const.</a:t>
              </a:r>
              <a:r>
                <a:rPr lang="cs-CZ" sz="10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(</a:t>
              </a:r>
              <a:r>
                <a:rPr lang="cs-CZ" sz="1000" b="1" i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k</a:t>
              </a:r>
              <a:r>
                <a:rPr lang="cs-CZ" sz="10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)</a:t>
              </a:r>
              <a:r>
                <a:rPr lang="en-US" sz="1000" b="1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: 0.12 N/m</a:t>
              </a:r>
              <a:endParaRPr lang="cs-CZ" sz="1000" b="1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F30BB13D-B587-2EA0-5087-F06E34068501}"/>
              </a:ext>
            </a:extLst>
          </p:cNvPr>
          <p:cNvSpPr txBox="1"/>
          <p:nvPr/>
        </p:nvSpPr>
        <p:spPr>
          <a:xfrm>
            <a:off x="8390720" y="1627497"/>
            <a:ext cx="23069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err="1">
                <a:latin typeface="Arial" panose="020B0604020202020204" pitchFamily="34" charset="0"/>
                <a:cs typeface="Arial" panose="020B0604020202020204" pitchFamily="34" charset="0"/>
              </a:rPr>
              <a:t>Probe</a:t>
            </a:r>
            <a:r>
              <a:rPr lang="cs-CZ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err="1">
                <a:latin typeface="Arial" panose="020B0604020202020204" pitchFamily="34" charset="0"/>
                <a:cs typeface="Arial" panose="020B0604020202020204" pitchFamily="34" charset="0"/>
              </a:rPr>
              <a:t>PeakForce</a:t>
            </a:r>
            <a:r>
              <a:rPr lang="cs-CZ" sz="140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cs-CZ" sz="1400" err="1">
                <a:latin typeface="Arial" panose="020B0604020202020204" pitchFamily="34" charset="0"/>
                <a:cs typeface="Arial" panose="020B0604020202020204" pitchFamily="34" charset="0"/>
              </a:rPr>
              <a:t>Hirs</a:t>
            </a:r>
            <a:r>
              <a:rPr lang="cs-CZ" sz="1400">
                <a:latin typeface="Arial" panose="020B0604020202020204" pitchFamily="34" charset="0"/>
                <a:cs typeface="Arial" panose="020B0604020202020204" pitchFamily="34" charset="0"/>
              </a:rPr>
              <a:t>-F-B</a:t>
            </a:r>
          </a:p>
        </p:txBody>
      </p:sp>
      <p:pic>
        <p:nvPicPr>
          <p:cNvPr id="35" name="Obrázek 34">
            <a:extLst>
              <a:ext uri="{FF2B5EF4-FFF2-40B4-BE49-F238E27FC236}">
                <a16:creationId xmlns:a16="http://schemas.microsoft.com/office/drawing/2014/main" id="{9A5CCFED-D08D-8D79-6952-3299EE1463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90720" y="4212721"/>
            <a:ext cx="2349433" cy="1990731"/>
          </a:xfrm>
          <a:prstGeom prst="rect">
            <a:avLst/>
          </a:prstGeom>
        </p:spPr>
      </p:pic>
      <p:sp>
        <p:nvSpPr>
          <p:cNvPr id="36" name="TextovéPole 35">
            <a:extLst>
              <a:ext uri="{FF2B5EF4-FFF2-40B4-BE49-F238E27FC236}">
                <a16:creationId xmlns:a16="http://schemas.microsoft.com/office/drawing/2014/main" id="{ED05F194-E3ED-88A9-3C24-C32AF9E72759}"/>
              </a:ext>
            </a:extLst>
          </p:cNvPr>
          <p:cNvSpPr txBox="1"/>
          <p:nvPr/>
        </p:nvSpPr>
        <p:spPr>
          <a:xfrm>
            <a:off x="8298903" y="3938284"/>
            <a:ext cx="25330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err="1">
                <a:latin typeface="Arial" panose="020B0604020202020204" pitchFamily="34" charset="0"/>
                <a:cs typeface="Arial" panose="020B0604020202020204" pitchFamily="34" charset="0"/>
              </a:rPr>
              <a:t>Dimension</a:t>
            </a:r>
            <a:r>
              <a:rPr lang="cs-CZ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err="1">
                <a:latin typeface="Arial" panose="020B0604020202020204" pitchFamily="34" charset="0"/>
                <a:cs typeface="Arial" panose="020B0604020202020204" pitchFamily="34" charset="0"/>
              </a:rPr>
              <a:t>FastScan</a:t>
            </a:r>
            <a:r>
              <a:rPr lang="cs-CZ" sz="14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1400" err="1">
                <a:latin typeface="Arial" panose="020B0604020202020204" pitchFamily="34" charset="0"/>
                <a:cs typeface="Arial" panose="020B0604020202020204" pitchFamily="34" charset="0"/>
              </a:rPr>
              <a:t>Bruker</a:t>
            </a:r>
            <a:r>
              <a:rPr lang="cs-CZ" sz="14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39" name="Přímá spojnice 38">
            <a:extLst>
              <a:ext uri="{FF2B5EF4-FFF2-40B4-BE49-F238E27FC236}">
                <a16:creationId xmlns:a16="http://schemas.microsoft.com/office/drawing/2014/main" id="{AA45C60C-76EB-BCF7-6866-4AF014DED39A}"/>
              </a:ext>
            </a:extLst>
          </p:cNvPr>
          <p:cNvCxnSpPr>
            <a:cxnSpLocks/>
          </p:cNvCxnSpPr>
          <p:nvPr/>
        </p:nvCxnSpPr>
        <p:spPr>
          <a:xfrm flipH="1">
            <a:off x="6873205" y="5176028"/>
            <a:ext cx="2544639" cy="123747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nice 39">
            <a:extLst>
              <a:ext uri="{FF2B5EF4-FFF2-40B4-BE49-F238E27FC236}">
                <a16:creationId xmlns:a16="http://schemas.microsoft.com/office/drawing/2014/main" id="{D59D5617-5B2F-9379-9F3D-0318D68A1B14}"/>
              </a:ext>
            </a:extLst>
          </p:cNvPr>
          <p:cNvCxnSpPr>
            <a:cxnSpLocks/>
          </p:cNvCxnSpPr>
          <p:nvPr/>
        </p:nvCxnSpPr>
        <p:spPr>
          <a:xfrm flipH="1" flipV="1">
            <a:off x="6682587" y="4577029"/>
            <a:ext cx="2718518" cy="59899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Vývojový diagram: magnetický disk 9">
            <a:extLst>
              <a:ext uri="{FF2B5EF4-FFF2-40B4-BE49-F238E27FC236}">
                <a16:creationId xmlns:a16="http://schemas.microsoft.com/office/drawing/2014/main" id="{4795E583-88F9-5A09-0770-37BAB3176970}"/>
              </a:ext>
            </a:extLst>
          </p:cNvPr>
          <p:cNvSpPr/>
          <p:nvPr/>
        </p:nvSpPr>
        <p:spPr>
          <a:xfrm>
            <a:off x="5919698" y="3008156"/>
            <a:ext cx="1244694" cy="144462"/>
          </a:xfrm>
          <a:prstGeom prst="flowChartMagneticDisk">
            <a:avLst/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Ovál 10">
            <a:extLst>
              <a:ext uri="{FF2B5EF4-FFF2-40B4-BE49-F238E27FC236}">
                <a16:creationId xmlns:a16="http://schemas.microsoft.com/office/drawing/2014/main" id="{6B7C31AD-7B0F-BF5B-B8A6-BEE609AD25E0}"/>
              </a:ext>
            </a:extLst>
          </p:cNvPr>
          <p:cNvSpPr/>
          <p:nvPr/>
        </p:nvSpPr>
        <p:spPr>
          <a:xfrm>
            <a:off x="6208670" y="3008156"/>
            <a:ext cx="666750" cy="45719"/>
          </a:xfrm>
          <a:prstGeom prst="ellipse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8" name="Obrázek 17" descr="Obsah obrázku kruh&#10;&#10;Obsah vygenerovaný umělou inteligencí může být nesprávný.">
            <a:extLst>
              <a:ext uri="{FF2B5EF4-FFF2-40B4-BE49-F238E27FC236}">
                <a16:creationId xmlns:a16="http://schemas.microsoft.com/office/drawing/2014/main" id="{66DAF451-B327-D4BC-5151-7DF6857092D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952"/>
          <a:stretch/>
        </p:blipFill>
        <p:spPr>
          <a:xfrm>
            <a:off x="6046047" y="2726516"/>
            <a:ext cx="991995" cy="329740"/>
          </a:xfrm>
          <a:prstGeom prst="rect">
            <a:avLst/>
          </a:prstGeom>
        </p:spPr>
      </p:pic>
      <p:sp>
        <p:nvSpPr>
          <p:cNvPr id="59" name="TextovéPole 58">
            <a:extLst>
              <a:ext uri="{FF2B5EF4-FFF2-40B4-BE49-F238E27FC236}">
                <a16:creationId xmlns:a16="http://schemas.microsoft.com/office/drawing/2014/main" id="{374470D4-3A85-678B-7723-1FF046A3B709}"/>
              </a:ext>
            </a:extLst>
          </p:cNvPr>
          <p:cNvSpPr txBox="1"/>
          <p:nvPr/>
        </p:nvSpPr>
        <p:spPr>
          <a:xfrm>
            <a:off x="5517426" y="3291953"/>
            <a:ext cx="2088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Mica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steal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grid</a:t>
            </a:r>
            <a:endParaRPr lang="cs-CZ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1 h 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vesiculs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incubation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~ 15× 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wash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steps</a:t>
            </a:r>
            <a:endParaRPr lang="cs-CZ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" name="TextovéPole 1023">
            <a:extLst>
              <a:ext uri="{FF2B5EF4-FFF2-40B4-BE49-F238E27FC236}">
                <a16:creationId xmlns:a16="http://schemas.microsoft.com/office/drawing/2014/main" id="{4BD5157E-FA7B-3735-B131-EC6C78C36CEF}"/>
              </a:ext>
            </a:extLst>
          </p:cNvPr>
          <p:cNvSpPr txBox="1"/>
          <p:nvPr/>
        </p:nvSpPr>
        <p:spPr>
          <a:xfrm>
            <a:off x="5607240" y="5755560"/>
            <a:ext cx="18886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Imaging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in drop ~ 200 µL</a:t>
            </a:r>
          </a:p>
          <a:p>
            <a:pPr algn="ctr"/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PeakForce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Hirs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-F-B</a:t>
            </a:r>
          </a:p>
        </p:txBody>
      </p:sp>
      <p:grpSp>
        <p:nvGrpSpPr>
          <p:cNvPr id="28" name="Skupina 27">
            <a:extLst>
              <a:ext uri="{FF2B5EF4-FFF2-40B4-BE49-F238E27FC236}">
                <a16:creationId xmlns:a16="http://schemas.microsoft.com/office/drawing/2014/main" id="{497B91E8-746A-BDF1-CFB4-2C3A4F923207}"/>
              </a:ext>
            </a:extLst>
          </p:cNvPr>
          <p:cNvGrpSpPr/>
          <p:nvPr/>
        </p:nvGrpSpPr>
        <p:grpSpPr>
          <a:xfrm>
            <a:off x="5929874" y="4866438"/>
            <a:ext cx="1244694" cy="790001"/>
            <a:chOff x="5916736" y="5004774"/>
            <a:chExt cx="1244694" cy="790001"/>
          </a:xfrm>
        </p:grpSpPr>
        <p:sp>
          <p:nvSpPr>
            <p:cNvPr id="60" name="Vývojový diagram: magnetický disk 59">
              <a:extLst>
                <a:ext uri="{FF2B5EF4-FFF2-40B4-BE49-F238E27FC236}">
                  <a16:creationId xmlns:a16="http://schemas.microsoft.com/office/drawing/2014/main" id="{B20F7100-64C6-E292-A525-B91A4998A00F}"/>
                </a:ext>
              </a:extLst>
            </p:cNvPr>
            <p:cNvSpPr/>
            <p:nvPr/>
          </p:nvSpPr>
          <p:spPr>
            <a:xfrm>
              <a:off x="5916736" y="5650313"/>
              <a:ext cx="1244694" cy="144462"/>
            </a:xfrm>
            <a:prstGeom prst="flowChartMagneticDisk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61" name="Ovál 60">
              <a:extLst>
                <a:ext uri="{FF2B5EF4-FFF2-40B4-BE49-F238E27FC236}">
                  <a16:creationId xmlns:a16="http://schemas.microsoft.com/office/drawing/2014/main" id="{F9ED2522-3C69-FDF3-3650-446B17D91354}"/>
                </a:ext>
              </a:extLst>
            </p:cNvPr>
            <p:cNvSpPr/>
            <p:nvPr/>
          </p:nvSpPr>
          <p:spPr>
            <a:xfrm>
              <a:off x="6205708" y="5650313"/>
              <a:ext cx="666750" cy="45719"/>
            </a:xfrm>
            <a:prstGeom prst="ellipse">
              <a:avLst/>
            </a:prstGeom>
            <a:solidFill>
              <a:srgbClr val="99663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62" name="Obrázek 61" descr="Obsah obrázku kruh&#10;&#10;Obsah vygenerovaný umělou inteligencí může být nesprávný.">
              <a:extLst>
                <a:ext uri="{FF2B5EF4-FFF2-40B4-BE49-F238E27FC236}">
                  <a16:creationId xmlns:a16="http://schemas.microsoft.com/office/drawing/2014/main" id="{E731A0C4-E8C9-EA98-F216-C209235ECC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72" b="41952"/>
            <a:stretch/>
          </p:blipFill>
          <p:spPr>
            <a:xfrm>
              <a:off x="6196832" y="5097543"/>
              <a:ext cx="666750" cy="600869"/>
            </a:xfrm>
            <a:prstGeom prst="rect">
              <a:avLst/>
            </a:prstGeom>
          </p:spPr>
        </p:pic>
        <p:sp>
          <p:nvSpPr>
            <p:cNvPr id="63" name="Vývojový diagram: magnetický disk 62">
              <a:extLst>
                <a:ext uri="{FF2B5EF4-FFF2-40B4-BE49-F238E27FC236}">
                  <a16:creationId xmlns:a16="http://schemas.microsoft.com/office/drawing/2014/main" id="{D8FDA69B-A804-1B1A-824E-D404098A60F8}"/>
                </a:ext>
              </a:extLst>
            </p:cNvPr>
            <p:cNvSpPr/>
            <p:nvPr/>
          </p:nvSpPr>
          <p:spPr>
            <a:xfrm>
              <a:off x="6155821" y="5004774"/>
              <a:ext cx="765222" cy="447675"/>
            </a:xfrm>
            <a:prstGeom prst="flowChartMagneticDisk">
              <a:avLst/>
            </a:prstGeom>
            <a:solidFill>
              <a:schemeClr val="bg2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25" name="Ovál 1024">
              <a:extLst>
                <a:ext uri="{FF2B5EF4-FFF2-40B4-BE49-F238E27FC236}">
                  <a16:creationId xmlns:a16="http://schemas.microsoft.com/office/drawing/2014/main" id="{727BEDF6-EFD2-374A-3A7D-F65865EB7FD6}"/>
                </a:ext>
              </a:extLst>
            </p:cNvPr>
            <p:cNvSpPr/>
            <p:nvPr/>
          </p:nvSpPr>
          <p:spPr>
            <a:xfrm>
              <a:off x="6798915" y="5415654"/>
              <a:ext cx="200237" cy="2301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28" name="Ovál 1027">
              <a:extLst>
                <a:ext uri="{FF2B5EF4-FFF2-40B4-BE49-F238E27FC236}">
                  <a16:creationId xmlns:a16="http://schemas.microsoft.com/office/drawing/2014/main" id="{2C079708-1BB3-609F-E056-72B5EF8CF558}"/>
                </a:ext>
              </a:extLst>
            </p:cNvPr>
            <p:cNvSpPr/>
            <p:nvPr/>
          </p:nvSpPr>
          <p:spPr>
            <a:xfrm>
              <a:off x="6079655" y="5415525"/>
              <a:ext cx="200237" cy="2301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29" name="Obdélník: se zakulacenými rohy 1028">
              <a:extLst>
                <a:ext uri="{FF2B5EF4-FFF2-40B4-BE49-F238E27FC236}">
                  <a16:creationId xmlns:a16="http://schemas.microsoft.com/office/drawing/2014/main" id="{316079E4-6E00-1F40-5A90-165B1B9F3E9C}"/>
                </a:ext>
              </a:extLst>
            </p:cNvPr>
            <p:cNvSpPr/>
            <p:nvPr/>
          </p:nvSpPr>
          <p:spPr>
            <a:xfrm>
              <a:off x="6514801" y="5432311"/>
              <a:ext cx="160797" cy="45719"/>
            </a:xfrm>
            <a:prstGeom prst="round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scene3d>
              <a:camera prst="isometricOffAxis1Top"/>
              <a:lightRig rig="threePt" dir="t"/>
            </a:scene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</p:grpSp>
      <p:grpSp>
        <p:nvGrpSpPr>
          <p:cNvPr id="14" name="Skupina 13">
            <a:extLst>
              <a:ext uri="{FF2B5EF4-FFF2-40B4-BE49-F238E27FC236}">
                <a16:creationId xmlns:a16="http://schemas.microsoft.com/office/drawing/2014/main" id="{8D50E2FB-470C-8B60-9F4B-7A8B576A23CB}"/>
              </a:ext>
            </a:extLst>
          </p:cNvPr>
          <p:cNvGrpSpPr/>
          <p:nvPr/>
        </p:nvGrpSpPr>
        <p:grpSpPr>
          <a:xfrm>
            <a:off x="1096050" y="2695182"/>
            <a:ext cx="1639746" cy="1601515"/>
            <a:chOff x="1050555" y="2472253"/>
            <a:chExt cx="1639746" cy="1601515"/>
          </a:xfrm>
        </p:grpSpPr>
        <p:sp>
          <p:nvSpPr>
            <p:cNvPr id="1411" name="Ovál 1410">
              <a:extLst>
                <a:ext uri="{FF2B5EF4-FFF2-40B4-BE49-F238E27FC236}">
                  <a16:creationId xmlns:a16="http://schemas.microsoft.com/office/drawing/2014/main" id="{758A324E-4165-4843-5DA4-AE7D53A3C001}"/>
                </a:ext>
              </a:extLst>
            </p:cNvPr>
            <p:cNvSpPr/>
            <p:nvPr/>
          </p:nvSpPr>
          <p:spPr>
            <a:xfrm>
              <a:off x="1050555" y="2472253"/>
              <a:ext cx="1639746" cy="1601515"/>
            </a:xfrm>
            <a:prstGeom prst="ellipse">
              <a:avLst/>
            </a:prstGeom>
            <a:solidFill>
              <a:schemeClr val="accent5">
                <a:lumMod val="20000"/>
                <a:lumOff val="80000"/>
                <a:alpha val="4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pic>
          <p:nvPicPr>
            <p:cNvPr id="1407" name="Obrázek 1406" descr="Obsah obrázku kruh, vzor, umění, Symetrie&#10;&#10;Obsah vygenerovaný umělou inteligencí může být nesprávný.">
              <a:extLst>
                <a:ext uri="{FF2B5EF4-FFF2-40B4-BE49-F238E27FC236}">
                  <a16:creationId xmlns:a16="http://schemas.microsoft.com/office/drawing/2014/main" id="{1473ED6B-A1C3-FFE2-4BA5-301C628EC8A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1422" y="3294631"/>
              <a:ext cx="563338" cy="555901"/>
            </a:xfrm>
            <a:prstGeom prst="rect">
              <a:avLst/>
            </a:prstGeom>
          </p:spPr>
        </p:pic>
        <p:pic>
          <p:nvPicPr>
            <p:cNvPr id="1408" name="Obrázek 1407" descr="Obsah obrázku kruh, vzor, umění, Symetrie&#10;&#10;Obsah vygenerovaný umělou inteligencí může být nesprávný.">
              <a:extLst>
                <a:ext uri="{FF2B5EF4-FFF2-40B4-BE49-F238E27FC236}">
                  <a16:creationId xmlns:a16="http://schemas.microsoft.com/office/drawing/2014/main" id="{D891FF94-7422-C737-E5E3-1F50885AF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7530" y="3185387"/>
              <a:ext cx="363429" cy="358631"/>
            </a:xfrm>
            <a:prstGeom prst="rect">
              <a:avLst/>
            </a:prstGeom>
          </p:spPr>
        </p:pic>
        <p:pic>
          <p:nvPicPr>
            <p:cNvPr id="1409" name="Obrázek 1408" descr="Obsah obrázku kruh, vzor, umění, Symetrie&#10;&#10;Obsah vygenerovaný umělou inteligencí může být nesprávný.">
              <a:extLst>
                <a:ext uri="{FF2B5EF4-FFF2-40B4-BE49-F238E27FC236}">
                  <a16:creationId xmlns:a16="http://schemas.microsoft.com/office/drawing/2014/main" id="{54D5453A-73CE-0F8D-DDD6-51B79720B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duotone>
                <a:prstClr val="black"/>
                <a:srgbClr val="7030A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9065" y="2802650"/>
              <a:ext cx="363429" cy="358631"/>
            </a:xfrm>
            <a:prstGeom prst="rect">
              <a:avLst/>
            </a:prstGeom>
          </p:spPr>
        </p:pic>
      </p:grpSp>
      <p:sp>
        <p:nvSpPr>
          <p:cNvPr id="1412" name="TextovéPole 1411">
            <a:extLst>
              <a:ext uri="{FF2B5EF4-FFF2-40B4-BE49-F238E27FC236}">
                <a16:creationId xmlns:a16="http://schemas.microsoft.com/office/drawing/2014/main" id="{2EB5DAFB-34AD-7A69-504C-307B4B8AACA2}"/>
              </a:ext>
            </a:extLst>
          </p:cNvPr>
          <p:cNvSpPr txBox="1"/>
          <p:nvPr/>
        </p:nvSpPr>
        <p:spPr>
          <a:xfrm>
            <a:off x="571965" y="4360045"/>
            <a:ext cx="2632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err="1">
                <a:latin typeface="Arial" panose="020B0604020202020204" pitchFamily="34" charset="0"/>
                <a:cs typeface="Arial" panose="020B0604020202020204" pitchFamily="34" charset="0"/>
              </a:rPr>
              <a:t>SUVs</a:t>
            </a:r>
            <a:r>
              <a:rPr lang="cs-CZ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cs-CZ" sz="1400" b="1" err="1"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r>
              <a:rPr lang="cs-CZ" sz="1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err="1">
                <a:latin typeface="Arial" panose="020B0604020202020204" pitchFamily="34" charset="0"/>
                <a:cs typeface="Arial" panose="020B0604020202020204" pitchFamily="34" charset="0"/>
              </a:rPr>
              <a:t>unilamellar</a:t>
            </a:r>
            <a:r>
              <a:rPr lang="cs-CZ" sz="1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400" b="1" err="1">
                <a:latin typeface="Arial" panose="020B0604020202020204" pitchFamily="34" charset="0"/>
                <a:cs typeface="Arial" panose="020B0604020202020204" pitchFamily="34" charset="0"/>
              </a:rPr>
              <a:t>vesicels</a:t>
            </a:r>
            <a:endParaRPr lang="cs-CZ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Šipka: dolů 8">
            <a:extLst>
              <a:ext uri="{FF2B5EF4-FFF2-40B4-BE49-F238E27FC236}">
                <a16:creationId xmlns:a16="http://schemas.microsoft.com/office/drawing/2014/main" id="{09A38CA6-0EEE-5A81-F703-038AE93552C6}"/>
              </a:ext>
            </a:extLst>
          </p:cNvPr>
          <p:cNvSpPr/>
          <p:nvPr/>
        </p:nvSpPr>
        <p:spPr>
          <a:xfrm rot="16200000">
            <a:off x="3011122" y="3263520"/>
            <a:ext cx="533524" cy="409643"/>
          </a:xfrm>
          <a:prstGeom prst="downArrow">
            <a:avLst/>
          </a:prstGeom>
          <a:solidFill>
            <a:schemeClr val="accent5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0D58972E-ABC6-6B80-0E1B-5BD1A8AB8644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28693" y="2873933"/>
            <a:ext cx="723993" cy="1143244"/>
          </a:xfrm>
          <a:prstGeom prst="rect">
            <a:avLst/>
          </a:prstGeom>
        </p:spPr>
      </p:pic>
      <p:sp>
        <p:nvSpPr>
          <p:cNvPr id="15" name="Oblouk 14">
            <a:extLst>
              <a:ext uri="{FF2B5EF4-FFF2-40B4-BE49-F238E27FC236}">
                <a16:creationId xmlns:a16="http://schemas.microsoft.com/office/drawing/2014/main" id="{25C3D09F-25DD-BB16-72DB-CA307DFEE3F9}"/>
              </a:ext>
            </a:extLst>
          </p:cNvPr>
          <p:cNvSpPr/>
          <p:nvPr/>
        </p:nvSpPr>
        <p:spPr>
          <a:xfrm>
            <a:off x="3131904" y="2599704"/>
            <a:ext cx="991995" cy="912351"/>
          </a:xfrm>
          <a:prstGeom prst="arc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Oblouk 15">
            <a:extLst>
              <a:ext uri="{FF2B5EF4-FFF2-40B4-BE49-F238E27FC236}">
                <a16:creationId xmlns:a16="http://schemas.microsoft.com/office/drawing/2014/main" id="{1A3526CA-2431-553F-00E7-7EAC1F60542E}"/>
              </a:ext>
            </a:extLst>
          </p:cNvPr>
          <p:cNvSpPr/>
          <p:nvPr/>
        </p:nvSpPr>
        <p:spPr>
          <a:xfrm flipH="1">
            <a:off x="4247160" y="2599704"/>
            <a:ext cx="991995" cy="912351"/>
          </a:xfrm>
          <a:prstGeom prst="arc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TextovéPole 18">
            <a:extLst>
              <a:ext uri="{FF2B5EF4-FFF2-40B4-BE49-F238E27FC236}">
                <a16:creationId xmlns:a16="http://schemas.microsoft.com/office/drawing/2014/main" id="{9B1B1B05-05CC-A97D-807F-590EE8DBB02E}"/>
              </a:ext>
            </a:extLst>
          </p:cNvPr>
          <p:cNvSpPr txBox="1"/>
          <p:nvPr/>
        </p:nvSpPr>
        <p:spPr>
          <a:xfrm>
            <a:off x="4743157" y="2392210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/>
              <a:t>Ca</a:t>
            </a:r>
            <a:r>
              <a:rPr lang="cs-CZ" baseline="30000"/>
              <a:t>2+</a:t>
            </a:r>
          </a:p>
        </p:txBody>
      </p:sp>
      <p:sp>
        <p:nvSpPr>
          <p:cNvPr id="20" name="TextovéPole 19">
            <a:extLst>
              <a:ext uri="{FF2B5EF4-FFF2-40B4-BE49-F238E27FC236}">
                <a16:creationId xmlns:a16="http://schemas.microsoft.com/office/drawing/2014/main" id="{40FAE21C-3C39-D8D9-DBD6-E47EBBB0A13C}"/>
              </a:ext>
            </a:extLst>
          </p:cNvPr>
          <p:cNvSpPr txBox="1"/>
          <p:nvPr/>
        </p:nvSpPr>
        <p:spPr>
          <a:xfrm>
            <a:off x="2472702" y="2385556"/>
            <a:ext cx="817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err="1"/>
              <a:t>SUVs</a:t>
            </a:r>
            <a:r>
              <a:rPr lang="cs-CZ"/>
              <a:t> +</a:t>
            </a:r>
            <a:endParaRPr lang="cs-CZ" baseline="30000"/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53665DE7-C7D7-8729-2804-D155D3CCD269}"/>
              </a:ext>
            </a:extLst>
          </p:cNvPr>
          <p:cNvSpPr txBox="1"/>
          <p:nvPr/>
        </p:nvSpPr>
        <p:spPr>
          <a:xfrm>
            <a:off x="3131904" y="2392932"/>
            <a:ext cx="5277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/>
              <a:t>TBS</a:t>
            </a:r>
            <a:endParaRPr lang="cs-CZ" baseline="30000"/>
          </a:p>
        </p:txBody>
      </p:sp>
      <p:sp>
        <p:nvSpPr>
          <p:cNvPr id="25" name="Šipka: dolů 24">
            <a:extLst>
              <a:ext uri="{FF2B5EF4-FFF2-40B4-BE49-F238E27FC236}">
                <a16:creationId xmlns:a16="http://schemas.microsoft.com/office/drawing/2014/main" id="{719491AE-0FCA-A9AF-E4E2-3F6CD3F8B911}"/>
              </a:ext>
            </a:extLst>
          </p:cNvPr>
          <p:cNvSpPr/>
          <p:nvPr/>
        </p:nvSpPr>
        <p:spPr>
          <a:xfrm rot="16200000">
            <a:off x="4943822" y="3249254"/>
            <a:ext cx="533524" cy="409643"/>
          </a:xfrm>
          <a:prstGeom prst="downArrow">
            <a:avLst/>
          </a:prstGeom>
          <a:solidFill>
            <a:schemeClr val="accent5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7" name="Šipka: dolů 26">
            <a:extLst>
              <a:ext uri="{FF2B5EF4-FFF2-40B4-BE49-F238E27FC236}">
                <a16:creationId xmlns:a16="http://schemas.microsoft.com/office/drawing/2014/main" id="{95B76D15-7C10-62F8-0EB3-50667A961C37}"/>
              </a:ext>
            </a:extLst>
          </p:cNvPr>
          <p:cNvSpPr/>
          <p:nvPr/>
        </p:nvSpPr>
        <p:spPr>
          <a:xfrm>
            <a:off x="6295085" y="4058350"/>
            <a:ext cx="533524" cy="409643"/>
          </a:xfrm>
          <a:prstGeom prst="downArrow">
            <a:avLst/>
          </a:prstGeom>
          <a:solidFill>
            <a:schemeClr val="accent5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3DD2C61D-F849-005A-991E-CC64DE162625}"/>
              </a:ext>
            </a:extLst>
          </p:cNvPr>
          <p:cNvSpPr txBox="1"/>
          <p:nvPr/>
        </p:nvSpPr>
        <p:spPr>
          <a:xfrm>
            <a:off x="4329378" y="4577029"/>
            <a:ext cx="14684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err="1">
                <a:latin typeface="GillSansRegular"/>
              </a:rPr>
              <a:t>Scanning</a:t>
            </a:r>
            <a:r>
              <a:rPr lang="cs-CZ" sz="1600">
                <a:latin typeface="GillSansRegular"/>
              </a:rPr>
              <a:t> </a:t>
            </a:r>
            <a:r>
              <a:rPr lang="cs-CZ" sz="1600" err="1">
                <a:latin typeface="GillSansRegular"/>
              </a:rPr>
              <a:t>probe</a:t>
            </a:r>
            <a:endParaRPr lang="cs-CZ" sz="1600">
              <a:latin typeface="GillSansRegular"/>
            </a:endParaRPr>
          </a:p>
        </p:txBody>
      </p:sp>
      <p:cxnSp>
        <p:nvCxnSpPr>
          <p:cNvPr id="32" name="Přímá spojnice se šipkou 31">
            <a:extLst>
              <a:ext uri="{FF2B5EF4-FFF2-40B4-BE49-F238E27FC236}">
                <a16:creationId xmlns:a16="http://schemas.microsoft.com/office/drawing/2014/main" id="{F422271A-04CE-4F1E-1407-9CFDBC107CF0}"/>
              </a:ext>
            </a:extLst>
          </p:cNvPr>
          <p:cNvCxnSpPr>
            <a:cxnSpLocks/>
          </p:cNvCxnSpPr>
          <p:nvPr/>
        </p:nvCxnSpPr>
        <p:spPr>
          <a:xfrm>
            <a:off x="5762680" y="5003150"/>
            <a:ext cx="727176" cy="304712"/>
          </a:xfrm>
          <a:prstGeom prst="straightConnector1">
            <a:avLst/>
          </a:prstGeom>
          <a:ln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ál 41">
            <a:extLst>
              <a:ext uri="{FF2B5EF4-FFF2-40B4-BE49-F238E27FC236}">
                <a16:creationId xmlns:a16="http://schemas.microsoft.com/office/drawing/2014/main" id="{CAEDF2CD-F452-CBA4-FEF5-9E296C87E548}"/>
              </a:ext>
            </a:extLst>
          </p:cNvPr>
          <p:cNvSpPr/>
          <p:nvPr/>
        </p:nvSpPr>
        <p:spPr>
          <a:xfrm>
            <a:off x="5569949" y="4577029"/>
            <a:ext cx="1912143" cy="1915613"/>
          </a:xfrm>
          <a:prstGeom prst="ellipse">
            <a:avLst/>
          </a:prstGeom>
          <a:solidFill>
            <a:schemeClr val="bg1">
              <a:lumMod val="6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7481F835-0AD3-4E06-C4D9-CC2371E155EB}"/>
              </a:ext>
            </a:extLst>
          </p:cNvPr>
          <p:cNvSpPr txBox="1"/>
          <p:nvPr/>
        </p:nvSpPr>
        <p:spPr>
          <a:xfrm>
            <a:off x="1074994" y="1591066"/>
            <a:ext cx="63202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39464A"/>
                </a:solidFill>
                <a:latin typeface="GillSansRegular"/>
              </a:rPr>
              <a:t>Spontaneous absorption and fusion of vesicles with each other and with the mica surface within 1 h in a drop</a:t>
            </a:r>
          </a:p>
        </p:txBody>
      </p:sp>
      <p:pic>
        <p:nvPicPr>
          <p:cNvPr id="4" name="Obrázek 3" descr="Obsah obrázku snímek obrazovky, text, Písmo, design&#10;&#10;Obsah generovaný pomocí AI může být nesprávný.">
            <a:extLst>
              <a:ext uri="{FF2B5EF4-FFF2-40B4-BE49-F238E27FC236}">
                <a16:creationId xmlns:a16="http://schemas.microsoft.com/office/drawing/2014/main" id="{74B6875D-5750-E060-7983-E9EF53F3593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V="1">
            <a:off x="6199956" y="5418245"/>
            <a:ext cx="723782" cy="121680"/>
          </a:xfrm>
          <a:prstGeom prst="rect">
            <a:avLst/>
          </a:prstGeom>
        </p:spPr>
      </p:pic>
      <p:pic>
        <p:nvPicPr>
          <p:cNvPr id="7" name="Obrázek 6" descr="Obsah obrázku snímek obrazovky, text, Písmo, design&#10;&#10;Obsah generovaný pomocí AI může být nesprávný.">
            <a:extLst>
              <a:ext uri="{FF2B5EF4-FFF2-40B4-BE49-F238E27FC236}">
                <a16:creationId xmlns:a16="http://schemas.microsoft.com/office/drawing/2014/main" id="{1516F909-A209-86EC-0934-6E04D2F478E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4" b="-1"/>
          <a:stretch>
            <a:fillRect/>
          </a:stretch>
        </p:blipFill>
        <p:spPr>
          <a:xfrm flipV="1">
            <a:off x="6489856" y="2903899"/>
            <a:ext cx="433882" cy="121680"/>
          </a:xfrm>
          <a:prstGeom prst="rect">
            <a:avLst/>
          </a:prstGeom>
        </p:spPr>
      </p:pic>
      <p:pic>
        <p:nvPicPr>
          <p:cNvPr id="8" name="Obrázek 7" descr="Obsah obrázku kruh, vzor, umění, Symetrie&#10;&#10;Obsah vygenerovaný umělou inteligencí může být nesprávný.">
            <a:extLst>
              <a:ext uri="{FF2B5EF4-FFF2-40B4-BE49-F238E27FC236}">
                <a16:creationId xmlns:a16="http://schemas.microsoft.com/office/drawing/2014/main" id="{6CBBD5AD-0E03-3E0B-5DA9-B77742329E85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421" y="2826465"/>
            <a:ext cx="154439" cy="152400"/>
          </a:xfrm>
          <a:prstGeom prst="rect">
            <a:avLst/>
          </a:prstGeom>
        </p:spPr>
      </p:pic>
      <p:pic>
        <p:nvPicPr>
          <p:cNvPr id="12" name="Obrázek 11" descr="Obsah obrázku kruh, vzor, umění, Symetrie&#10;&#10;Obsah vygenerovaný umělou inteligencí může být nesprávný.">
            <a:extLst>
              <a:ext uri="{FF2B5EF4-FFF2-40B4-BE49-F238E27FC236}">
                <a16:creationId xmlns:a16="http://schemas.microsoft.com/office/drawing/2014/main" id="{94F39024-4DBF-4040-E50F-857E5C55F56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044" y="2782081"/>
            <a:ext cx="103027" cy="101667"/>
          </a:xfrm>
          <a:prstGeom prst="rect">
            <a:avLst/>
          </a:prstGeom>
        </p:spPr>
      </p:pic>
      <p:pic>
        <p:nvPicPr>
          <p:cNvPr id="21" name="Obrázek 20" descr="Obsah obrázku kruh, vzor, umění, Symetrie&#10;&#10;Obsah vygenerovaný umělou inteligencí může být nesprávný.">
            <a:extLst>
              <a:ext uri="{FF2B5EF4-FFF2-40B4-BE49-F238E27FC236}">
                <a16:creationId xmlns:a16="http://schemas.microsoft.com/office/drawing/2014/main" id="{8E8EE3D7-EAE4-AE63-FCA1-0513D62B0E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5694" y="2738516"/>
            <a:ext cx="103027" cy="101666"/>
          </a:xfrm>
          <a:prstGeom prst="rect">
            <a:avLst/>
          </a:prstGeom>
        </p:spPr>
      </p:pic>
      <p:pic>
        <p:nvPicPr>
          <p:cNvPr id="31" name="Obrázek 30" descr="Obsah obrázku snímek obrazovky, černobílá, černobílý, silueta&#10;&#10;Obsah generovaný pomocí AI může být nesprávný.">
            <a:extLst>
              <a:ext uri="{FF2B5EF4-FFF2-40B4-BE49-F238E27FC236}">
                <a16:creationId xmlns:a16="http://schemas.microsoft.com/office/drawing/2014/main" id="{FBAD4E0F-B218-858C-2BFA-AD98E7F2FB87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32" t="102" r="26324" b="3363"/>
          <a:stretch>
            <a:fillRect/>
          </a:stretch>
        </p:blipFill>
        <p:spPr>
          <a:xfrm>
            <a:off x="10158833" y="1921852"/>
            <a:ext cx="589304" cy="1322324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63322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81A5A-1046-BA7A-0BBA-125357441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A1C155-4C50-FA15-3C70-5C08AEDD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3244"/>
          </a:xfrm>
        </p:spPr>
        <p:txBody>
          <a:bodyPr>
            <a:normAutofit/>
          </a:bodyPr>
          <a:lstStyle/>
          <a:p>
            <a:r>
              <a:rPr lang="cs-CZ" sz="3600">
                <a:latin typeface="GillSansRegular"/>
              </a:rPr>
              <a:t>SLB </a:t>
            </a:r>
            <a:r>
              <a:rPr lang="cs-CZ" sz="3600" err="1">
                <a:latin typeface="GillSansRegular"/>
              </a:rPr>
              <a:t>focused</a:t>
            </a:r>
            <a:r>
              <a:rPr lang="cs-CZ" sz="3600">
                <a:latin typeface="GillSansRegular"/>
              </a:rPr>
              <a:t> by AFM </a:t>
            </a:r>
          </a:p>
        </p:txBody>
      </p:sp>
      <p:sp>
        <p:nvSpPr>
          <p:cNvPr id="41" name="Zástupný symbol pro číslo snímku 40">
            <a:extLst>
              <a:ext uri="{FF2B5EF4-FFF2-40B4-BE49-F238E27FC236}">
                <a16:creationId xmlns:a16="http://schemas.microsoft.com/office/drawing/2014/main" id="{3E4DA474-086B-BF9E-FB36-86DE91C56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5</a:t>
            </a:fld>
            <a:endParaRPr lang="cs-CZ"/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3C7417C6-794F-AD7C-D890-302035680DC5}"/>
              </a:ext>
            </a:extLst>
          </p:cNvPr>
          <p:cNvGrpSpPr/>
          <p:nvPr/>
        </p:nvGrpSpPr>
        <p:grpSpPr>
          <a:xfrm>
            <a:off x="1250270" y="1598638"/>
            <a:ext cx="3301758" cy="2837476"/>
            <a:chOff x="1174070" y="2010262"/>
            <a:chExt cx="3301758" cy="2837476"/>
          </a:xfrm>
        </p:grpSpPr>
        <p:pic>
          <p:nvPicPr>
            <p:cNvPr id="6" name="Obrázek 5" descr="Obsah obrázku snímek obrazovky, text, Obdélník&#10;&#10;Obsah generovaný pomocí AI může být nesprávný.">
              <a:extLst>
                <a:ext uri="{FF2B5EF4-FFF2-40B4-BE49-F238E27FC236}">
                  <a16:creationId xmlns:a16="http://schemas.microsoft.com/office/drawing/2014/main" id="{FAF791F0-1672-BF82-A5F1-DFE0EA915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74070" y="2074464"/>
              <a:ext cx="2997880" cy="2709072"/>
            </a:xfrm>
            <a:prstGeom prst="rect">
              <a:avLst/>
            </a:prstGeom>
          </p:spPr>
        </p:pic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id="{9F99E8E4-6199-E30D-DBC6-0E211731DED0}"/>
                </a:ext>
              </a:extLst>
            </p:cNvPr>
            <p:cNvSpPr txBox="1"/>
            <p:nvPr/>
          </p:nvSpPr>
          <p:spPr>
            <a:xfrm rot="16200000">
              <a:off x="3705180" y="3275111"/>
              <a:ext cx="11192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Height (</a:t>
              </a:r>
              <a:r>
                <a:rPr lang="cs-CZ" sz="1400" err="1"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6CBF2962-78A4-0E8A-BDF8-2B0F3957C274}"/>
                </a:ext>
              </a:extLst>
            </p:cNvPr>
            <p:cNvSpPr txBox="1"/>
            <p:nvPr/>
          </p:nvSpPr>
          <p:spPr>
            <a:xfrm>
              <a:off x="4092390" y="2010262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B14AA42B-DD1A-F090-36A4-9922CB51390F}"/>
                </a:ext>
              </a:extLst>
            </p:cNvPr>
            <p:cNvSpPr txBox="1"/>
            <p:nvPr/>
          </p:nvSpPr>
          <p:spPr>
            <a:xfrm>
              <a:off x="4191776" y="453996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11" name="Přímá spojnice 10">
              <a:extLst>
                <a:ext uri="{FF2B5EF4-FFF2-40B4-BE49-F238E27FC236}">
                  <a16:creationId xmlns:a16="http://schemas.microsoft.com/office/drawing/2014/main" id="{A0E5C41B-19C9-8425-C9E5-D184247F7D36}"/>
                </a:ext>
              </a:extLst>
            </p:cNvPr>
            <p:cNvCxnSpPr/>
            <p:nvPr/>
          </p:nvCxnSpPr>
          <p:spPr>
            <a:xfrm>
              <a:off x="3059907" y="4572000"/>
              <a:ext cx="540543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3640DAAA-7FE3-35A2-9D06-F38A3EFB1566}"/>
                </a:ext>
              </a:extLst>
            </p:cNvPr>
            <p:cNvSpPr txBox="1"/>
            <p:nvPr/>
          </p:nvSpPr>
          <p:spPr>
            <a:xfrm>
              <a:off x="2973349" y="4295001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200" b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 </a:t>
              </a:r>
              <a:r>
                <a:rPr lang="cs-CZ" sz="1200" b="1" err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endParaRPr lang="cs-CZ"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8" name="TextovéPole 87">
            <a:extLst>
              <a:ext uri="{FF2B5EF4-FFF2-40B4-BE49-F238E27FC236}">
                <a16:creationId xmlns:a16="http://schemas.microsoft.com/office/drawing/2014/main" id="{E200184D-F4CE-1A09-8FA0-90C8B33534C4}"/>
              </a:ext>
            </a:extLst>
          </p:cNvPr>
          <p:cNvSpPr txBox="1"/>
          <p:nvPr/>
        </p:nvSpPr>
        <p:spPr>
          <a:xfrm>
            <a:off x="2419128" y="5397412"/>
            <a:ext cx="7353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b="1" err="1">
                <a:solidFill>
                  <a:srgbClr val="39464A"/>
                </a:solidFill>
                <a:latin typeface="GillSansRegular"/>
              </a:rPr>
              <a:t>The</a:t>
            </a:r>
            <a:r>
              <a:rPr lang="en-US" sz="2000" b="1">
                <a:solidFill>
                  <a:srgbClr val="39464A"/>
                </a:solidFill>
                <a:latin typeface="GillSansRegular"/>
              </a:rPr>
              <a:t> surface of the bilayer is smoother than the mica substrate itself</a:t>
            </a:r>
            <a:r>
              <a:rPr lang="cs-CZ" sz="2000" b="1">
                <a:solidFill>
                  <a:srgbClr val="39464A"/>
                </a:solidFill>
                <a:latin typeface="GillSansRegular"/>
              </a:rPr>
              <a:t>.</a:t>
            </a:r>
            <a:endParaRPr lang="en-US" sz="2000" b="1">
              <a:solidFill>
                <a:srgbClr val="39464A"/>
              </a:solidFill>
              <a:latin typeface="GillSansRegular"/>
            </a:endParaRPr>
          </a:p>
        </p:txBody>
      </p:sp>
    </p:spTree>
    <p:extLst>
      <p:ext uri="{BB962C8B-B14F-4D97-AF65-F5344CB8AC3E}">
        <p14:creationId xmlns:p14="http://schemas.microsoft.com/office/powerpoint/2010/main" val="398629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14BBCA3-7B66-FF66-F0FA-AB8CFD56E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3244"/>
          </a:xfrm>
        </p:spPr>
        <p:txBody>
          <a:bodyPr>
            <a:normAutofit/>
          </a:bodyPr>
          <a:lstStyle/>
          <a:p>
            <a:r>
              <a:rPr lang="cs-CZ" sz="3600">
                <a:latin typeface="GillSansRegular"/>
              </a:rPr>
              <a:t>SLB </a:t>
            </a:r>
            <a:r>
              <a:rPr lang="cs-CZ" sz="3600" err="1">
                <a:latin typeface="GillSansRegular"/>
              </a:rPr>
              <a:t>focused</a:t>
            </a:r>
            <a:r>
              <a:rPr lang="cs-CZ" sz="3600">
                <a:latin typeface="GillSansRegular"/>
              </a:rPr>
              <a:t> by AFM </a:t>
            </a:r>
            <a:r>
              <a:rPr lang="cs-CZ" sz="3600" err="1">
                <a:latin typeface="GillSansRegular"/>
              </a:rPr>
              <a:t>spectroscopy</a:t>
            </a:r>
            <a:r>
              <a:rPr lang="cs-CZ" sz="3600">
                <a:latin typeface="GillSansRegular"/>
              </a:rPr>
              <a:t> </a:t>
            </a:r>
          </a:p>
        </p:txBody>
      </p:sp>
      <p:pic>
        <p:nvPicPr>
          <p:cNvPr id="38" name="Obrázek 37" descr="Obsah obrázku snímek obrazovky, text, diagram, design&#10;&#10;Obsah vygenerovaný umělou inteligencí může být nesprávný.">
            <a:extLst>
              <a:ext uri="{FF2B5EF4-FFF2-40B4-BE49-F238E27FC236}">
                <a16:creationId xmlns:a16="http://schemas.microsoft.com/office/drawing/2014/main" id="{CD07144E-A55D-2E64-DCB7-8AE1716F65F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555" y="1101717"/>
            <a:ext cx="5571468" cy="4042228"/>
          </a:xfrm>
          <a:prstGeom prst="rect">
            <a:avLst/>
          </a:prstGeom>
        </p:spPr>
      </p:pic>
      <p:sp>
        <p:nvSpPr>
          <p:cNvPr id="41" name="Zástupný symbol pro číslo snímku 40">
            <a:extLst>
              <a:ext uri="{FF2B5EF4-FFF2-40B4-BE49-F238E27FC236}">
                <a16:creationId xmlns:a16="http://schemas.microsoft.com/office/drawing/2014/main" id="{E7204312-D447-692E-38A8-E128CF982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6</a:t>
            </a:fld>
            <a:endParaRPr lang="cs-CZ"/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B0DF9495-7097-0CD6-AA71-5B8FE4F5FA9D}"/>
              </a:ext>
            </a:extLst>
          </p:cNvPr>
          <p:cNvGrpSpPr/>
          <p:nvPr/>
        </p:nvGrpSpPr>
        <p:grpSpPr>
          <a:xfrm>
            <a:off x="1250270" y="1598638"/>
            <a:ext cx="3301758" cy="2837476"/>
            <a:chOff x="1174070" y="2010262"/>
            <a:chExt cx="3301758" cy="2837476"/>
          </a:xfrm>
        </p:grpSpPr>
        <p:pic>
          <p:nvPicPr>
            <p:cNvPr id="6" name="Obrázek 5" descr="Obsah obrázku snímek obrazovky, text, Obdélník&#10;&#10;Obsah generovaný pomocí AI může být nesprávný.">
              <a:extLst>
                <a:ext uri="{FF2B5EF4-FFF2-40B4-BE49-F238E27FC236}">
                  <a16:creationId xmlns:a16="http://schemas.microsoft.com/office/drawing/2014/main" id="{9E71AB96-7179-2646-55DC-7E53305A45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74070" y="2074464"/>
              <a:ext cx="2997880" cy="2709072"/>
            </a:xfrm>
            <a:prstGeom prst="rect">
              <a:avLst/>
            </a:prstGeom>
          </p:spPr>
        </p:pic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id="{9ABA3A52-38D9-5379-B6BE-7788204DB5E1}"/>
                </a:ext>
              </a:extLst>
            </p:cNvPr>
            <p:cNvSpPr txBox="1"/>
            <p:nvPr/>
          </p:nvSpPr>
          <p:spPr>
            <a:xfrm rot="16200000">
              <a:off x="3705180" y="3275111"/>
              <a:ext cx="11192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 err="1">
                  <a:latin typeface="Arial" panose="020B0604020202020204" pitchFamily="34" charset="0"/>
                  <a:cs typeface="Arial" panose="020B0604020202020204" pitchFamily="34" charset="0"/>
                </a:rPr>
                <a:t>Height</a:t>
              </a:r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cs-CZ" sz="1400" err="1"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BC2DA4D7-27AA-6ADD-5109-01D672363D59}"/>
                </a:ext>
              </a:extLst>
            </p:cNvPr>
            <p:cNvSpPr txBox="1"/>
            <p:nvPr/>
          </p:nvSpPr>
          <p:spPr>
            <a:xfrm>
              <a:off x="4092390" y="2010262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CBE10293-C85C-5704-34B9-E9FB8FF51FFD}"/>
                </a:ext>
              </a:extLst>
            </p:cNvPr>
            <p:cNvSpPr txBox="1"/>
            <p:nvPr/>
          </p:nvSpPr>
          <p:spPr>
            <a:xfrm>
              <a:off x="4191776" y="453996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11" name="Přímá spojnice 10">
              <a:extLst>
                <a:ext uri="{FF2B5EF4-FFF2-40B4-BE49-F238E27FC236}">
                  <a16:creationId xmlns:a16="http://schemas.microsoft.com/office/drawing/2014/main" id="{5E9DCC12-B515-7636-02A8-4AE332D877D8}"/>
                </a:ext>
              </a:extLst>
            </p:cNvPr>
            <p:cNvCxnSpPr/>
            <p:nvPr/>
          </p:nvCxnSpPr>
          <p:spPr>
            <a:xfrm>
              <a:off x="3059907" y="4572000"/>
              <a:ext cx="540543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ovéPole 11">
              <a:extLst>
                <a:ext uri="{FF2B5EF4-FFF2-40B4-BE49-F238E27FC236}">
                  <a16:creationId xmlns:a16="http://schemas.microsoft.com/office/drawing/2014/main" id="{889EFCA8-E9BC-CF43-F7DE-DF47C9A64141}"/>
                </a:ext>
              </a:extLst>
            </p:cNvPr>
            <p:cNvSpPr txBox="1"/>
            <p:nvPr/>
          </p:nvSpPr>
          <p:spPr>
            <a:xfrm>
              <a:off x="2973349" y="4295001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200" b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 </a:t>
              </a:r>
              <a:r>
                <a:rPr lang="cs-CZ" sz="1200" b="1" err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endParaRPr lang="cs-CZ"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Skupina 2">
            <a:extLst>
              <a:ext uri="{FF2B5EF4-FFF2-40B4-BE49-F238E27FC236}">
                <a16:creationId xmlns:a16="http://schemas.microsoft.com/office/drawing/2014/main" id="{285560AF-2AFE-B84E-623B-12D4461D767B}"/>
              </a:ext>
            </a:extLst>
          </p:cNvPr>
          <p:cNvGrpSpPr/>
          <p:nvPr/>
        </p:nvGrpSpPr>
        <p:grpSpPr>
          <a:xfrm>
            <a:off x="1622972" y="2059754"/>
            <a:ext cx="94785" cy="92869"/>
            <a:chOff x="1134172" y="2133600"/>
            <a:chExt cx="94785" cy="92869"/>
          </a:xfrm>
        </p:grpSpPr>
        <p:cxnSp>
          <p:nvCxnSpPr>
            <p:cNvPr id="4" name="Přímá spojnice 3">
              <a:extLst>
                <a:ext uri="{FF2B5EF4-FFF2-40B4-BE49-F238E27FC236}">
                  <a16:creationId xmlns:a16="http://schemas.microsoft.com/office/drawing/2014/main" id="{99C0667A-205A-D0BD-B5EC-075D6AE3B5B5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Přímá spojnice 4">
              <a:extLst>
                <a:ext uri="{FF2B5EF4-FFF2-40B4-BE49-F238E27FC236}">
                  <a16:creationId xmlns:a16="http://schemas.microsoft.com/office/drawing/2014/main" id="{70A49BA2-C210-943B-B49E-52DBCFE96F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4D16ADB5-DB46-FA6B-1CEB-853169DA88E8}"/>
              </a:ext>
            </a:extLst>
          </p:cNvPr>
          <p:cNvGrpSpPr/>
          <p:nvPr/>
        </p:nvGrpSpPr>
        <p:grpSpPr>
          <a:xfrm>
            <a:off x="2476999" y="2048862"/>
            <a:ext cx="94785" cy="92869"/>
            <a:chOff x="1134172" y="2133600"/>
            <a:chExt cx="94785" cy="92869"/>
          </a:xfrm>
        </p:grpSpPr>
        <p:cxnSp>
          <p:nvCxnSpPr>
            <p:cNvPr id="14" name="Přímá spojnice 13">
              <a:extLst>
                <a:ext uri="{FF2B5EF4-FFF2-40B4-BE49-F238E27FC236}">
                  <a16:creationId xmlns:a16="http://schemas.microsoft.com/office/drawing/2014/main" id="{793B2848-1124-C057-AF2C-939227BFAA8C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Přímá spojnice 14">
              <a:extLst>
                <a:ext uri="{FF2B5EF4-FFF2-40B4-BE49-F238E27FC236}">
                  <a16:creationId xmlns:a16="http://schemas.microsoft.com/office/drawing/2014/main" id="{BA5B0185-D348-34A0-00AA-065DB98734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883833A1-83F5-A19C-D93B-740ED6DDA166}"/>
              </a:ext>
            </a:extLst>
          </p:cNvPr>
          <p:cNvGrpSpPr/>
          <p:nvPr/>
        </p:nvGrpSpPr>
        <p:grpSpPr>
          <a:xfrm>
            <a:off x="2049986" y="2059754"/>
            <a:ext cx="94785" cy="92869"/>
            <a:chOff x="1134172" y="2133600"/>
            <a:chExt cx="94785" cy="92869"/>
          </a:xfrm>
        </p:grpSpPr>
        <p:cxnSp>
          <p:nvCxnSpPr>
            <p:cNvPr id="17" name="Přímá spojnice 16">
              <a:extLst>
                <a:ext uri="{FF2B5EF4-FFF2-40B4-BE49-F238E27FC236}">
                  <a16:creationId xmlns:a16="http://schemas.microsoft.com/office/drawing/2014/main" id="{AA5D2416-9651-7827-B612-0A852663465F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Přímá spojnice 18">
              <a:extLst>
                <a:ext uri="{FF2B5EF4-FFF2-40B4-BE49-F238E27FC236}">
                  <a16:creationId xmlns:a16="http://schemas.microsoft.com/office/drawing/2014/main" id="{8FF1B827-E7B9-D08B-1817-D23A23CA41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C22AD154-7243-5447-5F5A-748EB7AAC175}"/>
              </a:ext>
            </a:extLst>
          </p:cNvPr>
          <p:cNvGrpSpPr/>
          <p:nvPr/>
        </p:nvGrpSpPr>
        <p:grpSpPr>
          <a:xfrm>
            <a:off x="2951403" y="2059753"/>
            <a:ext cx="94785" cy="92869"/>
            <a:chOff x="1134172" y="2133600"/>
            <a:chExt cx="94785" cy="92869"/>
          </a:xfrm>
        </p:grpSpPr>
        <p:cxnSp>
          <p:nvCxnSpPr>
            <p:cNvPr id="21" name="Přímá spojnice 20">
              <a:extLst>
                <a:ext uri="{FF2B5EF4-FFF2-40B4-BE49-F238E27FC236}">
                  <a16:creationId xmlns:a16="http://schemas.microsoft.com/office/drawing/2014/main" id="{82A73153-3CEF-E566-AD88-6E30E79390D1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Přímá spojnice 21">
              <a:extLst>
                <a:ext uri="{FF2B5EF4-FFF2-40B4-BE49-F238E27FC236}">
                  <a16:creationId xmlns:a16="http://schemas.microsoft.com/office/drawing/2014/main" id="{7B1C4AB1-270F-6A86-08AA-034D256512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Skupina 22">
            <a:extLst>
              <a:ext uri="{FF2B5EF4-FFF2-40B4-BE49-F238E27FC236}">
                <a16:creationId xmlns:a16="http://schemas.microsoft.com/office/drawing/2014/main" id="{3DFDA8A9-0069-C405-7667-6A852FB64F4C}"/>
              </a:ext>
            </a:extLst>
          </p:cNvPr>
          <p:cNvGrpSpPr/>
          <p:nvPr/>
        </p:nvGrpSpPr>
        <p:grpSpPr>
          <a:xfrm>
            <a:off x="3365077" y="2037018"/>
            <a:ext cx="94785" cy="92869"/>
            <a:chOff x="1134172" y="2133600"/>
            <a:chExt cx="94785" cy="92869"/>
          </a:xfrm>
        </p:grpSpPr>
        <p:cxnSp>
          <p:nvCxnSpPr>
            <p:cNvPr id="24" name="Přímá spojnice 23">
              <a:extLst>
                <a:ext uri="{FF2B5EF4-FFF2-40B4-BE49-F238E27FC236}">
                  <a16:creationId xmlns:a16="http://schemas.microsoft.com/office/drawing/2014/main" id="{6E931947-5CA5-EE82-C93A-F832E98E6422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Přímá spojnice 24">
              <a:extLst>
                <a:ext uri="{FF2B5EF4-FFF2-40B4-BE49-F238E27FC236}">
                  <a16:creationId xmlns:a16="http://schemas.microsoft.com/office/drawing/2014/main" id="{5DE66B9C-192A-1FDE-902B-740F129052B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Skupina 25">
            <a:extLst>
              <a:ext uri="{FF2B5EF4-FFF2-40B4-BE49-F238E27FC236}">
                <a16:creationId xmlns:a16="http://schemas.microsoft.com/office/drawing/2014/main" id="{A1955E20-0500-7254-076A-431E8DA80BA6}"/>
              </a:ext>
            </a:extLst>
          </p:cNvPr>
          <p:cNvGrpSpPr/>
          <p:nvPr/>
        </p:nvGrpSpPr>
        <p:grpSpPr>
          <a:xfrm>
            <a:off x="1644754" y="2556614"/>
            <a:ext cx="94785" cy="92869"/>
            <a:chOff x="1134172" y="2133600"/>
            <a:chExt cx="94785" cy="92869"/>
          </a:xfrm>
        </p:grpSpPr>
        <p:cxnSp>
          <p:nvCxnSpPr>
            <p:cNvPr id="27" name="Přímá spojnice 26">
              <a:extLst>
                <a:ext uri="{FF2B5EF4-FFF2-40B4-BE49-F238E27FC236}">
                  <a16:creationId xmlns:a16="http://schemas.microsoft.com/office/drawing/2014/main" id="{3DD013AF-0C09-1670-EDC1-F53FFA4AB884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Přímá spojnice 27">
              <a:extLst>
                <a:ext uri="{FF2B5EF4-FFF2-40B4-BE49-F238E27FC236}">
                  <a16:creationId xmlns:a16="http://schemas.microsoft.com/office/drawing/2014/main" id="{15D124DF-BEDC-D75C-C575-37A6358252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Skupina 28">
            <a:extLst>
              <a:ext uri="{FF2B5EF4-FFF2-40B4-BE49-F238E27FC236}">
                <a16:creationId xmlns:a16="http://schemas.microsoft.com/office/drawing/2014/main" id="{7C7E1775-F480-089C-AF69-1B2C49223180}"/>
              </a:ext>
            </a:extLst>
          </p:cNvPr>
          <p:cNvGrpSpPr/>
          <p:nvPr/>
        </p:nvGrpSpPr>
        <p:grpSpPr>
          <a:xfrm>
            <a:off x="2498781" y="2545722"/>
            <a:ext cx="94785" cy="92869"/>
            <a:chOff x="1134172" y="2133600"/>
            <a:chExt cx="94785" cy="92869"/>
          </a:xfrm>
        </p:grpSpPr>
        <p:cxnSp>
          <p:nvCxnSpPr>
            <p:cNvPr id="30" name="Přímá spojnice 29">
              <a:extLst>
                <a:ext uri="{FF2B5EF4-FFF2-40B4-BE49-F238E27FC236}">
                  <a16:creationId xmlns:a16="http://schemas.microsoft.com/office/drawing/2014/main" id="{0B820EE0-A178-5C69-D79D-26090D20CCDB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Přímá spojnice 30">
              <a:extLst>
                <a:ext uri="{FF2B5EF4-FFF2-40B4-BE49-F238E27FC236}">
                  <a16:creationId xmlns:a16="http://schemas.microsoft.com/office/drawing/2014/main" id="{D773D40B-7F86-A1B8-F844-3E3A54FBEC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Skupina 31">
            <a:extLst>
              <a:ext uri="{FF2B5EF4-FFF2-40B4-BE49-F238E27FC236}">
                <a16:creationId xmlns:a16="http://schemas.microsoft.com/office/drawing/2014/main" id="{9416A245-0E68-87A1-F1CB-5DA239678991}"/>
              </a:ext>
            </a:extLst>
          </p:cNvPr>
          <p:cNvGrpSpPr/>
          <p:nvPr/>
        </p:nvGrpSpPr>
        <p:grpSpPr>
          <a:xfrm>
            <a:off x="2071768" y="2556614"/>
            <a:ext cx="94785" cy="92869"/>
            <a:chOff x="1134172" y="2133600"/>
            <a:chExt cx="94785" cy="92869"/>
          </a:xfrm>
        </p:grpSpPr>
        <p:cxnSp>
          <p:nvCxnSpPr>
            <p:cNvPr id="33" name="Přímá spojnice 32">
              <a:extLst>
                <a:ext uri="{FF2B5EF4-FFF2-40B4-BE49-F238E27FC236}">
                  <a16:creationId xmlns:a16="http://schemas.microsoft.com/office/drawing/2014/main" id="{46513410-6676-8219-8B75-751664DEB088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Přímá spojnice 33">
              <a:extLst>
                <a:ext uri="{FF2B5EF4-FFF2-40B4-BE49-F238E27FC236}">
                  <a16:creationId xmlns:a16="http://schemas.microsoft.com/office/drawing/2014/main" id="{EAA79F2B-C170-682C-49C0-83A0B84300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Skupina 34">
            <a:extLst>
              <a:ext uri="{FF2B5EF4-FFF2-40B4-BE49-F238E27FC236}">
                <a16:creationId xmlns:a16="http://schemas.microsoft.com/office/drawing/2014/main" id="{E3280256-ABB8-B1FD-990B-814B6E71EB0A}"/>
              </a:ext>
            </a:extLst>
          </p:cNvPr>
          <p:cNvGrpSpPr/>
          <p:nvPr/>
        </p:nvGrpSpPr>
        <p:grpSpPr>
          <a:xfrm>
            <a:off x="2973185" y="2556613"/>
            <a:ext cx="94785" cy="92869"/>
            <a:chOff x="1134172" y="2133600"/>
            <a:chExt cx="94785" cy="92869"/>
          </a:xfrm>
        </p:grpSpPr>
        <p:cxnSp>
          <p:nvCxnSpPr>
            <p:cNvPr id="36" name="Přímá spojnice 35">
              <a:extLst>
                <a:ext uri="{FF2B5EF4-FFF2-40B4-BE49-F238E27FC236}">
                  <a16:creationId xmlns:a16="http://schemas.microsoft.com/office/drawing/2014/main" id="{5BCF3133-284D-64F2-136E-DC5BE822B283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Přímá spojnice 36">
              <a:extLst>
                <a:ext uri="{FF2B5EF4-FFF2-40B4-BE49-F238E27FC236}">
                  <a16:creationId xmlns:a16="http://schemas.microsoft.com/office/drawing/2014/main" id="{B9ABC97C-8F39-C504-353F-2FB9A1741C8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F85A6B39-CBFB-DC58-754F-35154C914F63}"/>
              </a:ext>
            </a:extLst>
          </p:cNvPr>
          <p:cNvGrpSpPr/>
          <p:nvPr/>
        </p:nvGrpSpPr>
        <p:grpSpPr>
          <a:xfrm>
            <a:off x="3386859" y="2533878"/>
            <a:ext cx="94785" cy="92869"/>
            <a:chOff x="1134172" y="2133600"/>
            <a:chExt cx="94785" cy="92869"/>
          </a:xfrm>
        </p:grpSpPr>
        <p:cxnSp>
          <p:nvCxnSpPr>
            <p:cNvPr id="40" name="Přímá spojnice 39">
              <a:extLst>
                <a:ext uri="{FF2B5EF4-FFF2-40B4-BE49-F238E27FC236}">
                  <a16:creationId xmlns:a16="http://schemas.microsoft.com/office/drawing/2014/main" id="{64885FAC-5A2F-2CFC-8650-F502F2733CC1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Přímá spojnice 41">
              <a:extLst>
                <a:ext uri="{FF2B5EF4-FFF2-40B4-BE49-F238E27FC236}">
                  <a16:creationId xmlns:a16="http://schemas.microsoft.com/office/drawing/2014/main" id="{461A493B-B880-1672-2888-D919D5EE7E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Skupina 42">
            <a:extLst>
              <a:ext uri="{FF2B5EF4-FFF2-40B4-BE49-F238E27FC236}">
                <a16:creationId xmlns:a16="http://schemas.microsoft.com/office/drawing/2014/main" id="{8FB5C896-A091-2DF7-A97C-7D4412125657}"/>
              </a:ext>
            </a:extLst>
          </p:cNvPr>
          <p:cNvGrpSpPr/>
          <p:nvPr/>
        </p:nvGrpSpPr>
        <p:grpSpPr>
          <a:xfrm>
            <a:off x="1644754" y="3028630"/>
            <a:ext cx="94785" cy="92869"/>
            <a:chOff x="1134172" y="2133600"/>
            <a:chExt cx="94785" cy="92869"/>
          </a:xfrm>
        </p:grpSpPr>
        <p:cxnSp>
          <p:nvCxnSpPr>
            <p:cNvPr id="44" name="Přímá spojnice 43">
              <a:extLst>
                <a:ext uri="{FF2B5EF4-FFF2-40B4-BE49-F238E27FC236}">
                  <a16:creationId xmlns:a16="http://schemas.microsoft.com/office/drawing/2014/main" id="{AC985EDF-D760-653F-9BF7-60B4F3CCE5C9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Přímá spojnice 44">
              <a:extLst>
                <a:ext uri="{FF2B5EF4-FFF2-40B4-BE49-F238E27FC236}">
                  <a16:creationId xmlns:a16="http://schemas.microsoft.com/office/drawing/2014/main" id="{4D9C2002-321B-F90F-E219-582AEEDFBCC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0527DD65-6717-4E6F-C9EB-CBC96223702B}"/>
              </a:ext>
            </a:extLst>
          </p:cNvPr>
          <p:cNvGrpSpPr/>
          <p:nvPr/>
        </p:nvGrpSpPr>
        <p:grpSpPr>
          <a:xfrm>
            <a:off x="2498781" y="3017738"/>
            <a:ext cx="94785" cy="92869"/>
            <a:chOff x="1134172" y="2133600"/>
            <a:chExt cx="94785" cy="92869"/>
          </a:xfrm>
        </p:grpSpPr>
        <p:cxnSp>
          <p:nvCxnSpPr>
            <p:cNvPr id="47" name="Přímá spojnice 46">
              <a:extLst>
                <a:ext uri="{FF2B5EF4-FFF2-40B4-BE49-F238E27FC236}">
                  <a16:creationId xmlns:a16="http://schemas.microsoft.com/office/drawing/2014/main" id="{5CBF8632-FB69-EACA-FCC7-A4FC72194B95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Přímá spojnice 47">
              <a:extLst>
                <a:ext uri="{FF2B5EF4-FFF2-40B4-BE49-F238E27FC236}">
                  <a16:creationId xmlns:a16="http://schemas.microsoft.com/office/drawing/2014/main" id="{C3C622DF-FB73-6EF3-AE33-A9BDC8F52A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Skupina 48">
            <a:extLst>
              <a:ext uri="{FF2B5EF4-FFF2-40B4-BE49-F238E27FC236}">
                <a16:creationId xmlns:a16="http://schemas.microsoft.com/office/drawing/2014/main" id="{2911B154-38A5-DACA-9830-D78602BF0567}"/>
              </a:ext>
            </a:extLst>
          </p:cNvPr>
          <p:cNvGrpSpPr/>
          <p:nvPr/>
        </p:nvGrpSpPr>
        <p:grpSpPr>
          <a:xfrm>
            <a:off x="2071768" y="3028630"/>
            <a:ext cx="94785" cy="92869"/>
            <a:chOff x="1134172" y="2133600"/>
            <a:chExt cx="94785" cy="92869"/>
          </a:xfrm>
        </p:grpSpPr>
        <p:cxnSp>
          <p:nvCxnSpPr>
            <p:cNvPr id="50" name="Přímá spojnice 49">
              <a:extLst>
                <a:ext uri="{FF2B5EF4-FFF2-40B4-BE49-F238E27FC236}">
                  <a16:creationId xmlns:a16="http://schemas.microsoft.com/office/drawing/2014/main" id="{92D2FD10-A99F-82ED-9E15-EEB191144A98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Přímá spojnice 50">
              <a:extLst>
                <a:ext uri="{FF2B5EF4-FFF2-40B4-BE49-F238E27FC236}">
                  <a16:creationId xmlns:a16="http://schemas.microsoft.com/office/drawing/2014/main" id="{491EC2BB-2BF6-7A54-669A-34904DF660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Skupina 51">
            <a:extLst>
              <a:ext uri="{FF2B5EF4-FFF2-40B4-BE49-F238E27FC236}">
                <a16:creationId xmlns:a16="http://schemas.microsoft.com/office/drawing/2014/main" id="{CAB15893-C844-184E-5384-F4BA889770F8}"/>
              </a:ext>
            </a:extLst>
          </p:cNvPr>
          <p:cNvGrpSpPr/>
          <p:nvPr/>
        </p:nvGrpSpPr>
        <p:grpSpPr>
          <a:xfrm>
            <a:off x="2973185" y="3028629"/>
            <a:ext cx="94785" cy="92869"/>
            <a:chOff x="1134172" y="2133600"/>
            <a:chExt cx="94785" cy="92869"/>
          </a:xfrm>
        </p:grpSpPr>
        <p:cxnSp>
          <p:nvCxnSpPr>
            <p:cNvPr id="53" name="Přímá spojnice 52">
              <a:extLst>
                <a:ext uri="{FF2B5EF4-FFF2-40B4-BE49-F238E27FC236}">
                  <a16:creationId xmlns:a16="http://schemas.microsoft.com/office/drawing/2014/main" id="{1B5E3CD3-D231-498F-F55F-110A7FBF0731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Přímá spojnice 53">
              <a:extLst>
                <a:ext uri="{FF2B5EF4-FFF2-40B4-BE49-F238E27FC236}">
                  <a16:creationId xmlns:a16="http://schemas.microsoft.com/office/drawing/2014/main" id="{C3FD41BE-897E-390C-6786-3A3F3541B1A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Skupina 54">
            <a:extLst>
              <a:ext uri="{FF2B5EF4-FFF2-40B4-BE49-F238E27FC236}">
                <a16:creationId xmlns:a16="http://schemas.microsoft.com/office/drawing/2014/main" id="{3C2155CD-F59D-2EC3-E8F1-8865667FEBB8}"/>
              </a:ext>
            </a:extLst>
          </p:cNvPr>
          <p:cNvGrpSpPr/>
          <p:nvPr/>
        </p:nvGrpSpPr>
        <p:grpSpPr>
          <a:xfrm>
            <a:off x="3386859" y="3005894"/>
            <a:ext cx="94785" cy="92869"/>
            <a:chOff x="1134172" y="2133600"/>
            <a:chExt cx="94785" cy="92869"/>
          </a:xfrm>
        </p:grpSpPr>
        <p:cxnSp>
          <p:nvCxnSpPr>
            <p:cNvPr id="56" name="Přímá spojnice 55">
              <a:extLst>
                <a:ext uri="{FF2B5EF4-FFF2-40B4-BE49-F238E27FC236}">
                  <a16:creationId xmlns:a16="http://schemas.microsoft.com/office/drawing/2014/main" id="{79BF214E-922B-E86D-D2A5-0FB169C37394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Přímá spojnice 56">
              <a:extLst>
                <a:ext uri="{FF2B5EF4-FFF2-40B4-BE49-F238E27FC236}">
                  <a16:creationId xmlns:a16="http://schemas.microsoft.com/office/drawing/2014/main" id="{D0BF8F41-C0A2-9B90-DB8C-C9095D05C56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Skupina 57">
            <a:extLst>
              <a:ext uri="{FF2B5EF4-FFF2-40B4-BE49-F238E27FC236}">
                <a16:creationId xmlns:a16="http://schemas.microsoft.com/office/drawing/2014/main" id="{FB8FEFA2-121E-31AC-2BB3-90C6C861780E}"/>
              </a:ext>
            </a:extLst>
          </p:cNvPr>
          <p:cNvGrpSpPr/>
          <p:nvPr/>
        </p:nvGrpSpPr>
        <p:grpSpPr>
          <a:xfrm>
            <a:off x="1670364" y="3455686"/>
            <a:ext cx="94785" cy="92869"/>
            <a:chOff x="1134172" y="2133600"/>
            <a:chExt cx="94785" cy="92869"/>
          </a:xfrm>
        </p:grpSpPr>
        <p:cxnSp>
          <p:nvCxnSpPr>
            <p:cNvPr id="59" name="Přímá spojnice 58">
              <a:extLst>
                <a:ext uri="{FF2B5EF4-FFF2-40B4-BE49-F238E27FC236}">
                  <a16:creationId xmlns:a16="http://schemas.microsoft.com/office/drawing/2014/main" id="{C8A31E05-16AC-1FCA-C6FB-309EE7019FE2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Přímá spojnice 59">
              <a:extLst>
                <a:ext uri="{FF2B5EF4-FFF2-40B4-BE49-F238E27FC236}">
                  <a16:creationId xmlns:a16="http://schemas.microsoft.com/office/drawing/2014/main" id="{433AE043-2588-7903-962F-4B70B7B4E33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Skupina 60">
            <a:extLst>
              <a:ext uri="{FF2B5EF4-FFF2-40B4-BE49-F238E27FC236}">
                <a16:creationId xmlns:a16="http://schemas.microsoft.com/office/drawing/2014/main" id="{1F6811C6-6586-44F5-8A4D-242856436356}"/>
              </a:ext>
            </a:extLst>
          </p:cNvPr>
          <p:cNvGrpSpPr/>
          <p:nvPr/>
        </p:nvGrpSpPr>
        <p:grpSpPr>
          <a:xfrm>
            <a:off x="2524391" y="3444794"/>
            <a:ext cx="94785" cy="92869"/>
            <a:chOff x="1134172" y="2133600"/>
            <a:chExt cx="94785" cy="92869"/>
          </a:xfrm>
        </p:grpSpPr>
        <p:cxnSp>
          <p:nvCxnSpPr>
            <p:cNvPr id="62" name="Přímá spojnice 61">
              <a:extLst>
                <a:ext uri="{FF2B5EF4-FFF2-40B4-BE49-F238E27FC236}">
                  <a16:creationId xmlns:a16="http://schemas.microsoft.com/office/drawing/2014/main" id="{A9B7AE8C-85E8-A124-1DE8-C2CD15C9565E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Přímá spojnice 62">
              <a:extLst>
                <a:ext uri="{FF2B5EF4-FFF2-40B4-BE49-F238E27FC236}">
                  <a16:creationId xmlns:a16="http://schemas.microsoft.com/office/drawing/2014/main" id="{10664E1A-FD36-0375-D0D9-519D517CB4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Skupina 63">
            <a:extLst>
              <a:ext uri="{FF2B5EF4-FFF2-40B4-BE49-F238E27FC236}">
                <a16:creationId xmlns:a16="http://schemas.microsoft.com/office/drawing/2014/main" id="{623B2539-B367-5B9C-98E6-C98A9C6C6214}"/>
              </a:ext>
            </a:extLst>
          </p:cNvPr>
          <p:cNvGrpSpPr/>
          <p:nvPr/>
        </p:nvGrpSpPr>
        <p:grpSpPr>
          <a:xfrm>
            <a:off x="2097378" y="3455686"/>
            <a:ext cx="94785" cy="92869"/>
            <a:chOff x="1134172" y="2133600"/>
            <a:chExt cx="94785" cy="92869"/>
          </a:xfrm>
        </p:grpSpPr>
        <p:cxnSp>
          <p:nvCxnSpPr>
            <p:cNvPr id="65" name="Přímá spojnice 64">
              <a:extLst>
                <a:ext uri="{FF2B5EF4-FFF2-40B4-BE49-F238E27FC236}">
                  <a16:creationId xmlns:a16="http://schemas.microsoft.com/office/drawing/2014/main" id="{F3BEC4FE-F8EA-9FA0-C627-3075323AE430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Přímá spojnice 65">
              <a:extLst>
                <a:ext uri="{FF2B5EF4-FFF2-40B4-BE49-F238E27FC236}">
                  <a16:creationId xmlns:a16="http://schemas.microsoft.com/office/drawing/2014/main" id="{E3263759-A8FC-3D84-E14A-0AC8EC972D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Skupina 66">
            <a:extLst>
              <a:ext uri="{FF2B5EF4-FFF2-40B4-BE49-F238E27FC236}">
                <a16:creationId xmlns:a16="http://schemas.microsoft.com/office/drawing/2014/main" id="{F80C43C8-3B91-E156-3944-E9B2DB59F41A}"/>
              </a:ext>
            </a:extLst>
          </p:cNvPr>
          <p:cNvGrpSpPr/>
          <p:nvPr/>
        </p:nvGrpSpPr>
        <p:grpSpPr>
          <a:xfrm>
            <a:off x="2998795" y="3455685"/>
            <a:ext cx="94785" cy="92869"/>
            <a:chOff x="1134172" y="2133600"/>
            <a:chExt cx="94785" cy="92869"/>
          </a:xfrm>
        </p:grpSpPr>
        <p:cxnSp>
          <p:nvCxnSpPr>
            <p:cNvPr id="68" name="Přímá spojnice 67">
              <a:extLst>
                <a:ext uri="{FF2B5EF4-FFF2-40B4-BE49-F238E27FC236}">
                  <a16:creationId xmlns:a16="http://schemas.microsoft.com/office/drawing/2014/main" id="{755EE45E-8B49-7A0F-EA28-7CE2E92821D8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Přímá spojnice 68">
              <a:extLst>
                <a:ext uri="{FF2B5EF4-FFF2-40B4-BE49-F238E27FC236}">
                  <a16:creationId xmlns:a16="http://schemas.microsoft.com/office/drawing/2014/main" id="{2EBDE2EE-ABB7-C8A2-B44B-CD7F6E6DF5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0" name="Skupina 69">
            <a:extLst>
              <a:ext uri="{FF2B5EF4-FFF2-40B4-BE49-F238E27FC236}">
                <a16:creationId xmlns:a16="http://schemas.microsoft.com/office/drawing/2014/main" id="{39A89D4F-4FCD-1F9E-451D-7651589F087E}"/>
              </a:ext>
            </a:extLst>
          </p:cNvPr>
          <p:cNvGrpSpPr/>
          <p:nvPr/>
        </p:nvGrpSpPr>
        <p:grpSpPr>
          <a:xfrm>
            <a:off x="3412469" y="3432950"/>
            <a:ext cx="94785" cy="92869"/>
            <a:chOff x="1134172" y="2133600"/>
            <a:chExt cx="94785" cy="92869"/>
          </a:xfrm>
        </p:grpSpPr>
        <p:cxnSp>
          <p:nvCxnSpPr>
            <p:cNvPr id="71" name="Přímá spojnice 70">
              <a:extLst>
                <a:ext uri="{FF2B5EF4-FFF2-40B4-BE49-F238E27FC236}">
                  <a16:creationId xmlns:a16="http://schemas.microsoft.com/office/drawing/2014/main" id="{D9FDFC0E-9F4B-682B-1F61-E1D30CA7A21D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Přímá spojnice 71">
              <a:extLst>
                <a:ext uri="{FF2B5EF4-FFF2-40B4-BE49-F238E27FC236}">
                  <a16:creationId xmlns:a16="http://schemas.microsoft.com/office/drawing/2014/main" id="{3E886CDB-38EC-EC51-63A0-0E9F47106C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Skupina 72">
            <a:extLst>
              <a:ext uri="{FF2B5EF4-FFF2-40B4-BE49-F238E27FC236}">
                <a16:creationId xmlns:a16="http://schemas.microsoft.com/office/drawing/2014/main" id="{BE5AB358-A4A3-FFE8-906F-D4401B0BD543}"/>
              </a:ext>
            </a:extLst>
          </p:cNvPr>
          <p:cNvGrpSpPr/>
          <p:nvPr/>
        </p:nvGrpSpPr>
        <p:grpSpPr>
          <a:xfrm>
            <a:off x="1670364" y="3871523"/>
            <a:ext cx="94785" cy="92869"/>
            <a:chOff x="1134172" y="2133600"/>
            <a:chExt cx="94785" cy="92869"/>
          </a:xfrm>
        </p:grpSpPr>
        <p:cxnSp>
          <p:nvCxnSpPr>
            <p:cNvPr id="74" name="Přímá spojnice 73">
              <a:extLst>
                <a:ext uri="{FF2B5EF4-FFF2-40B4-BE49-F238E27FC236}">
                  <a16:creationId xmlns:a16="http://schemas.microsoft.com/office/drawing/2014/main" id="{FCD4F007-2765-9671-F94F-0D6A59810B0E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Přímá spojnice 74">
              <a:extLst>
                <a:ext uri="{FF2B5EF4-FFF2-40B4-BE49-F238E27FC236}">
                  <a16:creationId xmlns:a16="http://schemas.microsoft.com/office/drawing/2014/main" id="{701E1DDC-02EE-9DBA-4E16-BF6CA0E79D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Skupina 75">
            <a:extLst>
              <a:ext uri="{FF2B5EF4-FFF2-40B4-BE49-F238E27FC236}">
                <a16:creationId xmlns:a16="http://schemas.microsoft.com/office/drawing/2014/main" id="{C51EAE53-5F39-F380-7323-ABA584A8E127}"/>
              </a:ext>
            </a:extLst>
          </p:cNvPr>
          <p:cNvGrpSpPr/>
          <p:nvPr/>
        </p:nvGrpSpPr>
        <p:grpSpPr>
          <a:xfrm>
            <a:off x="2524391" y="3860631"/>
            <a:ext cx="94785" cy="92869"/>
            <a:chOff x="1134172" y="2133600"/>
            <a:chExt cx="94785" cy="92869"/>
          </a:xfrm>
        </p:grpSpPr>
        <p:cxnSp>
          <p:nvCxnSpPr>
            <p:cNvPr id="77" name="Přímá spojnice 76">
              <a:extLst>
                <a:ext uri="{FF2B5EF4-FFF2-40B4-BE49-F238E27FC236}">
                  <a16:creationId xmlns:a16="http://schemas.microsoft.com/office/drawing/2014/main" id="{B1397234-5B63-3D70-C95F-6636322B7BBD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Přímá spojnice 77">
              <a:extLst>
                <a:ext uri="{FF2B5EF4-FFF2-40B4-BE49-F238E27FC236}">
                  <a16:creationId xmlns:a16="http://schemas.microsoft.com/office/drawing/2014/main" id="{B98BD8B6-4B5E-C56B-6008-FA3CDF410C8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Skupina 78">
            <a:extLst>
              <a:ext uri="{FF2B5EF4-FFF2-40B4-BE49-F238E27FC236}">
                <a16:creationId xmlns:a16="http://schemas.microsoft.com/office/drawing/2014/main" id="{FC6B6159-4E27-B1D0-AB21-DDD22F416DE6}"/>
              </a:ext>
            </a:extLst>
          </p:cNvPr>
          <p:cNvGrpSpPr/>
          <p:nvPr/>
        </p:nvGrpSpPr>
        <p:grpSpPr>
          <a:xfrm>
            <a:off x="2097378" y="3871523"/>
            <a:ext cx="94785" cy="92869"/>
            <a:chOff x="1134172" y="2133600"/>
            <a:chExt cx="94785" cy="92869"/>
          </a:xfrm>
        </p:grpSpPr>
        <p:cxnSp>
          <p:nvCxnSpPr>
            <p:cNvPr id="80" name="Přímá spojnice 79">
              <a:extLst>
                <a:ext uri="{FF2B5EF4-FFF2-40B4-BE49-F238E27FC236}">
                  <a16:creationId xmlns:a16="http://schemas.microsoft.com/office/drawing/2014/main" id="{5C16F301-B1F2-7BAE-425F-F35C015F985A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Přímá spojnice 80">
              <a:extLst>
                <a:ext uri="{FF2B5EF4-FFF2-40B4-BE49-F238E27FC236}">
                  <a16:creationId xmlns:a16="http://schemas.microsoft.com/office/drawing/2014/main" id="{B4B07771-7786-26CA-539A-1B51409E6F9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2" name="Skupina 81">
            <a:extLst>
              <a:ext uri="{FF2B5EF4-FFF2-40B4-BE49-F238E27FC236}">
                <a16:creationId xmlns:a16="http://schemas.microsoft.com/office/drawing/2014/main" id="{AE240236-D46B-C3B4-E19A-0171DCFC5A33}"/>
              </a:ext>
            </a:extLst>
          </p:cNvPr>
          <p:cNvGrpSpPr/>
          <p:nvPr/>
        </p:nvGrpSpPr>
        <p:grpSpPr>
          <a:xfrm>
            <a:off x="2998795" y="3871522"/>
            <a:ext cx="94785" cy="92869"/>
            <a:chOff x="1134172" y="2133600"/>
            <a:chExt cx="94785" cy="92869"/>
          </a:xfrm>
        </p:grpSpPr>
        <p:cxnSp>
          <p:nvCxnSpPr>
            <p:cNvPr id="83" name="Přímá spojnice 82">
              <a:extLst>
                <a:ext uri="{FF2B5EF4-FFF2-40B4-BE49-F238E27FC236}">
                  <a16:creationId xmlns:a16="http://schemas.microsoft.com/office/drawing/2014/main" id="{3801AFFB-DE2E-10F0-EDA5-9DD31BC72EAE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Přímá spojnice 83">
              <a:extLst>
                <a:ext uri="{FF2B5EF4-FFF2-40B4-BE49-F238E27FC236}">
                  <a16:creationId xmlns:a16="http://schemas.microsoft.com/office/drawing/2014/main" id="{41F78633-333F-FFC0-648B-A58BCD5248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Skupina 84">
            <a:extLst>
              <a:ext uri="{FF2B5EF4-FFF2-40B4-BE49-F238E27FC236}">
                <a16:creationId xmlns:a16="http://schemas.microsoft.com/office/drawing/2014/main" id="{33716812-8544-0D70-DA9B-4DE1847B3C12}"/>
              </a:ext>
            </a:extLst>
          </p:cNvPr>
          <p:cNvGrpSpPr/>
          <p:nvPr/>
        </p:nvGrpSpPr>
        <p:grpSpPr>
          <a:xfrm>
            <a:off x="3412469" y="3848787"/>
            <a:ext cx="94785" cy="92869"/>
            <a:chOff x="1134172" y="2133600"/>
            <a:chExt cx="94785" cy="92869"/>
          </a:xfrm>
        </p:grpSpPr>
        <p:cxnSp>
          <p:nvCxnSpPr>
            <p:cNvPr id="86" name="Přímá spojnice 85">
              <a:extLst>
                <a:ext uri="{FF2B5EF4-FFF2-40B4-BE49-F238E27FC236}">
                  <a16:creationId xmlns:a16="http://schemas.microsoft.com/office/drawing/2014/main" id="{D8E89A41-1220-8B7A-0BF2-FD63E1CA72E9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Přímá spojnice 86">
              <a:extLst>
                <a:ext uri="{FF2B5EF4-FFF2-40B4-BE49-F238E27FC236}">
                  <a16:creationId xmlns:a16="http://schemas.microsoft.com/office/drawing/2014/main" id="{32349521-46E4-58AC-1D7F-174E4A6AB7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TextovéPole 88">
            <a:extLst>
              <a:ext uri="{FF2B5EF4-FFF2-40B4-BE49-F238E27FC236}">
                <a16:creationId xmlns:a16="http://schemas.microsoft.com/office/drawing/2014/main" id="{6CEA02BB-6AE7-1492-7DF0-FD04A4DBCA19}"/>
              </a:ext>
            </a:extLst>
          </p:cNvPr>
          <p:cNvSpPr txBox="1"/>
          <p:nvPr/>
        </p:nvSpPr>
        <p:spPr>
          <a:xfrm>
            <a:off x="1267973" y="5454307"/>
            <a:ext cx="96598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b="1">
                <a:solidFill>
                  <a:srgbClr val="39464A"/>
                </a:solidFill>
                <a:latin typeface="GillSansRegular"/>
              </a:rPr>
              <a:t>F</a:t>
            </a:r>
            <a:r>
              <a:rPr lang="en-US" sz="2000" b="1" err="1">
                <a:solidFill>
                  <a:srgbClr val="39464A"/>
                </a:solidFill>
                <a:latin typeface="GillSansRegular"/>
              </a:rPr>
              <a:t>eature</a:t>
            </a:r>
            <a:r>
              <a:rPr lang="en-US" sz="2000" b="1">
                <a:solidFill>
                  <a:srgbClr val="39464A"/>
                </a:solidFill>
                <a:latin typeface="GillSansRegular"/>
              </a:rPr>
              <a:t> “</a:t>
            </a:r>
            <a:r>
              <a:rPr lang="en-US" sz="2000" b="1" i="1">
                <a:solidFill>
                  <a:srgbClr val="39464A"/>
                </a:solidFill>
                <a:latin typeface="GillSansRegular"/>
              </a:rPr>
              <a:t>point and shoot</a:t>
            </a:r>
            <a:r>
              <a:rPr lang="en-US" sz="2000" b="1">
                <a:solidFill>
                  <a:srgbClr val="39464A"/>
                </a:solidFill>
                <a:latin typeface="GillSansRegular"/>
              </a:rPr>
              <a:t>” generate F-D curves </a:t>
            </a:r>
            <a:r>
              <a:rPr lang="cs-CZ" sz="2000" b="1" err="1">
                <a:solidFill>
                  <a:srgbClr val="39464A"/>
                </a:solidFill>
                <a:latin typeface="GillSansRegular"/>
              </a:rPr>
              <a:t>from</a:t>
            </a:r>
            <a:r>
              <a:rPr lang="en-US" sz="2000" b="1">
                <a:solidFill>
                  <a:srgbClr val="39464A"/>
                </a:solidFill>
                <a:latin typeface="GillSansRegular"/>
              </a:rPr>
              <a:t> selected positions.</a:t>
            </a:r>
            <a:endParaRPr lang="cs-CZ" sz="2000" b="1">
              <a:solidFill>
                <a:srgbClr val="39464A"/>
              </a:solidFill>
              <a:latin typeface="GillSansRegular"/>
            </a:endParaRPr>
          </a:p>
          <a:p>
            <a:pPr algn="ctr"/>
            <a:r>
              <a:rPr lang="cs-CZ" sz="2000" b="1">
                <a:solidFill>
                  <a:srgbClr val="FF0000"/>
                </a:solidFill>
                <a:latin typeface="GillSansRegular"/>
              </a:rPr>
              <a:t>C</a:t>
            </a:r>
            <a:r>
              <a:rPr lang="en-US" sz="2000" b="1" err="1">
                <a:solidFill>
                  <a:srgbClr val="FF0000"/>
                </a:solidFill>
                <a:latin typeface="GillSansRegular"/>
              </a:rPr>
              <a:t>haracteristic</a:t>
            </a:r>
            <a:r>
              <a:rPr lang="en-US" sz="2000" b="1">
                <a:solidFill>
                  <a:srgbClr val="FF0000"/>
                </a:solidFill>
                <a:latin typeface="GillSansRegular"/>
              </a:rPr>
              <a:t> peak</a:t>
            </a:r>
            <a:r>
              <a:rPr lang="cs-CZ" sz="2000" b="1">
                <a:solidFill>
                  <a:srgbClr val="FF0000"/>
                </a:solidFill>
                <a:latin typeface="GillSansRegular"/>
              </a:rPr>
              <a:t> „</a:t>
            </a:r>
            <a:r>
              <a:rPr lang="cs-CZ" sz="2000" b="1" err="1">
                <a:solidFill>
                  <a:srgbClr val="FF0000"/>
                </a:solidFill>
                <a:latin typeface="GillSansRegular"/>
              </a:rPr>
              <a:t>Rupture</a:t>
            </a:r>
            <a:r>
              <a:rPr lang="cs-CZ" sz="2000" b="1">
                <a:solidFill>
                  <a:srgbClr val="FF0000"/>
                </a:solidFill>
                <a:latin typeface="GillSansRegular"/>
              </a:rPr>
              <a:t> event“ = </a:t>
            </a:r>
            <a:r>
              <a:rPr lang="en-US" sz="2000" b="1">
                <a:solidFill>
                  <a:srgbClr val="FF0000"/>
                </a:solidFill>
                <a:latin typeface="GillSansRegular"/>
              </a:rPr>
              <a:t>bilayer has formed</a:t>
            </a:r>
          </a:p>
        </p:txBody>
      </p:sp>
      <p:sp>
        <p:nvSpPr>
          <p:cNvPr id="88" name="TextovéPole 87">
            <a:extLst>
              <a:ext uri="{FF2B5EF4-FFF2-40B4-BE49-F238E27FC236}">
                <a16:creationId xmlns:a16="http://schemas.microsoft.com/office/drawing/2014/main" id="{351F2763-9C85-5EBD-2F6C-9B3B45AD685C}"/>
              </a:ext>
            </a:extLst>
          </p:cNvPr>
          <p:cNvSpPr txBox="1"/>
          <p:nvPr/>
        </p:nvSpPr>
        <p:spPr>
          <a:xfrm>
            <a:off x="8892163" y="980882"/>
            <a:ext cx="2991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600" i="1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cs-CZ" sz="1600" baseline="-2500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cs-CZ" sz="1600" i="1"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  <a:r>
              <a:rPr lang="cs-CZ" sz="1600" i="1" err="1">
                <a:latin typeface="Arial" panose="020B0604020202020204" pitchFamily="34" charset="0"/>
                <a:cs typeface="Arial" panose="020B0604020202020204" pitchFamily="34" charset="0"/>
              </a:rPr>
              <a:t>force</a:t>
            </a:r>
            <a:r>
              <a:rPr lang="cs-CZ" sz="1600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i="1" err="1">
                <a:latin typeface="Arial" panose="020B0604020202020204" pitchFamily="34" charset="0"/>
                <a:cs typeface="Arial" panose="020B0604020202020204" pitchFamily="34" charset="0"/>
              </a:rPr>
              <a:t>required</a:t>
            </a:r>
            <a:r>
              <a:rPr lang="cs-CZ" sz="1600" i="1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600" i="1" err="1">
                <a:latin typeface="Arial" panose="020B0604020202020204" pitchFamily="34" charset="0"/>
                <a:cs typeface="Arial" panose="020B0604020202020204" pitchFamily="34" charset="0"/>
              </a:rPr>
              <a:t>rupture</a:t>
            </a:r>
            <a:endParaRPr lang="cs-CZ" sz="1600" i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600" i="1" err="1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cs-CZ" sz="1600" baseline="-25000" err="1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cs-CZ" sz="1600" baseline="-25000">
                <a:latin typeface="Arial" panose="020B0604020202020204" pitchFamily="34" charset="0"/>
                <a:cs typeface="Arial" panose="020B0604020202020204" pitchFamily="34" charset="0"/>
              </a:rPr>
              <a:t>-C</a:t>
            </a:r>
            <a:r>
              <a:rPr lang="cs-CZ" sz="1600"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  <a:r>
              <a:rPr lang="cs-CZ" sz="1600" i="1" err="1">
                <a:latin typeface="Arial" panose="020B0604020202020204" pitchFamily="34" charset="0"/>
                <a:cs typeface="Arial" panose="020B0604020202020204" pitchFamily="34" charset="0"/>
              </a:rPr>
              <a:t>thickness</a:t>
            </a:r>
            <a:r>
              <a:rPr lang="cs-CZ" sz="1600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i="1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600" i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i="1" err="1">
                <a:latin typeface="Arial" panose="020B0604020202020204" pitchFamily="34" charset="0"/>
                <a:cs typeface="Arial" panose="020B0604020202020204" pitchFamily="34" charset="0"/>
              </a:rPr>
              <a:t>bilayer</a:t>
            </a:r>
            <a:endParaRPr lang="en-US" sz="16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2829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236E4-B73A-655C-363D-D5C633180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EF6AF8-26B4-59F4-E79A-4ACD7863C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3244"/>
          </a:xfrm>
        </p:spPr>
        <p:txBody>
          <a:bodyPr>
            <a:normAutofit/>
          </a:bodyPr>
          <a:lstStyle/>
          <a:p>
            <a:r>
              <a:rPr lang="cs-CZ" sz="3600">
                <a:latin typeface="GillSansRegular"/>
              </a:rPr>
              <a:t>SLB </a:t>
            </a:r>
            <a:r>
              <a:rPr lang="cs-CZ" sz="3600" err="1">
                <a:latin typeface="GillSansRegular"/>
              </a:rPr>
              <a:t>focused</a:t>
            </a:r>
            <a:r>
              <a:rPr lang="cs-CZ" sz="3600">
                <a:latin typeface="GillSansRegular"/>
              </a:rPr>
              <a:t> by AFM </a:t>
            </a:r>
            <a:r>
              <a:rPr lang="cs-CZ" sz="3600" err="1">
                <a:latin typeface="GillSansRegular"/>
              </a:rPr>
              <a:t>spectroscopy</a:t>
            </a:r>
            <a:r>
              <a:rPr lang="cs-CZ" sz="3600">
                <a:latin typeface="GillSansRegular"/>
              </a:rPr>
              <a:t> 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1EFAC783-0181-EA87-D3BE-3F4530AEE8A5}"/>
              </a:ext>
            </a:extLst>
          </p:cNvPr>
          <p:cNvSpPr txBox="1"/>
          <p:nvPr/>
        </p:nvSpPr>
        <p:spPr>
          <a:xfrm>
            <a:off x="598436" y="5358555"/>
            <a:ext cx="10995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39464A"/>
                </a:solidFill>
                <a:latin typeface="GillSansRegular"/>
              </a:rPr>
              <a:t>The AFM tip causes the formation of a temporary pore without stabilization. The membrane has a strong tendency to self-heal because lipid bilayers are thermodynamically stable structures.</a:t>
            </a:r>
            <a:endParaRPr lang="cs-CZ" sz="2000" b="1">
              <a:solidFill>
                <a:srgbClr val="39464A"/>
              </a:solidFill>
              <a:latin typeface="GillSansRegular"/>
            </a:endParaRPr>
          </a:p>
        </p:txBody>
      </p:sp>
      <p:pic>
        <p:nvPicPr>
          <p:cNvPr id="25" name="Obrázek 24" descr="Obsah obrázku snímek obrazovky, Obdélník, rám&#10;&#10;Obsah vygenerovaný umělou inteligencí může být nesprávný.">
            <a:extLst>
              <a:ext uri="{FF2B5EF4-FFF2-40B4-BE49-F238E27FC236}">
                <a16:creationId xmlns:a16="http://schemas.microsoft.com/office/drawing/2014/main" id="{322F7A04-6941-0723-26E4-98A6F49FDB4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484" y="1950913"/>
            <a:ext cx="2774847" cy="2343837"/>
          </a:xfrm>
          <a:prstGeom prst="rect">
            <a:avLst/>
          </a:prstGeom>
        </p:spPr>
      </p:pic>
      <p:pic>
        <p:nvPicPr>
          <p:cNvPr id="38" name="Obrázek 37" descr="Obsah obrázku snímek obrazovky, text, diagram, design&#10;&#10;Obsah vygenerovaný umělou inteligencí může být nesprávný.">
            <a:extLst>
              <a:ext uri="{FF2B5EF4-FFF2-40B4-BE49-F238E27FC236}">
                <a16:creationId xmlns:a16="http://schemas.microsoft.com/office/drawing/2014/main" id="{DC8D9E87-AC38-A69B-0C5B-09ABBCE9D9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555" y="1101717"/>
            <a:ext cx="5571468" cy="4042228"/>
          </a:xfrm>
          <a:prstGeom prst="rect">
            <a:avLst/>
          </a:prstGeom>
        </p:spPr>
      </p:pic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DFBF77D-4BB6-7176-D220-75E6AD6AC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7</a:t>
            </a:fld>
            <a:endParaRPr lang="cs-CZ"/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3E9544BC-81A1-37E0-DA3A-0C5510BE6A8C}"/>
              </a:ext>
            </a:extLst>
          </p:cNvPr>
          <p:cNvGrpSpPr/>
          <p:nvPr/>
        </p:nvGrpSpPr>
        <p:grpSpPr>
          <a:xfrm>
            <a:off x="1250270" y="1598638"/>
            <a:ext cx="3301758" cy="2837476"/>
            <a:chOff x="1174070" y="2010262"/>
            <a:chExt cx="3301758" cy="2837476"/>
          </a:xfrm>
        </p:grpSpPr>
        <p:pic>
          <p:nvPicPr>
            <p:cNvPr id="5" name="Obrázek 4" descr="Obsah obrázku snímek obrazovky, text, Obdélník&#10;&#10;Obsah generovaný pomocí AI může být nesprávný.">
              <a:extLst>
                <a:ext uri="{FF2B5EF4-FFF2-40B4-BE49-F238E27FC236}">
                  <a16:creationId xmlns:a16="http://schemas.microsoft.com/office/drawing/2014/main" id="{E11FECDD-C507-7EFE-4025-475088304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74070" y="2074464"/>
              <a:ext cx="2997880" cy="2709072"/>
            </a:xfrm>
            <a:prstGeom prst="rect">
              <a:avLst/>
            </a:prstGeom>
          </p:spPr>
        </p:pic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14D66075-8F43-8BD6-4836-4B93628A5888}"/>
                </a:ext>
              </a:extLst>
            </p:cNvPr>
            <p:cNvSpPr txBox="1"/>
            <p:nvPr/>
          </p:nvSpPr>
          <p:spPr>
            <a:xfrm rot="16200000">
              <a:off x="3705180" y="3275111"/>
              <a:ext cx="11192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Height (</a:t>
              </a:r>
              <a:r>
                <a:rPr lang="cs-CZ" sz="1400" err="1"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id="{E7B5BE8C-7AEC-0EE3-CBF7-4DC22FD234BB}"/>
                </a:ext>
              </a:extLst>
            </p:cNvPr>
            <p:cNvSpPr txBox="1"/>
            <p:nvPr/>
          </p:nvSpPr>
          <p:spPr>
            <a:xfrm>
              <a:off x="4092390" y="2010262"/>
              <a:ext cx="383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14</a:t>
              </a:r>
            </a:p>
          </p:txBody>
        </p:sp>
        <p:sp>
          <p:nvSpPr>
            <p:cNvPr id="8" name="TextovéPole 7">
              <a:extLst>
                <a:ext uri="{FF2B5EF4-FFF2-40B4-BE49-F238E27FC236}">
                  <a16:creationId xmlns:a16="http://schemas.microsoft.com/office/drawing/2014/main" id="{0C5A91A3-7BE7-D7FD-88EC-CF9CA7D08854}"/>
                </a:ext>
              </a:extLst>
            </p:cNvPr>
            <p:cNvSpPr txBox="1"/>
            <p:nvPr/>
          </p:nvSpPr>
          <p:spPr>
            <a:xfrm>
              <a:off x="4191776" y="4539961"/>
              <a:ext cx="28405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cxnSp>
          <p:nvCxnSpPr>
            <p:cNvPr id="9" name="Přímá spojnice 8">
              <a:extLst>
                <a:ext uri="{FF2B5EF4-FFF2-40B4-BE49-F238E27FC236}">
                  <a16:creationId xmlns:a16="http://schemas.microsoft.com/office/drawing/2014/main" id="{3734257C-0F90-2F26-3764-8A8B012AE096}"/>
                </a:ext>
              </a:extLst>
            </p:cNvPr>
            <p:cNvCxnSpPr/>
            <p:nvPr/>
          </p:nvCxnSpPr>
          <p:spPr>
            <a:xfrm>
              <a:off x="3059907" y="4572000"/>
              <a:ext cx="540543" cy="0"/>
            </a:xfrm>
            <a:prstGeom prst="line">
              <a:avLst/>
            </a:prstGeom>
            <a:ln w="1905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ovéPole 9">
              <a:extLst>
                <a:ext uri="{FF2B5EF4-FFF2-40B4-BE49-F238E27FC236}">
                  <a16:creationId xmlns:a16="http://schemas.microsoft.com/office/drawing/2014/main" id="{81F79A43-B80F-C52E-7E42-9A85F3CF5FD3}"/>
                </a:ext>
              </a:extLst>
            </p:cNvPr>
            <p:cNvSpPr txBox="1"/>
            <p:nvPr/>
          </p:nvSpPr>
          <p:spPr>
            <a:xfrm>
              <a:off x="2973349" y="4295001"/>
              <a:ext cx="7136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200" b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200 </a:t>
              </a:r>
              <a:r>
                <a:rPr lang="cs-CZ" sz="1200" b="1" err="1">
                  <a:solidFill>
                    <a:schemeClr val="bg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endParaRPr lang="cs-CZ" sz="1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3" name="Zástupný obsah 6" descr="Obsah obrázku snímek obrazovky, koule&#10;&#10;Obsah vygenerovaný umělou inteligencí může být nesprávný.">
            <a:extLst>
              <a:ext uri="{FF2B5EF4-FFF2-40B4-BE49-F238E27FC236}">
                <a16:creationId xmlns:a16="http://schemas.microsoft.com/office/drawing/2014/main" id="{0C38BA1E-2D54-FA24-2111-FBCB6B590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93588" y="183391"/>
            <a:ext cx="2482392" cy="1188959"/>
          </a:xfrm>
        </p:spPr>
      </p:pic>
      <p:sp>
        <p:nvSpPr>
          <p:cNvPr id="34" name="TextovéPole 33">
            <a:extLst>
              <a:ext uri="{FF2B5EF4-FFF2-40B4-BE49-F238E27FC236}">
                <a16:creationId xmlns:a16="http://schemas.microsoft.com/office/drawing/2014/main" id="{DAB72195-B664-871E-63C6-BBDAC4BAE32D}"/>
              </a:ext>
            </a:extLst>
          </p:cNvPr>
          <p:cNvSpPr txBox="1"/>
          <p:nvPr/>
        </p:nvSpPr>
        <p:spPr>
          <a:xfrm>
            <a:off x="9206525" y="1334176"/>
            <a:ext cx="2856518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200" dirty="0">
                <a:latin typeface="GillSansRegular"/>
                <a:cs typeface="Arial"/>
              </a:rPr>
              <a:t>Live/dead staining of </a:t>
            </a:r>
            <a:r>
              <a:rPr lang="en-US" sz="1200" i="1" dirty="0">
                <a:latin typeface="GillSansRegular"/>
                <a:cs typeface="Arial"/>
              </a:rPr>
              <a:t>E. coli</a:t>
            </a:r>
            <a:r>
              <a:rPr lang="en-US" sz="1200" dirty="0">
                <a:latin typeface="GillSansRegular"/>
                <a:cs typeface="Arial"/>
              </a:rPr>
              <a:t> bacteria after</a:t>
            </a:r>
            <a:r>
              <a:rPr lang="cs-CZ" sz="1200" dirty="0">
                <a:latin typeface="GillSansRegular"/>
                <a:cs typeface="Arial"/>
              </a:rPr>
              <a:t> AFM</a:t>
            </a:r>
            <a:r>
              <a:rPr lang="en-US" sz="1200" dirty="0">
                <a:latin typeface="GillSansRegular"/>
                <a:cs typeface="Arial"/>
              </a:rPr>
              <a:t> tip penetration</a:t>
            </a:r>
            <a:endParaRPr lang="cs-CZ" sz="1200" dirty="0">
              <a:latin typeface="GillSansRegular"/>
              <a:cs typeface="Arial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0A29248F-736A-5DB5-3E7B-0D5B1CF3DAB4}"/>
              </a:ext>
            </a:extLst>
          </p:cNvPr>
          <p:cNvSpPr txBox="1"/>
          <p:nvPr/>
        </p:nvSpPr>
        <p:spPr>
          <a:xfrm>
            <a:off x="9321118" y="1795286"/>
            <a:ext cx="2743199" cy="5078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sz="900" i="1" dirty="0" err="1">
                <a:solidFill>
                  <a:srgbClr val="212121"/>
                </a:solidFill>
                <a:latin typeface="Arial"/>
                <a:ea typeface="+mn-lt"/>
                <a:cs typeface="+mn-lt"/>
              </a:rPr>
              <a:t>Suo</a:t>
            </a:r>
            <a:r>
              <a:rPr lang="cs-CZ" sz="900" i="1" dirty="0">
                <a:solidFill>
                  <a:srgbClr val="212121"/>
                </a:solidFill>
                <a:latin typeface="Arial"/>
                <a:ea typeface="+mn-lt"/>
                <a:cs typeface="+mn-lt"/>
              </a:rPr>
              <a:t> Z, et al. . </a:t>
            </a:r>
            <a:r>
              <a:rPr lang="cs-CZ" sz="900" i="1" dirty="0" err="1">
                <a:solidFill>
                  <a:srgbClr val="212121"/>
                </a:solidFill>
                <a:latin typeface="Arial"/>
                <a:ea typeface="+mn-lt"/>
                <a:cs typeface="+mn-lt"/>
              </a:rPr>
              <a:t>Bacteria</a:t>
            </a:r>
            <a:r>
              <a:rPr lang="cs-CZ" sz="900" i="1" dirty="0">
                <a:solidFill>
                  <a:srgbClr val="212121"/>
                </a:solidFill>
                <a:latin typeface="Arial"/>
                <a:ea typeface="+mn-lt"/>
                <a:cs typeface="+mn-lt"/>
              </a:rPr>
              <a:t> </a:t>
            </a:r>
            <a:r>
              <a:rPr lang="cs-CZ" sz="900" i="1" dirty="0" err="1">
                <a:solidFill>
                  <a:srgbClr val="212121"/>
                </a:solidFill>
                <a:latin typeface="Arial"/>
                <a:ea typeface="+mn-lt"/>
                <a:cs typeface="+mn-lt"/>
              </a:rPr>
              <a:t>survive</a:t>
            </a:r>
            <a:r>
              <a:rPr lang="cs-CZ" sz="900" i="1" dirty="0">
                <a:solidFill>
                  <a:srgbClr val="212121"/>
                </a:solidFill>
                <a:latin typeface="Arial"/>
                <a:ea typeface="+mn-lt"/>
                <a:cs typeface="+mn-lt"/>
              </a:rPr>
              <a:t> </a:t>
            </a:r>
            <a:r>
              <a:rPr lang="cs-CZ" sz="900" i="1" dirty="0" err="1">
                <a:solidFill>
                  <a:srgbClr val="212121"/>
                </a:solidFill>
                <a:latin typeface="Arial"/>
                <a:ea typeface="+mn-lt"/>
                <a:cs typeface="+mn-lt"/>
              </a:rPr>
              <a:t>multiple</a:t>
            </a:r>
            <a:r>
              <a:rPr lang="cs-CZ" sz="900" i="1" dirty="0">
                <a:solidFill>
                  <a:srgbClr val="212121"/>
                </a:solidFill>
                <a:latin typeface="Arial"/>
                <a:ea typeface="+mn-lt"/>
                <a:cs typeface="+mn-lt"/>
              </a:rPr>
              <a:t> </a:t>
            </a:r>
            <a:r>
              <a:rPr lang="cs-CZ" sz="900" i="1" dirty="0" err="1">
                <a:solidFill>
                  <a:srgbClr val="212121"/>
                </a:solidFill>
                <a:latin typeface="Arial"/>
                <a:ea typeface="+mn-lt"/>
                <a:cs typeface="+mn-lt"/>
              </a:rPr>
              <a:t>puncturings</a:t>
            </a:r>
            <a:r>
              <a:rPr lang="cs-CZ" sz="900" i="1" dirty="0">
                <a:solidFill>
                  <a:srgbClr val="212121"/>
                </a:solidFill>
                <a:latin typeface="Arial"/>
                <a:ea typeface="+mn-lt"/>
                <a:cs typeface="+mn-lt"/>
              </a:rPr>
              <a:t> </a:t>
            </a:r>
            <a:r>
              <a:rPr lang="cs-CZ" sz="900" i="1" dirty="0" err="1">
                <a:solidFill>
                  <a:srgbClr val="212121"/>
                </a:solidFill>
                <a:latin typeface="Arial"/>
                <a:ea typeface="+mn-lt"/>
                <a:cs typeface="+mn-lt"/>
              </a:rPr>
              <a:t>of</a:t>
            </a:r>
            <a:r>
              <a:rPr lang="cs-CZ" sz="900" i="1" dirty="0">
                <a:solidFill>
                  <a:srgbClr val="212121"/>
                </a:solidFill>
                <a:latin typeface="Arial"/>
                <a:ea typeface="+mn-lt"/>
                <a:cs typeface="+mn-lt"/>
              </a:rPr>
              <a:t> </a:t>
            </a:r>
            <a:r>
              <a:rPr lang="cs-CZ" sz="900" i="1" dirty="0" err="1">
                <a:solidFill>
                  <a:srgbClr val="212121"/>
                </a:solidFill>
                <a:latin typeface="Arial"/>
                <a:ea typeface="+mn-lt"/>
                <a:cs typeface="+mn-lt"/>
              </a:rPr>
              <a:t>their</a:t>
            </a:r>
            <a:r>
              <a:rPr lang="cs-CZ" sz="900" i="1" dirty="0">
                <a:solidFill>
                  <a:srgbClr val="212121"/>
                </a:solidFill>
                <a:latin typeface="Arial"/>
                <a:ea typeface="+mn-lt"/>
                <a:cs typeface="+mn-lt"/>
              </a:rPr>
              <a:t> cell </a:t>
            </a:r>
            <a:r>
              <a:rPr lang="cs-CZ" sz="900" i="1" dirty="0" err="1">
                <a:solidFill>
                  <a:srgbClr val="212121"/>
                </a:solidFill>
                <a:latin typeface="Arial"/>
                <a:ea typeface="+mn-lt"/>
                <a:cs typeface="+mn-lt"/>
              </a:rPr>
              <a:t>walls</a:t>
            </a:r>
            <a:r>
              <a:rPr lang="cs-CZ" sz="900" i="1" dirty="0">
                <a:solidFill>
                  <a:srgbClr val="212121"/>
                </a:solidFill>
                <a:latin typeface="Arial"/>
                <a:ea typeface="+mn-lt"/>
                <a:cs typeface="+mn-lt"/>
              </a:rPr>
              <a:t>. </a:t>
            </a:r>
            <a:r>
              <a:rPr lang="cs-CZ" sz="900" i="1" dirty="0" err="1">
                <a:solidFill>
                  <a:srgbClr val="212121"/>
                </a:solidFill>
                <a:latin typeface="Arial"/>
                <a:ea typeface="+mn-lt"/>
                <a:cs typeface="+mn-lt"/>
              </a:rPr>
              <a:t>Langmuir</a:t>
            </a:r>
            <a:r>
              <a:rPr lang="cs-CZ" sz="900" i="1" dirty="0">
                <a:solidFill>
                  <a:srgbClr val="212121"/>
                </a:solidFill>
                <a:latin typeface="Arial"/>
                <a:ea typeface="+mn-lt"/>
                <a:cs typeface="+mn-lt"/>
              </a:rPr>
              <a:t>. 2009 </a:t>
            </a:r>
            <a:r>
              <a:rPr lang="cs-CZ" sz="900" i="1" dirty="0" err="1">
                <a:solidFill>
                  <a:srgbClr val="212121"/>
                </a:solidFill>
                <a:latin typeface="Arial"/>
                <a:ea typeface="+mn-lt"/>
                <a:cs typeface="+mn-lt"/>
              </a:rPr>
              <a:t>Apr</a:t>
            </a:r>
            <a:r>
              <a:rPr lang="cs-CZ" sz="900" i="1" dirty="0">
                <a:solidFill>
                  <a:srgbClr val="212121"/>
                </a:solidFill>
                <a:latin typeface="Arial"/>
                <a:ea typeface="+mn-lt"/>
                <a:cs typeface="+mn-lt"/>
              </a:rPr>
              <a:t> 21;25(8):4588-94. </a:t>
            </a:r>
            <a:r>
              <a:rPr lang="cs-CZ" sz="900" i="1" dirty="0" err="1">
                <a:solidFill>
                  <a:srgbClr val="212121"/>
                </a:solidFill>
                <a:latin typeface="Arial"/>
                <a:ea typeface="+mn-lt"/>
                <a:cs typeface="+mn-lt"/>
              </a:rPr>
              <a:t>doi</a:t>
            </a:r>
            <a:r>
              <a:rPr lang="cs-CZ" sz="900" i="1" dirty="0">
                <a:solidFill>
                  <a:srgbClr val="212121"/>
                </a:solidFill>
                <a:latin typeface="Arial"/>
                <a:ea typeface="+mn-lt"/>
                <a:cs typeface="+mn-lt"/>
              </a:rPr>
              <a:t>: 10.1021/la8033319</a:t>
            </a:r>
            <a:endParaRPr lang="cs-CZ" sz="900" i="1">
              <a:solidFill>
                <a:srgbClr val="212121"/>
              </a:solidFill>
              <a:latin typeface="Arial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939223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12EBCE-656C-AF80-FD89-BF2FC0AEA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3244"/>
          </a:xfrm>
        </p:spPr>
        <p:txBody>
          <a:bodyPr>
            <a:normAutofit/>
          </a:bodyPr>
          <a:lstStyle/>
          <a:p>
            <a:r>
              <a:rPr lang="en-US" sz="36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Antimicrobial peptides (AMPs)</a:t>
            </a:r>
            <a:endParaRPr lang="cs-CZ" sz="360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0AE8179-457B-56FD-E656-5719E6A9D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6964"/>
            <a:ext cx="10515600" cy="4730000"/>
          </a:xfrm>
        </p:spPr>
        <p:txBody>
          <a:bodyPr>
            <a:normAutofit/>
          </a:bodyPr>
          <a:lstStyle/>
          <a:p>
            <a:r>
              <a:rPr lang="en-US" sz="2400" b="1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AMPs </a:t>
            </a:r>
            <a:r>
              <a:rPr lang="en-US" sz="24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—</a:t>
            </a:r>
            <a:r>
              <a:rPr lang="cs-CZ" sz="24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short amino acid chains (10-50 residues) — as part of the innate immune response of all life forms</a:t>
            </a:r>
            <a:endParaRPr lang="cs-CZ" sz="2400">
              <a:latin typeface="GillSansRegular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4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2400" err="1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ct</a:t>
            </a:r>
            <a:r>
              <a:rPr lang="en-US" sz="24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quickly</a:t>
            </a:r>
            <a:r>
              <a:rPr lang="en-US" sz="24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highly selective</a:t>
            </a:r>
            <a:r>
              <a:rPr lang="en-US" sz="24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400" b="1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kill bacteria </a:t>
            </a:r>
            <a:r>
              <a:rPr lang="en-US" sz="24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by forming pores in cell membranes</a:t>
            </a:r>
            <a:endParaRPr lang="cs-CZ" sz="2400">
              <a:latin typeface="GillSansRegular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400" b="1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en-US" sz="2400" b="1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road-spectrum activity </a:t>
            </a:r>
            <a:r>
              <a:rPr lang="en-US" sz="24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and </a:t>
            </a:r>
            <a:r>
              <a:rPr lang="en-US" sz="2400" b="1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low resistance development</a:t>
            </a:r>
            <a:r>
              <a:rPr lang="cs-CZ" sz="2400" b="1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— AMPs have potential as new antibiotics</a:t>
            </a:r>
            <a:endParaRPr lang="cs-CZ" sz="2400">
              <a:latin typeface="GillSansRegular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sz="2400">
              <a:latin typeface="GillSansRegular"/>
            </a:endParaRP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C1AA7FC-ACE8-0833-3920-1FCB33652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8</a:t>
            </a:fld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7D285550-8FAF-C8F0-8500-D561830B1736}"/>
              </a:ext>
            </a:extLst>
          </p:cNvPr>
          <p:cNvSpPr txBox="1"/>
          <p:nvPr/>
        </p:nvSpPr>
        <p:spPr>
          <a:xfrm>
            <a:off x="2689581" y="6237066"/>
            <a:ext cx="74350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100" i="1" err="1">
                <a:latin typeface="GillSansRegular"/>
              </a:rPr>
              <a:t>Deb</a:t>
            </a:r>
            <a:r>
              <a:rPr lang="cs-CZ" sz="1100" i="1">
                <a:latin typeface="GillSansRegular"/>
              </a:rPr>
              <a:t> R., Kabelka I., Přibyl J., </a:t>
            </a:r>
            <a:r>
              <a:rPr lang="cs-CZ" sz="1100" i="1" err="1">
                <a:latin typeface="GillSansRegular"/>
              </a:rPr>
              <a:t>Vreeker</a:t>
            </a:r>
            <a:r>
              <a:rPr lang="cs-CZ" sz="1100" i="1">
                <a:latin typeface="GillSansRegular"/>
              </a:rPr>
              <a:t> E., </a:t>
            </a:r>
            <a:r>
              <a:rPr lang="cs-CZ" sz="1100" i="1" err="1">
                <a:latin typeface="GillSansRegular"/>
              </a:rPr>
              <a:t>Maglia</a:t>
            </a:r>
            <a:r>
              <a:rPr lang="cs-CZ" sz="1100" i="1">
                <a:latin typeface="GillSansRegular"/>
              </a:rPr>
              <a:t> G., Vácha R. (2024) </a:t>
            </a:r>
            <a:r>
              <a:rPr lang="cs-CZ" sz="1100" i="1" err="1">
                <a:latin typeface="GillSansRegular"/>
              </a:rPr>
              <a:t>bioRxiv</a:t>
            </a:r>
            <a:r>
              <a:rPr lang="cs-CZ" sz="1100" i="1">
                <a:latin typeface="GillSansRegular"/>
              </a:rPr>
              <a:t> 2022.05.09.491086; doi:10.1101/2022.05.09.491086</a:t>
            </a:r>
          </a:p>
        </p:txBody>
      </p:sp>
      <p:grpSp>
        <p:nvGrpSpPr>
          <p:cNvPr id="11" name="Skupina 10">
            <a:extLst>
              <a:ext uri="{FF2B5EF4-FFF2-40B4-BE49-F238E27FC236}">
                <a16:creationId xmlns:a16="http://schemas.microsoft.com/office/drawing/2014/main" id="{AC23E793-946B-8DBC-1361-0057DCAA6155}"/>
              </a:ext>
            </a:extLst>
          </p:cNvPr>
          <p:cNvGrpSpPr/>
          <p:nvPr/>
        </p:nvGrpSpPr>
        <p:grpSpPr>
          <a:xfrm>
            <a:off x="2562330" y="3429000"/>
            <a:ext cx="6940088" cy="2702687"/>
            <a:chOff x="2562330" y="3429000"/>
            <a:chExt cx="6940088" cy="2702687"/>
          </a:xfrm>
        </p:grpSpPr>
        <p:pic>
          <p:nvPicPr>
            <p:cNvPr id="6" name="Obrázek 5" descr="Obsah obrázku text, diagram, snímek obrazovky, mapa&#10;&#10;Obsah generovaný pomocí AI může být nesprávný.">
              <a:extLst>
                <a:ext uri="{FF2B5EF4-FFF2-40B4-BE49-F238E27FC236}">
                  <a16:creationId xmlns:a16="http://schemas.microsoft.com/office/drawing/2014/main" id="{57788F44-3ABF-1D75-86FB-E164C110EA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319"/>
            <a:stretch>
              <a:fillRect/>
            </a:stretch>
          </p:blipFill>
          <p:spPr>
            <a:xfrm>
              <a:off x="2689581" y="3558288"/>
              <a:ext cx="6812837" cy="2573399"/>
            </a:xfrm>
            <a:prstGeom prst="rect">
              <a:avLst/>
            </a:prstGeom>
          </p:spPr>
        </p:pic>
        <p:sp>
          <p:nvSpPr>
            <p:cNvPr id="8" name="Obdélník 7">
              <a:extLst>
                <a:ext uri="{FF2B5EF4-FFF2-40B4-BE49-F238E27FC236}">
                  <a16:creationId xmlns:a16="http://schemas.microsoft.com/office/drawing/2014/main" id="{9109DE0B-9FD6-0246-117C-86A000C1DFA9}"/>
                </a:ext>
              </a:extLst>
            </p:cNvPr>
            <p:cNvSpPr/>
            <p:nvPr/>
          </p:nvSpPr>
          <p:spPr>
            <a:xfrm>
              <a:off x="2562330" y="3429000"/>
              <a:ext cx="321547" cy="288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bdélník 8">
              <a:extLst>
                <a:ext uri="{FF2B5EF4-FFF2-40B4-BE49-F238E27FC236}">
                  <a16:creationId xmlns:a16="http://schemas.microsoft.com/office/drawing/2014/main" id="{22ECB753-3797-39CB-58D2-F12AF957166B}"/>
                </a:ext>
              </a:extLst>
            </p:cNvPr>
            <p:cNvSpPr/>
            <p:nvPr/>
          </p:nvSpPr>
          <p:spPr>
            <a:xfrm>
              <a:off x="4067280" y="3436955"/>
              <a:ext cx="321547" cy="288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bdélník 9">
              <a:extLst>
                <a:ext uri="{FF2B5EF4-FFF2-40B4-BE49-F238E27FC236}">
                  <a16:creationId xmlns:a16="http://schemas.microsoft.com/office/drawing/2014/main" id="{54711671-4559-6EC5-80D5-CE0A8938B055}"/>
                </a:ext>
              </a:extLst>
            </p:cNvPr>
            <p:cNvSpPr/>
            <p:nvPr/>
          </p:nvSpPr>
          <p:spPr>
            <a:xfrm>
              <a:off x="6784849" y="3455102"/>
              <a:ext cx="321547" cy="2888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134478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4009A7-4DF0-4344-7E18-0167E8FF0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-4207"/>
            <a:ext cx="11192123" cy="1143244"/>
          </a:xfrm>
        </p:spPr>
        <p:txBody>
          <a:bodyPr>
            <a:normAutofit/>
          </a:bodyPr>
          <a:lstStyle/>
          <a:p>
            <a:r>
              <a:rPr lang="cs-CZ" sz="2800" b="1">
                <a:latin typeface="GillSansRegular"/>
              </a:rPr>
              <a:t>P</a:t>
            </a:r>
            <a:r>
              <a:rPr lang="en-US" sz="2800" b="1" err="1">
                <a:latin typeface="GillSansRegular"/>
              </a:rPr>
              <a:t>roperties</a:t>
            </a:r>
            <a:r>
              <a:rPr lang="en-US" sz="2800" b="1">
                <a:latin typeface="GillSansRegular"/>
              </a:rPr>
              <a:t> of peptides induce various membrane disruption mechanisms</a:t>
            </a:r>
            <a:endParaRPr lang="cs-CZ" sz="2800" b="1">
              <a:latin typeface="GillSansRegular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7C225E1-AF2A-DBA2-A148-855E12B90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9</a:t>
            </a:fld>
            <a:endParaRPr lang="cs-CZ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53FEDB5-2584-2A8E-6E49-A8E21E71A0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3712" y="1703723"/>
            <a:ext cx="6124575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ál 5">
            <a:extLst>
              <a:ext uri="{FF2B5EF4-FFF2-40B4-BE49-F238E27FC236}">
                <a16:creationId xmlns:a16="http://schemas.microsoft.com/office/drawing/2014/main" id="{4945461A-DD25-425F-D321-4D40994F6605}"/>
              </a:ext>
            </a:extLst>
          </p:cNvPr>
          <p:cNvSpPr/>
          <p:nvPr/>
        </p:nvSpPr>
        <p:spPr>
          <a:xfrm>
            <a:off x="3879897" y="2329180"/>
            <a:ext cx="1193800" cy="1244600"/>
          </a:xfrm>
          <a:prstGeom prst="ellipse">
            <a:avLst/>
          </a:prstGeom>
          <a:solidFill>
            <a:srgbClr val="39E77F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42686901-4B23-99E4-6024-22A91457F583}"/>
              </a:ext>
            </a:extLst>
          </p:cNvPr>
          <p:cNvSpPr txBox="1"/>
          <p:nvPr/>
        </p:nvSpPr>
        <p:spPr>
          <a:xfrm>
            <a:off x="3097528" y="5869980"/>
            <a:ext cx="95707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100" i="1">
                <a:latin typeface="GillSansRegular"/>
              </a:rPr>
              <a:t>Hammond, K.; </a:t>
            </a:r>
            <a:r>
              <a:rPr lang="en-IN" sz="1100" i="1" err="1">
                <a:latin typeface="GillSansRegular"/>
              </a:rPr>
              <a:t>Ryadnov</a:t>
            </a:r>
            <a:r>
              <a:rPr lang="en-IN" sz="1100" i="1">
                <a:latin typeface="GillSansRegular"/>
              </a:rPr>
              <a:t>, M. G.; Hoogenboom, B. W.</a:t>
            </a:r>
            <a:r>
              <a:rPr lang="cs-CZ" sz="1100" i="1">
                <a:latin typeface="GillSansRegular"/>
              </a:rPr>
              <a:t> (2021)</a:t>
            </a:r>
            <a:r>
              <a:rPr lang="en-IN" sz="1100" i="1">
                <a:latin typeface="GillSansRegular"/>
              </a:rPr>
              <a:t> </a:t>
            </a:r>
            <a:r>
              <a:rPr lang="en-IN" sz="1100" i="1" err="1">
                <a:latin typeface="GillSansRegular"/>
              </a:rPr>
              <a:t>Biomembranes</a:t>
            </a:r>
            <a:r>
              <a:rPr lang="en-IN" sz="1100" i="1">
                <a:latin typeface="GillSansRegular"/>
              </a:rPr>
              <a:t>, 1863 (1), 183447. </a:t>
            </a:r>
            <a:r>
              <a:rPr lang="cs-CZ" sz="1100" i="1" err="1">
                <a:latin typeface="GillSansRegular"/>
              </a:rPr>
              <a:t>doi</a:t>
            </a:r>
            <a:r>
              <a:rPr lang="cs-CZ" sz="1100" i="1">
                <a:latin typeface="GillSansRegular"/>
              </a:rPr>
              <a:t>: </a:t>
            </a:r>
            <a:r>
              <a:rPr lang="en-IN" sz="1100" i="1">
                <a:latin typeface="GillSansRegular"/>
              </a:rPr>
              <a:t>10.1016/j.bbamem.2020.183447</a:t>
            </a:r>
            <a:endParaRPr lang="cs-CZ" sz="1100" i="1">
              <a:latin typeface="GillSansRegular"/>
            </a:endParaRPr>
          </a:p>
          <a:p>
            <a:endParaRPr lang="cs-CZ" sz="1100" i="1">
              <a:latin typeface="GillSansRegular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9124580D-B962-7A00-5E2F-06DCA962FC7C}"/>
              </a:ext>
            </a:extLst>
          </p:cNvPr>
          <p:cNvSpPr txBox="1"/>
          <p:nvPr/>
        </p:nvSpPr>
        <p:spPr>
          <a:xfrm>
            <a:off x="3097528" y="5100539"/>
            <a:ext cx="59969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Peptide-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induced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membrane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disruption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mechanisms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identified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by AFM. (A)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barrel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-stave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poration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; (B)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toroidal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pores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; (C)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carpet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disruption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leading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micellization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; (D)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phospholipid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clustering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; (E)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induction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non-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lamellar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phase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; (F)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bilayer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thinning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; (G)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monolayer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removal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; and (H)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nanoscale</a:t>
            </a:r>
            <a:r>
              <a:rPr lang="cs-CZ" sz="11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100" err="1">
                <a:latin typeface="Arial" panose="020B0604020202020204" pitchFamily="34" charset="0"/>
                <a:cs typeface="Arial" panose="020B0604020202020204" pitchFamily="34" charset="0"/>
              </a:rPr>
              <a:t>pits</a:t>
            </a:r>
            <a:endParaRPr lang="cs-CZ" sz="11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076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1A6B0B-7D14-00E7-25F1-02F03DA2D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3244"/>
          </a:xfrm>
        </p:spPr>
        <p:txBody>
          <a:bodyPr>
            <a:normAutofit/>
          </a:bodyPr>
          <a:lstStyle/>
          <a:p>
            <a:pPr algn="ctr"/>
            <a:r>
              <a:rPr lang="en-US" sz="2800" b="1">
                <a:latin typeface="GillSansRegular"/>
              </a:rPr>
              <a:t>AFM —unique tool that reveals the mechanism of action of peptides</a:t>
            </a:r>
            <a:endParaRPr lang="cs-CZ" sz="2800" b="1">
              <a:latin typeface="GillSansRegular"/>
            </a:endParaRPr>
          </a:p>
        </p:txBody>
      </p:sp>
      <p:grpSp>
        <p:nvGrpSpPr>
          <p:cNvPr id="44" name="Skupina 43">
            <a:extLst>
              <a:ext uri="{FF2B5EF4-FFF2-40B4-BE49-F238E27FC236}">
                <a16:creationId xmlns:a16="http://schemas.microsoft.com/office/drawing/2014/main" id="{D0C91103-6CBE-D98A-CA82-D428B2CCCB8C}"/>
              </a:ext>
            </a:extLst>
          </p:cNvPr>
          <p:cNvGrpSpPr/>
          <p:nvPr/>
        </p:nvGrpSpPr>
        <p:grpSpPr>
          <a:xfrm>
            <a:off x="3329018" y="1803896"/>
            <a:ext cx="7471720" cy="4603324"/>
            <a:chOff x="895872" y="1077648"/>
            <a:chExt cx="8673937" cy="5584396"/>
          </a:xfrm>
        </p:grpSpPr>
        <p:pic>
          <p:nvPicPr>
            <p:cNvPr id="27" name="Obrázek 26" descr="Obsah obrázku snímek obrazovky, Obdélník, hnědý, čtverec&#10;&#10;Obsah generovaný pomocí AI může být nesprávný.">
              <a:extLst>
                <a:ext uri="{FF2B5EF4-FFF2-40B4-BE49-F238E27FC236}">
                  <a16:creationId xmlns:a16="http://schemas.microsoft.com/office/drawing/2014/main" id="{CF40A1BB-1394-0C30-259F-598381AA0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872" y="1143245"/>
              <a:ext cx="3323068" cy="2643582"/>
            </a:xfrm>
            <a:prstGeom prst="rect">
              <a:avLst/>
            </a:prstGeom>
          </p:spPr>
        </p:pic>
        <p:pic>
          <p:nvPicPr>
            <p:cNvPr id="29" name="Obrázek 28" descr="Obsah obrázku chléb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227BB4BA-CCF6-1765-402F-892CCE0623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872" y="3923986"/>
              <a:ext cx="3334335" cy="2642883"/>
            </a:xfrm>
            <a:prstGeom prst="rect">
              <a:avLst/>
            </a:prstGeom>
          </p:spPr>
        </p:pic>
        <p:pic>
          <p:nvPicPr>
            <p:cNvPr id="31" name="Obrázek 30" descr="Obsah obrázku snímek obrazovky, hnědý&#10;&#10;Obsah generovaný pomocí AI může být nesprávný.">
              <a:extLst>
                <a:ext uri="{FF2B5EF4-FFF2-40B4-BE49-F238E27FC236}">
                  <a16:creationId xmlns:a16="http://schemas.microsoft.com/office/drawing/2014/main" id="{408E0088-B330-454C-7F47-7D6059BBB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5002" y="3918018"/>
              <a:ext cx="3341865" cy="2648851"/>
            </a:xfrm>
            <a:prstGeom prst="rect">
              <a:avLst/>
            </a:prstGeom>
          </p:spPr>
        </p:pic>
        <p:pic>
          <p:nvPicPr>
            <p:cNvPr id="23" name="Obrázek 22" descr="Obsah obrázku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897F21B4-02BB-88C6-76A8-B68936670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25002" y="1143245"/>
              <a:ext cx="3323068" cy="2643582"/>
            </a:xfrm>
            <a:prstGeom prst="rect">
              <a:avLst/>
            </a:prstGeom>
          </p:spPr>
        </p:pic>
        <p:pic>
          <p:nvPicPr>
            <p:cNvPr id="4" name="Obrázek 3" descr="Obsah obrázku snímek obrazovky, umění, mapa&#10;&#10;Obsah generovaný pomocí AI může být nesprávný.">
              <a:extLst>
                <a:ext uri="{FF2B5EF4-FFF2-40B4-BE49-F238E27FC236}">
                  <a16:creationId xmlns:a16="http://schemas.microsoft.com/office/drawing/2014/main" id="{AFD4DFA5-B8DA-02AA-7525-B48BC9750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356080" y="1143244"/>
              <a:ext cx="2904602" cy="2643582"/>
            </a:xfrm>
            <a:prstGeom prst="rect">
              <a:avLst/>
            </a:prstGeom>
          </p:spPr>
        </p:pic>
        <p:pic>
          <p:nvPicPr>
            <p:cNvPr id="6" name="Obrázek 5" descr="Obsah obrázku snímek obrazovky, umění, hnědý, rozostření&#10;&#10;Obsah generovaný pomocí AI může být nesprávný.">
              <a:extLst>
                <a:ext uri="{FF2B5EF4-FFF2-40B4-BE49-F238E27FC236}">
                  <a16:creationId xmlns:a16="http://schemas.microsoft.com/office/drawing/2014/main" id="{F62051E8-08F8-BD34-812A-CA830DE1EBF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356080" y="3918017"/>
              <a:ext cx="2923651" cy="2652545"/>
            </a:xfrm>
            <a:prstGeom prst="rect">
              <a:avLst/>
            </a:prstGeom>
          </p:spPr>
        </p:pic>
        <p:cxnSp>
          <p:nvCxnSpPr>
            <p:cNvPr id="8" name="Přímá spojnice 7">
              <a:extLst>
                <a:ext uri="{FF2B5EF4-FFF2-40B4-BE49-F238E27FC236}">
                  <a16:creationId xmlns:a16="http://schemas.microsoft.com/office/drawing/2014/main" id="{3468FFEB-0687-AA2E-2546-C1CC7FE64EFE}"/>
                </a:ext>
              </a:extLst>
            </p:cNvPr>
            <p:cNvCxnSpPr>
              <a:cxnSpLocks/>
            </p:cNvCxnSpPr>
            <p:nvPr/>
          </p:nvCxnSpPr>
          <p:spPr>
            <a:xfrm>
              <a:off x="2733675" y="3579495"/>
              <a:ext cx="53578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Přímá spojnice 9">
              <a:extLst>
                <a:ext uri="{FF2B5EF4-FFF2-40B4-BE49-F238E27FC236}">
                  <a16:creationId xmlns:a16="http://schemas.microsoft.com/office/drawing/2014/main" id="{2603E0A3-326D-956E-5967-050BA412D39E}"/>
                </a:ext>
              </a:extLst>
            </p:cNvPr>
            <p:cNvCxnSpPr>
              <a:cxnSpLocks/>
            </p:cNvCxnSpPr>
            <p:nvPr/>
          </p:nvCxnSpPr>
          <p:spPr>
            <a:xfrm>
              <a:off x="5458237" y="3579495"/>
              <a:ext cx="53578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Přímá spojnice 10">
              <a:extLst>
                <a:ext uri="{FF2B5EF4-FFF2-40B4-BE49-F238E27FC236}">
                  <a16:creationId xmlns:a16="http://schemas.microsoft.com/office/drawing/2014/main" id="{FA4335B5-ED60-9DFB-77E9-B6B509D3921D}"/>
                </a:ext>
              </a:extLst>
            </p:cNvPr>
            <p:cNvCxnSpPr>
              <a:cxnSpLocks/>
            </p:cNvCxnSpPr>
            <p:nvPr/>
          </p:nvCxnSpPr>
          <p:spPr>
            <a:xfrm>
              <a:off x="8195955" y="3581427"/>
              <a:ext cx="535781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Přímá spojnice 11">
              <a:extLst>
                <a:ext uri="{FF2B5EF4-FFF2-40B4-BE49-F238E27FC236}">
                  <a16:creationId xmlns:a16="http://schemas.microsoft.com/office/drawing/2014/main" id="{8D7F19F4-0C23-A25F-99CD-966932F19906}"/>
                </a:ext>
              </a:extLst>
            </p:cNvPr>
            <p:cNvCxnSpPr>
              <a:cxnSpLocks/>
            </p:cNvCxnSpPr>
            <p:nvPr/>
          </p:nvCxnSpPr>
          <p:spPr>
            <a:xfrm>
              <a:off x="2601753" y="6360319"/>
              <a:ext cx="667703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Přímá spojnice 13">
              <a:extLst>
                <a:ext uri="{FF2B5EF4-FFF2-40B4-BE49-F238E27FC236}">
                  <a16:creationId xmlns:a16="http://schemas.microsoft.com/office/drawing/2014/main" id="{87C59AC5-2544-8312-E74B-A9201C0C852F}"/>
                </a:ext>
              </a:extLst>
            </p:cNvPr>
            <p:cNvCxnSpPr>
              <a:cxnSpLocks/>
            </p:cNvCxnSpPr>
            <p:nvPr/>
          </p:nvCxnSpPr>
          <p:spPr>
            <a:xfrm>
              <a:off x="5326315" y="6359367"/>
              <a:ext cx="667703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Přímá spojnice 14">
              <a:extLst>
                <a:ext uri="{FF2B5EF4-FFF2-40B4-BE49-F238E27FC236}">
                  <a16:creationId xmlns:a16="http://schemas.microsoft.com/office/drawing/2014/main" id="{EE855E0C-58E3-ECD0-ED58-09F6921714CE}"/>
                </a:ext>
              </a:extLst>
            </p:cNvPr>
            <p:cNvCxnSpPr>
              <a:cxnSpLocks/>
            </p:cNvCxnSpPr>
            <p:nvPr/>
          </p:nvCxnSpPr>
          <p:spPr>
            <a:xfrm>
              <a:off x="8064033" y="6359367"/>
              <a:ext cx="667703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ovéPole 15">
              <a:extLst>
                <a:ext uri="{FF2B5EF4-FFF2-40B4-BE49-F238E27FC236}">
                  <a16:creationId xmlns:a16="http://schemas.microsoft.com/office/drawing/2014/main" id="{5EAA9DA7-F1E6-F1C1-C547-16A2627B153D}"/>
                </a:ext>
              </a:extLst>
            </p:cNvPr>
            <p:cNvSpPr txBox="1"/>
            <p:nvPr/>
          </p:nvSpPr>
          <p:spPr>
            <a:xfrm>
              <a:off x="2600147" y="3275111"/>
              <a:ext cx="1032368" cy="340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cs-CZ" sz="1400" b="1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endParaRPr lang="cs-CZ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TextovéPole 16">
              <a:extLst>
                <a:ext uri="{FF2B5EF4-FFF2-40B4-BE49-F238E27FC236}">
                  <a16:creationId xmlns:a16="http://schemas.microsoft.com/office/drawing/2014/main" id="{2E18B9B2-22CC-CAD7-EA4A-C31E16BF18F7}"/>
                </a:ext>
              </a:extLst>
            </p:cNvPr>
            <p:cNvSpPr txBox="1"/>
            <p:nvPr/>
          </p:nvSpPr>
          <p:spPr>
            <a:xfrm>
              <a:off x="5295933" y="3271717"/>
              <a:ext cx="1032368" cy="340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cs-CZ" sz="1400" b="1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endParaRPr lang="cs-CZ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TextovéPole 18">
              <a:extLst>
                <a:ext uri="{FF2B5EF4-FFF2-40B4-BE49-F238E27FC236}">
                  <a16:creationId xmlns:a16="http://schemas.microsoft.com/office/drawing/2014/main" id="{A4D0B7B8-563A-F912-3E46-3F3979C25D6F}"/>
                </a:ext>
              </a:extLst>
            </p:cNvPr>
            <p:cNvSpPr txBox="1"/>
            <p:nvPr/>
          </p:nvSpPr>
          <p:spPr>
            <a:xfrm>
              <a:off x="8064032" y="3271717"/>
              <a:ext cx="1032368" cy="340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 </a:t>
              </a:r>
              <a:r>
                <a:rPr lang="cs-CZ" sz="1400" b="1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endParaRPr lang="cs-CZ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TextovéPole 19">
              <a:extLst>
                <a:ext uri="{FF2B5EF4-FFF2-40B4-BE49-F238E27FC236}">
                  <a16:creationId xmlns:a16="http://schemas.microsoft.com/office/drawing/2014/main" id="{C705C54F-1BD9-3EE2-D230-1089EB98B2F3}"/>
                </a:ext>
              </a:extLst>
            </p:cNvPr>
            <p:cNvSpPr txBox="1"/>
            <p:nvPr/>
          </p:nvSpPr>
          <p:spPr>
            <a:xfrm>
              <a:off x="2584387" y="6051590"/>
              <a:ext cx="904405" cy="340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 </a:t>
              </a:r>
              <a:r>
                <a:rPr lang="cs-CZ" sz="1400" b="1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endParaRPr lang="cs-CZ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TextovéPole 20">
              <a:extLst>
                <a:ext uri="{FF2B5EF4-FFF2-40B4-BE49-F238E27FC236}">
                  <a16:creationId xmlns:a16="http://schemas.microsoft.com/office/drawing/2014/main" id="{A8745E0E-5B08-4854-3D47-B8CBC2AAE85B}"/>
                </a:ext>
              </a:extLst>
            </p:cNvPr>
            <p:cNvSpPr txBox="1"/>
            <p:nvPr/>
          </p:nvSpPr>
          <p:spPr>
            <a:xfrm>
              <a:off x="5319072" y="6051590"/>
              <a:ext cx="904405" cy="340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 </a:t>
              </a:r>
              <a:r>
                <a:rPr lang="cs-CZ" sz="1400" b="1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endParaRPr lang="cs-CZ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TextovéPole 21">
              <a:extLst>
                <a:ext uri="{FF2B5EF4-FFF2-40B4-BE49-F238E27FC236}">
                  <a16:creationId xmlns:a16="http://schemas.microsoft.com/office/drawing/2014/main" id="{9D36221E-5EA3-3F4F-056D-FD49429E5CBD}"/>
                </a:ext>
              </a:extLst>
            </p:cNvPr>
            <p:cNvSpPr txBox="1"/>
            <p:nvPr/>
          </p:nvSpPr>
          <p:spPr>
            <a:xfrm>
              <a:off x="8050149" y="6046490"/>
              <a:ext cx="904405" cy="340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 </a:t>
              </a:r>
              <a:r>
                <a:rPr lang="cs-CZ" sz="1400" b="1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endParaRPr lang="cs-CZ" sz="1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TextovéPole 23">
              <a:extLst>
                <a:ext uri="{FF2B5EF4-FFF2-40B4-BE49-F238E27FC236}">
                  <a16:creationId xmlns:a16="http://schemas.microsoft.com/office/drawing/2014/main" id="{40367017-0050-9388-AA27-21DDB8D707FA}"/>
                </a:ext>
              </a:extLst>
            </p:cNvPr>
            <p:cNvSpPr txBox="1"/>
            <p:nvPr/>
          </p:nvSpPr>
          <p:spPr>
            <a:xfrm rot="16200000">
              <a:off x="8656393" y="2330591"/>
              <a:ext cx="1469534" cy="357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 err="1">
                  <a:latin typeface="Arial" panose="020B0604020202020204" pitchFamily="34" charset="0"/>
                  <a:cs typeface="Arial" panose="020B0604020202020204" pitchFamily="34" charset="0"/>
                </a:rPr>
                <a:t>Height</a:t>
              </a:r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cs-CZ" sz="1400" err="1"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26" name="TextovéPole 25">
              <a:extLst>
                <a:ext uri="{FF2B5EF4-FFF2-40B4-BE49-F238E27FC236}">
                  <a16:creationId xmlns:a16="http://schemas.microsoft.com/office/drawing/2014/main" id="{933E1B92-C505-3F5C-25F8-2C4B9BC08777}"/>
                </a:ext>
              </a:extLst>
            </p:cNvPr>
            <p:cNvSpPr txBox="1"/>
            <p:nvPr/>
          </p:nvSpPr>
          <p:spPr>
            <a:xfrm rot="16200000">
              <a:off x="8669345" y="5038657"/>
              <a:ext cx="1413875" cy="3275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 err="1">
                  <a:latin typeface="Arial" panose="020B0604020202020204" pitchFamily="34" charset="0"/>
                  <a:cs typeface="Arial" panose="020B0604020202020204" pitchFamily="34" charset="0"/>
                </a:rPr>
                <a:t>Height</a:t>
              </a:r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cs-CZ" sz="1400" err="1"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30" name="TextovéPole 29">
              <a:extLst>
                <a:ext uri="{FF2B5EF4-FFF2-40B4-BE49-F238E27FC236}">
                  <a16:creationId xmlns:a16="http://schemas.microsoft.com/office/drawing/2014/main" id="{BA9B75C6-E1F6-AFC1-3EC9-B179F95B8FFB}"/>
                </a:ext>
              </a:extLst>
            </p:cNvPr>
            <p:cNvSpPr txBox="1"/>
            <p:nvPr/>
          </p:nvSpPr>
          <p:spPr>
            <a:xfrm>
              <a:off x="9284406" y="3544644"/>
              <a:ext cx="284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2" name="TextovéPole 31">
              <a:extLst>
                <a:ext uri="{FF2B5EF4-FFF2-40B4-BE49-F238E27FC236}">
                  <a16:creationId xmlns:a16="http://schemas.microsoft.com/office/drawing/2014/main" id="{BB488470-3968-D95F-548A-7ADD20119365}"/>
                </a:ext>
              </a:extLst>
            </p:cNvPr>
            <p:cNvSpPr txBox="1"/>
            <p:nvPr/>
          </p:nvSpPr>
          <p:spPr>
            <a:xfrm>
              <a:off x="9284406" y="1077648"/>
              <a:ext cx="284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33" name="TextovéPole 32">
              <a:extLst>
                <a:ext uri="{FF2B5EF4-FFF2-40B4-BE49-F238E27FC236}">
                  <a16:creationId xmlns:a16="http://schemas.microsoft.com/office/drawing/2014/main" id="{53B4A046-0BAF-5BE9-5930-3AB7076997A7}"/>
                </a:ext>
              </a:extLst>
            </p:cNvPr>
            <p:cNvSpPr txBox="1"/>
            <p:nvPr/>
          </p:nvSpPr>
          <p:spPr>
            <a:xfrm>
              <a:off x="9284406" y="6354267"/>
              <a:ext cx="284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</a:p>
          </p:txBody>
        </p:sp>
        <p:sp>
          <p:nvSpPr>
            <p:cNvPr id="34" name="TextovéPole 33">
              <a:extLst>
                <a:ext uri="{FF2B5EF4-FFF2-40B4-BE49-F238E27FC236}">
                  <a16:creationId xmlns:a16="http://schemas.microsoft.com/office/drawing/2014/main" id="{A8B1DD12-111B-038B-2285-3B75AE3DB046}"/>
                </a:ext>
              </a:extLst>
            </p:cNvPr>
            <p:cNvSpPr txBox="1"/>
            <p:nvPr/>
          </p:nvSpPr>
          <p:spPr>
            <a:xfrm>
              <a:off x="9284406" y="3887271"/>
              <a:ext cx="2840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sp>
          <p:nvSpPr>
            <p:cNvPr id="35" name="TextovéPole 34">
              <a:extLst>
                <a:ext uri="{FF2B5EF4-FFF2-40B4-BE49-F238E27FC236}">
                  <a16:creationId xmlns:a16="http://schemas.microsoft.com/office/drawing/2014/main" id="{A871AF9F-7CA8-D7E5-94C1-2006FBAD10BB}"/>
                </a:ext>
              </a:extLst>
            </p:cNvPr>
            <p:cNvSpPr txBox="1"/>
            <p:nvPr/>
          </p:nvSpPr>
          <p:spPr>
            <a:xfrm>
              <a:off x="895872" y="1216557"/>
              <a:ext cx="12377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Peptide</a:t>
              </a:r>
              <a:r>
                <a:rPr lang="cs-CZ" sz="14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1</a:t>
              </a:r>
            </a:p>
          </p:txBody>
        </p:sp>
        <p:sp>
          <p:nvSpPr>
            <p:cNvPr id="36" name="TextovéPole 35">
              <a:extLst>
                <a:ext uri="{FF2B5EF4-FFF2-40B4-BE49-F238E27FC236}">
                  <a16:creationId xmlns:a16="http://schemas.microsoft.com/office/drawing/2014/main" id="{19DD6E21-6A47-7853-75D3-7E21418CCCDC}"/>
                </a:ext>
              </a:extLst>
            </p:cNvPr>
            <p:cNvSpPr txBox="1"/>
            <p:nvPr/>
          </p:nvSpPr>
          <p:spPr>
            <a:xfrm>
              <a:off x="3623995" y="1216556"/>
              <a:ext cx="14842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Peptide 2</a:t>
              </a:r>
            </a:p>
          </p:txBody>
        </p:sp>
        <p:sp>
          <p:nvSpPr>
            <p:cNvPr id="37" name="TextovéPole 36">
              <a:extLst>
                <a:ext uri="{FF2B5EF4-FFF2-40B4-BE49-F238E27FC236}">
                  <a16:creationId xmlns:a16="http://schemas.microsoft.com/office/drawing/2014/main" id="{6D3123D0-A3F5-5689-DD2C-B162F73C52EB}"/>
                </a:ext>
              </a:extLst>
            </p:cNvPr>
            <p:cNvSpPr txBox="1"/>
            <p:nvPr/>
          </p:nvSpPr>
          <p:spPr>
            <a:xfrm>
              <a:off x="6372378" y="1216557"/>
              <a:ext cx="1126686" cy="704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16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Peptide 3</a:t>
              </a:r>
            </a:p>
          </p:txBody>
        </p:sp>
      </p:grpSp>
      <p:sp>
        <p:nvSpPr>
          <p:cNvPr id="5" name="TextovéPole 4">
            <a:extLst>
              <a:ext uri="{FF2B5EF4-FFF2-40B4-BE49-F238E27FC236}">
                <a16:creationId xmlns:a16="http://schemas.microsoft.com/office/drawing/2014/main" id="{60306007-7915-3CBD-D7ED-1CA64F4D7B79}"/>
              </a:ext>
            </a:extLst>
          </p:cNvPr>
          <p:cNvSpPr txBox="1"/>
          <p:nvPr/>
        </p:nvSpPr>
        <p:spPr>
          <a:xfrm>
            <a:off x="3402180" y="1527526"/>
            <a:ext cx="2095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b="1">
                <a:latin typeface="Arial" panose="020B0604020202020204" pitchFamily="34" charset="0"/>
                <a:cs typeface="Arial" panose="020B0604020202020204" pitchFamily="34" charset="0"/>
              </a:rPr>
              <a:t>(A) 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Barrel-stave model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9ADA1552-1D6A-DA65-C18D-2F2865BED031}"/>
              </a:ext>
            </a:extLst>
          </p:cNvPr>
          <p:cNvSpPr txBox="1"/>
          <p:nvPr/>
        </p:nvSpPr>
        <p:spPr>
          <a:xfrm>
            <a:off x="8317871" y="1518816"/>
            <a:ext cx="16770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b="1">
                <a:latin typeface="Arial" panose="020B0604020202020204" pitchFamily="34" charset="0"/>
                <a:cs typeface="Arial" panose="020B0604020202020204" pitchFamily="34" charset="0"/>
              </a:rPr>
              <a:t>(C) </a:t>
            </a:r>
            <a:r>
              <a:rPr lang="cs-CZ" sz="1400" b="1" err="1">
                <a:latin typeface="Arial" panose="020B0604020202020204" pitchFamily="34" charset="0"/>
                <a:cs typeface="Arial" panose="020B0604020202020204" pitchFamily="34" charset="0"/>
              </a:rPr>
              <a:t>Carpet</a:t>
            </a:r>
            <a:r>
              <a:rPr lang="cs-CZ" sz="1400" b="1">
                <a:latin typeface="Arial" panose="020B0604020202020204" pitchFamily="34" charset="0"/>
                <a:cs typeface="Arial" panose="020B0604020202020204" pitchFamily="34" charset="0"/>
              </a:rPr>
              <a:t> model 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A3C7EE1A-1453-DEA8-63D0-F92F84DB14D0}"/>
              </a:ext>
            </a:extLst>
          </p:cNvPr>
          <p:cNvSpPr txBox="1"/>
          <p:nvPr/>
        </p:nvSpPr>
        <p:spPr>
          <a:xfrm>
            <a:off x="5918973" y="1524768"/>
            <a:ext cx="18015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b="1">
                <a:latin typeface="Arial" panose="020B0604020202020204" pitchFamily="34" charset="0"/>
                <a:cs typeface="Arial" panose="020B0604020202020204" pitchFamily="34" charset="0"/>
              </a:rPr>
              <a:t>(B) </a:t>
            </a:r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Toroidal model</a:t>
            </a:r>
            <a:r>
              <a:rPr lang="cs-CZ" sz="1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8" name="Skupina 47">
            <a:extLst>
              <a:ext uri="{FF2B5EF4-FFF2-40B4-BE49-F238E27FC236}">
                <a16:creationId xmlns:a16="http://schemas.microsoft.com/office/drawing/2014/main" id="{08A50793-964B-BA1F-D46B-E3F891632313}"/>
              </a:ext>
            </a:extLst>
          </p:cNvPr>
          <p:cNvGrpSpPr/>
          <p:nvPr/>
        </p:nvGrpSpPr>
        <p:grpSpPr>
          <a:xfrm>
            <a:off x="838200" y="1795709"/>
            <a:ext cx="1936203" cy="4337263"/>
            <a:chOff x="968361" y="1527526"/>
            <a:chExt cx="1936203" cy="4337263"/>
          </a:xfrm>
        </p:grpSpPr>
        <p:pic>
          <p:nvPicPr>
            <p:cNvPr id="40" name="Obrázek 39" descr="Obsah obrázku text, řada/pruh, diagram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8BC2743F-D845-BAA3-7503-064931446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944"/>
            <a:stretch>
              <a:fillRect/>
            </a:stretch>
          </p:blipFill>
          <p:spPr>
            <a:xfrm>
              <a:off x="968361" y="3407889"/>
              <a:ext cx="1936203" cy="2456900"/>
            </a:xfrm>
            <a:prstGeom prst="rect">
              <a:avLst/>
            </a:prstGeom>
          </p:spPr>
        </p:pic>
        <p:pic>
          <p:nvPicPr>
            <p:cNvPr id="41" name="Obrázek 40" descr="Obsah obrázku text, řada/pruh, diagram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182BB894-8B2C-4C6D-F3A8-4901F314B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7" t="25648" r="62541" b="37508"/>
            <a:stretch>
              <a:fillRect/>
            </a:stretch>
          </p:blipFill>
          <p:spPr>
            <a:xfrm>
              <a:off x="968361" y="1527526"/>
              <a:ext cx="1882849" cy="1042140"/>
            </a:xfrm>
            <a:prstGeom prst="rect">
              <a:avLst/>
            </a:prstGeom>
          </p:spPr>
        </p:pic>
        <p:sp>
          <p:nvSpPr>
            <p:cNvPr id="42" name="Šipka: dolů 41">
              <a:extLst>
                <a:ext uri="{FF2B5EF4-FFF2-40B4-BE49-F238E27FC236}">
                  <a16:creationId xmlns:a16="http://schemas.microsoft.com/office/drawing/2014/main" id="{673CA662-28CD-779B-5874-58957E5AF102}"/>
                </a:ext>
              </a:extLst>
            </p:cNvPr>
            <p:cNvSpPr/>
            <p:nvPr/>
          </p:nvSpPr>
          <p:spPr>
            <a:xfrm>
              <a:off x="1643023" y="2787213"/>
              <a:ext cx="533524" cy="409643"/>
            </a:xfrm>
            <a:prstGeom prst="downArrow">
              <a:avLst/>
            </a:prstGeom>
            <a:solidFill>
              <a:schemeClr val="accent5">
                <a:lumMod val="5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3" name="TextovéPole 42">
              <a:extLst>
                <a:ext uri="{FF2B5EF4-FFF2-40B4-BE49-F238E27FC236}">
                  <a16:creationId xmlns:a16="http://schemas.microsoft.com/office/drawing/2014/main" id="{C3A06B2E-6D1A-A896-6667-1FC15B1A6C1D}"/>
                </a:ext>
              </a:extLst>
            </p:cNvPr>
            <p:cNvSpPr txBox="1"/>
            <p:nvPr/>
          </p:nvSpPr>
          <p:spPr>
            <a:xfrm>
              <a:off x="1229314" y="3302264"/>
              <a:ext cx="146386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000"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(A) </a:t>
              </a:r>
              <a:r>
                <a:rPr lang="cs-CZ" sz="1000" err="1"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Barrel</a:t>
              </a:r>
              <a:r>
                <a:rPr lang="cs-CZ" sz="1000"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-stave model</a:t>
              </a:r>
              <a:endParaRPr lang="en-US" sz="10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TextovéPole 44">
              <a:extLst>
                <a:ext uri="{FF2B5EF4-FFF2-40B4-BE49-F238E27FC236}">
                  <a16:creationId xmlns:a16="http://schemas.microsoft.com/office/drawing/2014/main" id="{EA27673D-5D40-89E1-44D4-08005A8F7BE1}"/>
                </a:ext>
              </a:extLst>
            </p:cNvPr>
            <p:cNvSpPr txBox="1"/>
            <p:nvPr/>
          </p:nvSpPr>
          <p:spPr>
            <a:xfrm>
              <a:off x="1318344" y="3935302"/>
              <a:ext cx="123623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000"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(B) </a:t>
              </a:r>
              <a:r>
                <a:rPr lang="cs-CZ" sz="1000" err="1"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Toroidal</a:t>
              </a:r>
              <a:r>
                <a:rPr lang="cs-CZ" sz="1000"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model</a:t>
              </a:r>
              <a:endParaRPr lang="en-US" sz="10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TextovéPole 45">
              <a:extLst>
                <a:ext uri="{FF2B5EF4-FFF2-40B4-BE49-F238E27FC236}">
                  <a16:creationId xmlns:a16="http://schemas.microsoft.com/office/drawing/2014/main" id="{C837FE9B-D3A0-07FA-E441-3AB388CFF1D3}"/>
                </a:ext>
              </a:extLst>
            </p:cNvPr>
            <p:cNvSpPr txBox="1"/>
            <p:nvPr/>
          </p:nvSpPr>
          <p:spPr>
            <a:xfrm>
              <a:off x="1355528" y="4568217"/>
              <a:ext cx="116570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000"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(C) </a:t>
              </a:r>
              <a:r>
                <a:rPr lang="cs-CZ" sz="1000" err="1"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Carpet</a:t>
              </a:r>
              <a:r>
                <a:rPr lang="cs-CZ" sz="1000"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 model</a:t>
              </a:r>
              <a:endParaRPr lang="en-US" sz="10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TextovéPole 46">
              <a:extLst>
                <a:ext uri="{FF2B5EF4-FFF2-40B4-BE49-F238E27FC236}">
                  <a16:creationId xmlns:a16="http://schemas.microsoft.com/office/drawing/2014/main" id="{5BB869A6-CE7D-537C-375A-CC91CB0BBFFE}"/>
                </a:ext>
              </a:extLst>
            </p:cNvPr>
            <p:cNvSpPr txBox="1"/>
            <p:nvPr/>
          </p:nvSpPr>
          <p:spPr>
            <a:xfrm>
              <a:off x="1402739" y="5154948"/>
              <a:ext cx="112723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000"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Detergent model</a:t>
              </a:r>
              <a:endParaRPr lang="en-US" sz="10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4471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C4B94-4660-84E9-A184-74CE510FE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Obsah obrázku snímek obrazovky, chléb&#10;&#10;Obsah vygenerovaný umělou inteligencí může být nesprávný.">
            <a:extLst>
              <a:ext uri="{FF2B5EF4-FFF2-40B4-BE49-F238E27FC236}">
                <a16:creationId xmlns:a16="http://schemas.microsoft.com/office/drawing/2014/main" id="{9E911515-69C1-E2A3-873C-EE06D5906A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7852" y="420887"/>
            <a:ext cx="6852755" cy="3725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Obdélník 15">
            <a:extLst>
              <a:ext uri="{FF2B5EF4-FFF2-40B4-BE49-F238E27FC236}">
                <a16:creationId xmlns:a16="http://schemas.microsoft.com/office/drawing/2014/main" id="{6916EEA7-2ED9-C1BE-CA11-94D3FC64E6B9}"/>
              </a:ext>
            </a:extLst>
          </p:cNvPr>
          <p:cNvSpPr/>
          <p:nvPr/>
        </p:nvSpPr>
        <p:spPr>
          <a:xfrm>
            <a:off x="10725069" y="2528190"/>
            <a:ext cx="753608" cy="1039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A02AFE2-6D83-DFFB-19A3-0E1D71249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3244"/>
          </a:xfrm>
        </p:spPr>
        <p:txBody>
          <a:bodyPr>
            <a:normAutofit/>
          </a:bodyPr>
          <a:lstStyle/>
          <a:p>
            <a:r>
              <a:rPr lang="en-US" sz="3600">
                <a:latin typeface="GillSansRegular"/>
                <a:ea typeface="Calibri" panose="020F0502020204030204" pitchFamily="34" charset="0"/>
                <a:cs typeface="Calibri" panose="020F0502020204030204" pitchFamily="34" charset="0"/>
              </a:rPr>
              <a:t>Antimicrobial peptides (AMPs)</a:t>
            </a:r>
            <a:endParaRPr lang="cs-CZ" sz="3600">
              <a:latin typeface="GillSansRegular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0839501B-3CC2-C8EB-AE54-2B83C4A9E7CC}"/>
              </a:ext>
            </a:extLst>
          </p:cNvPr>
          <p:cNvSpPr txBox="1"/>
          <p:nvPr/>
        </p:nvSpPr>
        <p:spPr>
          <a:xfrm>
            <a:off x="1019290" y="5709097"/>
            <a:ext cx="99917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39464A"/>
                </a:solidFill>
                <a:latin typeface="GillSansRegular"/>
              </a:rPr>
              <a:t>Antimicrobial peptides self-assemble into oligomers that stabilize the pore edges – typical: the transmembrane “barrel-stave” model.</a:t>
            </a:r>
            <a:endParaRPr lang="cs-CZ" sz="2000" b="1">
              <a:solidFill>
                <a:srgbClr val="39464A"/>
              </a:solidFill>
              <a:latin typeface="GillSansRegular"/>
            </a:endParaRPr>
          </a:p>
        </p:txBody>
      </p:sp>
      <p:grpSp>
        <p:nvGrpSpPr>
          <p:cNvPr id="4" name="Skupina 3">
            <a:extLst>
              <a:ext uri="{FF2B5EF4-FFF2-40B4-BE49-F238E27FC236}">
                <a16:creationId xmlns:a16="http://schemas.microsoft.com/office/drawing/2014/main" id="{F97D599C-68BC-89BF-0E4E-0B7E5A2B1DF9}"/>
              </a:ext>
            </a:extLst>
          </p:cNvPr>
          <p:cNvGrpSpPr/>
          <p:nvPr/>
        </p:nvGrpSpPr>
        <p:grpSpPr>
          <a:xfrm>
            <a:off x="782501" y="1757637"/>
            <a:ext cx="4938094" cy="3150896"/>
            <a:chOff x="3908029" y="24357359"/>
            <a:chExt cx="4938094" cy="3150896"/>
          </a:xfrm>
        </p:grpSpPr>
        <p:pic>
          <p:nvPicPr>
            <p:cNvPr id="5" name="Obrázek 4" descr="Obsah obrázku text, diagram, snímek obrazovky, mapa&#10;&#10;Obsah vygenerovaný umělou inteligencí může být nesprávný.">
              <a:extLst>
                <a:ext uri="{FF2B5EF4-FFF2-40B4-BE49-F238E27FC236}">
                  <a16:creationId xmlns:a16="http://schemas.microsoft.com/office/drawing/2014/main" id="{3E97DCF5-15F1-1328-4B38-77024AC84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908029" y="24438667"/>
              <a:ext cx="4938094" cy="2190694"/>
            </a:xfrm>
            <a:prstGeom prst="rect">
              <a:avLst/>
            </a:prstGeom>
          </p:spPr>
        </p:pic>
        <p:sp>
          <p:nvSpPr>
            <p:cNvPr id="6" name="TextovéPole 5">
              <a:extLst>
                <a:ext uri="{FF2B5EF4-FFF2-40B4-BE49-F238E27FC236}">
                  <a16:creationId xmlns:a16="http://schemas.microsoft.com/office/drawing/2014/main" id="{920BC946-2EB9-9CD7-4897-18CED64485C3}"/>
                </a:ext>
              </a:extLst>
            </p:cNvPr>
            <p:cNvSpPr txBox="1"/>
            <p:nvPr/>
          </p:nvSpPr>
          <p:spPr>
            <a:xfrm>
              <a:off x="4144818" y="26677258"/>
              <a:ext cx="467420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200">
                  <a:latin typeface="Arial" panose="020B0604020202020204" pitchFamily="34" charset="0"/>
                  <a:cs typeface="Arial" panose="020B0604020202020204" pitchFamily="34" charset="0"/>
                </a:rPr>
                <a:t>Snapshots from CG simulations showing spontaneous formation of transmembrane barrel pores (TBPs) by RDFA2 peptides in POPC:POPG membrane (shown with only lipid phosphates for clarity) </a:t>
              </a:r>
              <a:endParaRPr lang="cs-CZ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TextovéPole 6">
              <a:extLst>
                <a:ext uri="{FF2B5EF4-FFF2-40B4-BE49-F238E27FC236}">
                  <a16:creationId xmlns:a16="http://schemas.microsoft.com/office/drawing/2014/main" id="{7F6DB0D2-4435-7175-5060-457AC4D43E3A}"/>
                </a:ext>
              </a:extLst>
            </p:cNvPr>
            <p:cNvSpPr txBox="1"/>
            <p:nvPr/>
          </p:nvSpPr>
          <p:spPr>
            <a:xfrm>
              <a:off x="4061224" y="24357359"/>
              <a:ext cx="125347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cs-CZ" sz="1400" err="1">
                  <a:latin typeface="Arial" panose="020B0604020202020204" pitchFamily="34" charset="0"/>
                  <a:cs typeface="Arial" panose="020B0604020202020204" pitchFamily="34" charset="0"/>
                </a:rPr>
                <a:t>Side</a:t>
              </a:r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cs-CZ" sz="1400" err="1">
                  <a:latin typeface="Arial" panose="020B0604020202020204" pitchFamily="34" charset="0"/>
                  <a:cs typeface="Arial" panose="020B0604020202020204" pitchFamily="34" charset="0"/>
                </a:rPr>
                <a:t>view</a:t>
              </a:r>
              <a:r>
                <a:rPr lang="cs-CZ" sz="14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</p:grpSp>
      <p:sp>
        <p:nvSpPr>
          <p:cNvPr id="58" name="Zástupný symbol pro číslo snímku 57">
            <a:extLst>
              <a:ext uri="{FF2B5EF4-FFF2-40B4-BE49-F238E27FC236}">
                <a16:creationId xmlns:a16="http://schemas.microsoft.com/office/drawing/2014/main" id="{1B400B97-DF64-1D0E-F3F2-9BD24DFE5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11</a:t>
            </a:fld>
            <a:endParaRPr lang="cs-CZ"/>
          </a:p>
        </p:txBody>
      </p:sp>
      <p:sp>
        <p:nvSpPr>
          <p:cNvPr id="9" name="Šipka: dolů 8">
            <a:extLst>
              <a:ext uri="{FF2B5EF4-FFF2-40B4-BE49-F238E27FC236}">
                <a16:creationId xmlns:a16="http://schemas.microsoft.com/office/drawing/2014/main" id="{D93BF8D0-DDC9-BF13-1BC1-D14F13390D95}"/>
              </a:ext>
            </a:extLst>
          </p:cNvPr>
          <p:cNvSpPr/>
          <p:nvPr/>
        </p:nvSpPr>
        <p:spPr>
          <a:xfrm rot="16200000">
            <a:off x="5798445" y="2920549"/>
            <a:ext cx="533524" cy="409643"/>
          </a:xfrm>
          <a:prstGeom prst="downArrow">
            <a:avLst/>
          </a:prstGeom>
          <a:solidFill>
            <a:schemeClr val="accent5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E516F97-AA78-03D3-D751-8A8B7C9C666B}"/>
              </a:ext>
            </a:extLst>
          </p:cNvPr>
          <p:cNvSpPr txBox="1"/>
          <p:nvPr/>
        </p:nvSpPr>
        <p:spPr>
          <a:xfrm rot="3653444">
            <a:off x="6721247" y="2720612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cs-CZ" sz="120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endParaRPr lang="cs-CZ" sz="120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15EEA13A-97D5-8327-5285-C946086CC984}"/>
              </a:ext>
            </a:extLst>
          </p:cNvPr>
          <p:cNvSpPr txBox="1"/>
          <p:nvPr/>
        </p:nvSpPr>
        <p:spPr>
          <a:xfrm rot="20446824">
            <a:off x="8842322" y="3337388"/>
            <a:ext cx="6960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200 </a:t>
            </a:r>
            <a:r>
              <a:rPr lang="cs-CZ" sz="120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endParaRPr lang="cs-CZ" sz="120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CAF561BD-DF6E-43BD-41FD-CF1C768DB808}"/>
              </a:ext>
            </a:extLst>
          </p:cNvPr>
          <p:cNvSpPr txBox="1"/>
          <p:nvPr/>
        </p:nvSpPr>
        <p:spPr>
          <a:xfrm>
            <a:off x="10362632" y="2969928"/>
            <a:ext cx="269626" cy="276999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cs-CZ" sz="12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EC3E2D60-E77B-6DEB-D831-57898CBB0291}"/>
              </a:ext>
            </a:extLst>
          </p:cNvPr>
          <p:cNvSpPr txBox="1"/>
          <p:nvPr/>
        </p:nvSpPr>
        <p:spPr>
          <a:xfrm>
            <a:off x="10348265" y="2692929"/>
            <a:ext cx="753608" cy="27699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cs-CZ" sz="12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1.3 </a:t>
            </a:r>
            <a:r>
              <a:rPr lang="cs-CZ" sz="120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endParaRPr lang="cs-CZ" sz="120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ovéPole 20">
            <a:extLst>
              <a:ext uri="{FF2B5EF4-FFF2-40B4-BE49-F238E27FC236}">
                <a16:creationId xmlns:a16="http://schemas.microsoft.com/office/drawing/2014/main" id="{0B524EE2-FE10-63D9-C443-75BC7C5BABFF}"/>
              </a:ext>
            </a:extLst>
          </p:cNvPr>
          <p:cNvSpPr txBox="1"/>
          <p:nvPr/>
        </p:nvSpPr>
        <p:spPr>
          <a:xfrm>
            <a:off x="1562431" y="2679807"/>
            <a:ext cx="502354" cy="27699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cs-CZ" sz="12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0 </a:t>
            </a:r>
            <a:r>
              <a:rPr lang="cs-CZ" sz="120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endParaRPr lang="cs-CZ" sz="120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93A7B615-8CCE-C9A2-C124-8DC87AA4292F}"/>
              </a:ext>
            </a:extLst>
          </p:cNvPr>
          <p:cNvSpPr txBox="1"/>
          <p:nvPr/>
        </p:nvSpPr>
        <p:spPr>
          <a:xfrm>
            <a:off x="2990867" y="2742344"/>
            <a:ext cx="812127" cy="276999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cs-CZ" sz="12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300 </a:t>
            </a:r>
            <a:r>
              <a:rPr lang="cs-CZ" sz="120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endParaRPr lang="cs-CZ" sz="120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A9BF6508-6FBC-27D9-C10E-BE6BD3ABF4C8}"/>
              </a:ext>
            </a:extLst>
          </p:cNvPr>
          <p:cNvSpPr txBox="1"/>
          <p:nvPr/>
        </p:nvSpPr>
        <p:spPr>
          <a:xfrm>
            <a:off x="4492218" y="2742344"/>
            <a:ext cx="652386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12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600 </a:t>
            </a:r>
            <a:r>
              <a:rPr lang="cs-CZ" sz="1200" err="1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ns</a:t>
            </a:r>
            <a:endParaRPr lang="cs-CZ" sz="120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BAA2FBFF-E851-E6CF-A43A-349725AF5C93}"/>
              </a:ext>
            </a:extLst>
          </p:cNvPr>
          <p:cNvSpPr txBox="1"/>
          <p:nvPr/>
        </p:nvSpPr>
        <p:spPr>
          <a:xfrm>
            <a:off x="4568970" y="3833289"/>
            <a:ext cx="49888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12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 µs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846E7D0D-A255-6A98-7542-A7615B48824F}"/>
              </a:ext>
            </a:extLst>
          </p:cNvPr>
          <p:cNvSpPr txBox="1"/>
          <p:nvPr/>
        </p:nvSpPr>
        <p:spPr>
          <a:xfrm>
            <a:off x="3000788" y="3833289"/>
            <a:ext cx="58061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12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30 µs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23532A30-3EA8-276E-B712-B9D73A29C660}"/>
              </a:ext>
            </a:extLst>
          </p:cNvPr>
          <p:cNvSpPr txBox="1"/>
          <p:nvPr/>
        </p:nvSpPr>
        <p:spPr>
          <a:xfrm>
            <a:off x="1565619" y="3833289"/>
            <a:ext cx="58061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cs-CZ" sz="120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51 µs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2E8007CF-C06A-A5D5-A972-005754C4F093}"/>
              </a:ext>
            </a:extLst>
          </p:cNvPr>
          <p:cNvSpPr txBox="1"/>
          <p:nvPr/>
        </p:nvSpPr>
        <p:spPr>
          <a:xfrm>
            <a:off x="985149" y="4847290"/>
            <a:ext cx="46118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i="1" err="1">
                <a:latin typeface="GillSansRegular"/>
              </a:rPr>
              <a:t>Deb</a:t>
            </a:r>
            <a:r>
              <a:rPr lang="cs-CZ" sz="1100" i="1">
                <a:latin typeface="GillSansRegular"/>
              </a:rPr>
              <a:t> R., Kabelka I., Přibyl J., </a:t>
            </a:r>
            <a:r>
              <a:rPr lang="cs-CZ" sz="1100" i="1" err="1">
                <a:latin typeface="GillSansRegular"/>
              </a:rPr>
              <a:t>Vreeker</a:t>
            </a:r>
            <a:r>
              <a:rPr lang="cs-CZ" sz="1100" i="1">
                <a:latin typeface="GillSansRegular"/>
              </a:rPr>
              <a:t> E., </a:t>
            </a:r>
            <a:r>
              <a:rPr lang="cs-CZ" sz="1100" i="1" err="1">
                <a:latin typeface="GillSansRegular"/>
              </a:rPr>
              <a:t>Maglia</a:t>
            </a:r>
            <a:r>
              <a:rPr lang="cs-CZ" sz="1100" i="1">
                <a:latin typeface="GillSansRegular"/>
              </a:rPr>
              <a:t> G., Vácha R. (2024) </a:t>
            </a:r>
            <a:r>
              <a:rPr lang="cs-CZ" sz="1100" i="1" err="1">
                <a:latin typeface="GillSansRegular"/>
              </a:rPr>
              <a:t>bioRxiv</a:t>
            </a:r>
            <a:r>
              <a:rPr lang="cs-CZ" sz="1100" i="1">
                <a:latin typeface="GillSansRegular"/>
              </a:rPr>
              <a:t> 2022.05.09.491086; doi:10.1101/2022.05.09.491086</a:t>
            </a:r>
          </a:p>
        </p:txBody>
      </p:sp>
      <p:pic>
        <p:nvPicPr>
          <p:cNvPr id="3" name="Picture 2" descr="Obsah obrázku snímek obrazovky, chléb&#10;&#10;Obsah generovaný pomocí AI může být nesprávný.">
            <a:extLst>
              <a:ext uri="{FF2B5EF4-FFF2-40B4-BE49-F238E27FC236}">
                <a16:creationId xmlns:a16="http://schemas.microsoft.com/office/drawing/2014/main" id="{2B6FE66B-8896-4876-4E15-C6D43B56D2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377" y="3887723"/>
            <a:ext cx="2112269" cy="164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Obsah obrázku snímek obrazovky, Obdélník, žlutohnědé&#10;&#10;Obsah generovaný pomocí AI může být nesprávný.">
            <a:extLst>
              <a:ext uri="{FF2B5EF4-FFF2-40B4-BE49-F238E27FC236}">
                <a16:creationId xmlns:a16="http://schemas.microsoft.com/office/drawing/2014/main" id="{51E1F5D9-4113-2802-5760-704620DE05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677" y="3887723"/>
            <a:ext cx="2112269" cy="164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ál 7">
            <a:extLst>
              <a:ext uri="{FF2B5EF4-FFF2-40B4-BE49-F238E27FC236}">
                <a16:creationId xmlns:a16="http://schemas.microsoft.com/office/drawing/2014/main" id="{9F1E55DE-8302-A3B0-2333-7152AC6AE6A4}"/>
              </a:ext>
            </a:extLst>
          </p:cNvPr>
          <p:cNvSpPr/>
          <p:nvPr/>
        </p:nvSpPr>
        <p:spPr>
          <a:xfrm>
            <a:off x="6860430" y="4417425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ál 12">
            <a:extLst>
              <a:ext uri="{FF2B5EF4-FFF2-40B4-BE49-F238E27FC236}">
                <a16:creationId xmlns:a16="http://schemas.microsoft.com/office/drawing/2014/main" id="{E403BD27-C256-3E34-1248-DCEDFFE20EBC}"/>
              </a:ext>
            </a:extLst>
          </p:cNvPr>
          <p:cNvSpPr/>
          <p:nvPr/>
        </p:nvSpPr>
        <p:spPr>
          <a:xfrm>
            <a:off x="6696840" y="4828202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ál 18">
            <a:extLst>
              <a:ext uri="{FF2B5EF4-FFF2-40B4-BE49-F238E27FC236}">
                <a16:creationId xmlns:a16="http://schemas.microsoft.com/office/drawing/2014/main" id="{3305D5FE-157D-1661-8050-E3EA18BBBB8F}"/>
              </a:ext>
            </a:extLst>
          </p:cNvPr>
          <p:cNvSpPr/>
          <p:nvPr/>
        </p:nvSpPr>
        <p:spPr>
          <a:xfrm>
            <a:off x="6507957" y="3919982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ál 19">
            <a:extLst>
              <a:ext uri="{FF2B5EF4-FFF2-40B4-BE49-F238E27FC236}">
                <a16:creationId xmlns:a16="http://schemas.microsoft.com/office/drawing/2014/main" id="{4F01D473-46B6-6671-6278-E74BFDBD56EF}"/>
              </a:ext>
            </a:extLst>
          </p:cNvPr>
          <p:cNvSpPr/>
          <p:nvPr/>
        </p:nvSpPr>
        <p:spPr>
          <a:xfrm>
            <a:off x="7500880" y="5033746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Skupina 43">
            <a:extLst>
              <a:ext uri="{FF2B5EF4-FFF2-40B4-BE49-F238E27FC236}">
                <a16:creationId xmlns:a16="http://schemas.microsoft.com/office/drawing/2014/main" id="{5F585D4E-AA50-C5EF-36C1-CBA7525A8F88}"/>
              </a:ext>
            </a:extLst>
          </p:cNvPr>
          <p:cNvGrpSpPr/>
          <p:nvPr/>
        </p:nvGrpSpPr>
        <p:grpSpPr>
          <a:xfrm>
            <a:off x="9594978" y="3806187"/>
            <a:ext cx="2037315" cy="1815234"/>
            <a:chOff x="9594978" y="3806187"/>
            <a:chExt cx="2037315" cy="1815234"/>
          </a:xfrm>
        </p:grpSpPr>
        <p:pic>
          <p:nvPicPr>
            <p:cNvPr id="1028" name="Picture 4" descr="Obsah obrázku snímek obrazovky, žlutohnědé, Obdélník, hnědý&#10;&#10;Obsah generovaný pomocí AI může být nesprávný.">
              <a:extLst>
                <a:ext uri="{FF2B5EF4-FFF2-40B4-BE49-F238E27FC236}">
                  <a16:creationId xmlns:a16="http://schemas.microsoft.com/office/drawing/2014/main" id="{96CC3A80-8087-DD90-BFB9-DF5738C5FEE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" r="14930" b="-246"/>
            <a:stretch>
              <a:fillRect/>
            </a:stretch>
          </p:blipFill>
          <p:spPr bwMode="auto">
            <a:xfrm>
              <a:off x="9594978" y="3885804"/>
              <a:ext cx="1807289" cy="16625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7" name="Přímá spojnice 36">
              <a:extLst>
                <a:ext uri="{FF2B5EF4-FFF2-40B4-BE49-F238E27FC236}">
                  <a16:creationId xmlns:a16="http://schemas.microsoft.com/office/drawing/2014/main" id="{DF154073-2A45-F8E4-0F3C-DE0A267A4C0E}"/>
                </a:ext>
              </a:extLst>
            </p:cNvPr>
            <p:cNvCxnSpPr>
              <a:cxnSpLocks/>
            </p:cNvCxnSpPr>
            <p:nvPr/>
          </p:nvCxnSpPr>
          <p:spPr>
            <a:xfrm>
              <a:off x="11404649" y="3885804"/>
              <a:ext cx="0" cy="16560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ovéPole 40">
              <a:extLst>
                <a:ext uri="{FF2B5EF4-FFF2-40B4-BE49-F238E27FC236}">
                  <a16:creationId xmlns:a16="http://schemas.microsoft.com/office/drawing/2014/main" id="{CCB5DECB-F4EE-DC5D-8FA3-8D269370D851}"/>
                </a:ext>
              </a:extLst>
            </p:cNvPr>
            <p:cNvSpPr txBox="1"/>
            <p:nvPr/>
          </p:nvSpPr>
          <p:spPr>
            <a:xfrm rot="16200000">
              <a:off x="11027595" y="4575686"/>
              <a:ext cx="920445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100" err="1">
                  <a:latin typeface="Arial" panose="020B0604020202020204" pitchFamily="34" charset="0"/>
                  <a:cs typeface="Arial" panose="020B0604020202020204" pitchFamily="34" charset="0"/>
                </a:rPr>
                <a:t>Height</a:t>
              </a:r>
              <a:r>
                <a:rPr lang="cs-CZ" sz="1100"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cs-CZ" sz="1100" err="1">
                  <a:latin typeface="Arial" panose="020B0604020202020204" pitchFamily="34" charset="0"/>
                  <a:cs typeface="Arial" panose="020B0604020202020204" pitchFamily="34" charset="0"/>
                </a:rPr>
                <a:t>nm</a:t>
              </a:r>
              <a:r>
                <a:rPr lang="cs-CZ" sz="110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en-US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TextovéPole 41">
              <a:extLst>
                <a:ext uri="{FF2B5EF4-FFF2-40B4-BE49-F238E27FC236}">
                  <a16:creationId xmlns:a16="http://schemas.microsoft.com/office/drawing/2014/main" id="{A927CA19-6729-3AF5-0198-A1BD19C1AF95}"/>
                </a:ext>
              </a:extLst>
            </p:cNvPr>
            <p:cNvSpPr txBox="1"/>
            <p:nvPr/>
          </p:nvSpPr>
          <p:spPr>
            <a:xfrm>
              <a:off x="11369079" y="5359811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100"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en-US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TextovéPole 42">
              <a:extLst>
                <a:ext uri="{FF2B5EF4-FFF2-40B4-BE49-F238E27FC236}">
                  <a16:creationId xmlns:a16="http://schemas.microsoft.com/office/drawing/2014/main" id="{B926BBFF-8143-191A-81C3-22E21ECBBE8D}"/>
                </a:ext>
              </a:extLst>
            </p:cNvPr>
            <p:cNvSpPr txBox="1"/>
            <p:nvPr/>
          </p:nvSpPr>
          <p:spPr>
            <a:xfrm>
              <a:off x="11369079" y="3806187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1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11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29BC07A0-5795-719F-59B9-844926BD403E}"/>
              </a:ext>
            </a:extLst>
          </p:cNvPr>
          <p:cNvSpPr txBox="1"/>
          <p:nvPr/>
        </p:nvSpPr>
        <p:spPr>
          <a:xfrm>
            <a:off x="6912335" y="571622"/>
            <a:ext cx="427783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>
                <a:latin typeface="Arial" panose="020B0604020202020204" pitchFamily="34" charset="0"/>
                <a:cs typeface="Arial" panose="020B0604020202020204" pitchFamily="34" charset="0"/>
              </a:rPr>
              <a:t>3D AFM visualization of barrel-shaped pores in a bilayer</a:t>
            </a:r>
          </a:p>
        </p:txBody>
      </p:sp>
      <p:sp>
        <p:nvSpPr>
          <p:cNvPr id="40" name="Ovál 39">
            <a:extLst>
              <a:ext uri="{FF2B5EF4-FFF2-40B4-BE49-F238E27FC236}">
                <a16:creationId xmlns:a16="http://schemas.microsoft.com/office/drawing/2014/main" id="{807B13FE-C775-04B0-AB92-1014E4990D25}"/>
              </a:ext>
            </a:extLst>
          </p:cNvPr>
          <p:cNvSpPr/>
          <p:nvPr/>
        </p:nvSpPr>
        <p:spPr>
          <a:xfrm>
            <a:off x="8557200" y="4433388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ál 44">
            <a:extLst>
              <a:ext uri="{FF2B5EF4-FFF2-40B4-BE49-F238E27FC236}">
                <a16:creationId xmlns:a16="http://schemas.microsoft.com/office/drawing/2014/main" id="{645E7740-A6BE-3EBF-80AA-93FAC3F3E7BC}"/>
              </a:ext>
            </a:extLst>
          </p:cNvPr>
          <p:cNvSpPr/>
          <p:nvPr/>
        </p:nvSpPr>
        <p:spPr>
          <a:xfrm>
            <a:off x="8425414" y="4852116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ál 45">
            <a:extLst>
              <a:ext uri="{FF2B5EF4-FFF2-40B4-BE49-F238E27FC236}">
                <a16:creationId xmlns:a16="http://schemas.microsoft.com/office/drawing/2014/main" id="{DFCEFF3E-3BD8-4EF1-FE5C-53A24BB792BB}"/>
              </a:ext>
            </a:extLst>
          </p:cNvPr>
          <p:cNvSpPr/>
          <p:nvPr/>
        </p:nvSpPr>
        <p:spPr>
          <a:xfrm>
            <a:off x="8204727" y="3935945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ál 46">
            <a:extLst>
              <a:ext uri="{FF2B5EF4-FFF2-40B4-BE49-F238E27FC236}">
                <a16:creationId xmlns:a16="http://schemas.microsoft.com/office/drawing/2014/main" id="{A63D5DF6-BD89-E46C-8B0E-6F5B81B0B210}"/>
              </a:ext>
            </a:extLst>
          </p:cNvPr>
          <p:cNvSpPr/>
          <p:nvPr/>
        </p:nvSpPr>
        <p:spPr>
          <a:xfrm>
            <a:off x="9208888" y="5030687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ál 47">
            <a:extLst>
              <a:ext uri="{FF2B5EF4-FFF2-40B4-BE49-F238E27FC236}">
                <a16:creationId xmlns:a16="http://schemas.microsoft.com/office/drawing/2014/main" id="{AF3DDA98-EB46-E656-50C2-6534DEC00017}"/>
              </a:ext>
            </a:extLst>
          </p:cNvPr>
          <p:cNvSpPr/>
          <p:nvPr/>
        </p:nvSpPr>
        <p:spPr>
          <a:xfrm>
            <a:off x="10297843" y="4416824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ál 48">
            <a:extLst>
              <a:ext uri="{FF2B5EF4-FFF2-40B4-BE49-F238E27FC236}">
                <a16:creationId xmlns:a16="http://schemas.microsoft.com/office/drawing/2014/main" id="{F2766EFF-121A-880F-94D6-1F96CE4F5852}"/>
              </a:ext>
            </a:extLst>
          </p:cNvPr>
          <p:cNvSpPr/>
          <p:nvPr/>
        </p:nvSpPr>
        <p:spPr>
          <a:xfrm>
            <a:off x="10166057" y="4835552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ál 49">
            <a:extLst>
              <a:ext uri="{FF2B5EF4-FFF2-40B4-BE49-F238E27FC236}">
                <a16:creationId xmlns:a16="http://schemas.microsoft.com/office/drawing/2014/main" id="{DED50A75-63FF-CDBC-5F4D-B11C31B9AE2A}"/>
              </a:ext>
            </a:extLst>
          </p:cNvPr>
          <p:cNvSpPr/>
          <p:nvPr/>
        </p:nvSpPr>
        <p:spPr>
          <a:xfrm>
            <a:off x="9945370" y="3919381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ál 50">
            <a:extLst>
              <a:ext uri="{FF2B5EF4-FFF2-40B4-BE49-F238E27FC236}">
                <a16:creationId xmlns:a16="http://schemas.microsoft.com/office/drawing/2014/main" id="{A75097EA-8415-F4B6-F3CE-A4E5250C1BDB}"/>
              </a:ext>
            </a:extLst>
          </p:cNvPr>
          <p:cNvSpPr/>
          <p:nvPr/>
        </p:nvSpPr>
        <p:spPr>
          <a:xfrm>
            <a:off x="10914398" y="5030687"/>
            <a:ext cx="286713" cy="315108"/>
          </a:xfrm>
          <a:prstGeom prst="ellipse">
            <a:avLst/>
          </a:prstGeom>
          <a:noFill/>
          <a:ln w="15875">
            <a:solidFill>
              <a:srgbClr val="39E7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8918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888E4-0CF8-E8FA-9D4F-BC22C60E3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09D666-7304-29B7-0743-B4EB9086D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71935"/>
            <a:ext cx="10515600" cy="1143244"/>
          </a:xfrm>
        </p:spPr>
        <p:txBody>
          <a:bodyPr>
            <a:normAutofit/>
          </a:bodyPr>
          <a:lstStyle/>
          <a:p>
            <a:pPr algn="ctr"/>
            <a:r>
              <a:rPr lang="en-US" sz="2000" b="1" i="0">
                <a:solidFill>
                  <a:srgbClr val="39464A"/>
                </a:solidFill>
                <a:effectLst/>
                <a:latin typeface="GillSansRegular"/>
              </a:rPr>
              <a:t>AFM topographic images of the </a:t>
            </a:r>
            <a:r>
              <a:rPr lang="cs-CZ" sz="2000" b="1" i="0" err="1">
                <a:solidFill>
                  <a:srgbClr val="39464A"/>
                </a:solidFill>
                <a:effectLst/>
                <a:latin typeface="GillSansRegular"/>
              </a:rPr>
              <a:t>SLBs</a:t>
            </a:r>
            <a:r>
              <a:rPr lang="cs-CZ" sz="2000" b="1" i="0">
                <a:solidFill>
                  <a:srgbClr val="39464A"/>
                </a:solidFill>
                <a:effectLst/>
                <a:latin typeface="GillSansRegular"/>
              </a:rPr>
              <a:t> </a:t>
            </a:r>
            <a:r>
              <a:rPr lang="en-US" sz="2000" b="1" i="0">
                <a:solidFill>
                  <a:srgbClr val="39464A"/>
                </a:solidFill>
                <a:effectLst/>
                <a:latin typeface="GillSansRegular"/>
              </a:rPr>
              <a:t>composed of POPC:POPG (1:1) lipids, before</a:t>
            </a:r>
            <a:r>
              <a:rPr lang="cs-CZ" sz="2000" b="1" i="0">
                <a:solidFill>
                  <a:srgbClr val="39464A"/>
                </a:solidFill>
                <a:effectLst/>
                <a:latin typeface="GillSansRegular"/>
              </a:rPr>
              <a:t> (1)</a:t>
            </a:r>
            <a:r>
              <a:rPr lang="en-US" sz="2000" b="1" i="0">
                <a:solidFill>
                  <a:srgbClr val="39464A"/>
                </a:solidFill>
                <a:effectLst/>
                <a:latin typeface="GillSansRegular"/>
              </a:rPr>
              <a:t> and after 1 hour incubation with </a:t>
            </a:r>
            <a:r>
              <a:rPr lang="cs-CZ" sz="2000" b="1" i="0">
                <a:solidFill>
                  <a:srgbClr val="39464A"/>
                </a:solidFill>
                <a:effectLst/>
                <a:latin typeface="GillSansRegular"/>
              </a:rPr>
              <a:t>1 µM </a:t>
            </a:r>
            <a:r>
              <a:rPr lang="en-US" sz="2000" b="1" i="0">
                <a:solidFill>
                  <a:srgbClr val="39464A"/>
                </a:solidFill>
                <a:effectLst/>
                <a:latin typeface="GillSansRegular"/>
              </a:rPr>
              <a:t>KDFA2i+9-NH2 peptides</a:t>
            </a:r>
            <a:r>
              <a:rPr lang="cs-CZ" sz="2000" b="1" i="0">
                <a:solidFill>
                  <a:srgbClr val="39464A"/>
                </a:solidFill>
                <a:effectLst/>
                <a:latin typeface="GillSansRegular"/>
              </a:rPr>
              <a:t> (2)</a:t>
            </a:r>
            <a:r>
              <a:rPr lang="cs-CZ" sz="2000" b="1">
                <a:solidFill>
                  <a:srgbClr val="39464A"/>
                </a:solidFill>
                <a:latin typeface="GillSansRegular"/>
              </a:rPr>
              <a:t>.</a:t>
            </a:r>
            <a:endParaRPr lang="cs-CZ" sz="2000">
              <a:solidFill>
                <a:srgbClr val="39464A"/>
              </a:solidFill>
            </a:endParaRPr>
          </a:p>
        </p:txBody>
      </p:sp>
      <p:grpSp>
        <p:nvGrpSpPr>
          <p:cNvPr id="473" name="Skupina 472">
            <a:extLst>
              <a:ext uri="{FF2B5EF4-FFF2-40B4-BE49-F238E27FC236}">
                <a16:creationId xmlns:a16="http://schemas.microsoft.com/office/drawing/2014/main" id="{B6D006B4-F262-20FD-F1FA-5C7F18B554F2}"/>
              </a:ext>
            </a:extLst>
          </p:cNvPr>
          <p:cNvGrpSpPr/>
          <p:nvPr/>
        </p:nvGrpSpPr>
        <p:grpSpPr>
          <a:xfrm>
            <a:off x="6799257" y="1865805"/>
            <a:ext cx="5021833" cy="3188284"/>
            <a:chOff x="12913420" y="-418588"/>
            <a:chExt cx="7842354" cy="5236662"/>
          </a:xfrm>
        </p:grpSpPr>
        <p:sp>
          <p:nvSpPr>
            <p:cNvPr id="9" name="TextovéPole 8">
              <a:extLst>
                <a:ext uri="{FF2B5EF4-FFF2-40B4-BE49-F238E27FC236}">
                  <a16:creationId xmlns:a16="http://schemas.microsoft.com/office/drawing/2014/main" id="{E9DF287B-0660-E6FB-4E62-9B334E676FBF}"/>
                </a:ext>
              </a:extLst>
            </p:cNvPr>
            <p:cNvSpPr txBox="1"/>
            <p:nvPr/>
          </p:nvSpPr>
          <p:spPr>
            <a:xfrm>
              <a:off x="13355950" y="-418588"/>
              <a:ext cx="6719286" cy="1364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>
                  <a:latin typeface="Arial" panose="020B0604020202020204" pitchFamily="34" charset="0"/>
                  <a:cs typeface="Arial" panose="020B0604020202020204" pitchFamily="34" charset="0"/>
                </a:rPr>
                <a:t>Antimicrobial activity of the peptide KDFA2i+9-NH2 and the antibiotic ampicillin against ESCAPE</a:t>
              </a:r>
              <a:endParaRPr lang="cs-CZ" sz="1600" b="1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71" name="Obrázek 470" descr="Obsah obrázku text, snímek obrazovky, Písmo, řada/pruh&#10;&#10;Obsah vygenerovaný umělou inteligencí může být nesprávný.">
              <a:extLst>
                <a:ext uri="{FF2B5EF4-FFF2-40B4-BE49-F238E27FC236}">
                  <a16:creationId xmlns:a16="http://schemas.microsoft.com/office/drawing/2014/main" id="{1B712B59-6691-E2BF-431C-532930991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13420" y="826807"/>
              <a:ext cx="7842354" cy="3991267"/>
            </a:xfrm>
            <a:prstGeom prst="rect">
              <a:avLst/>
            </a:prstGeom>
          </p:spPr>
        </p:pic>
      </p:grpSp>
      <p:pic>
        <p:nvPicPr>
          <p:cNvPr id="475" name="Obrázek 474" descr="Obsah obrázku snímek obrazovky, Obdélník&#10;&#10;Obsah vygenerovaný umělou inteligencí může být nesprávný.">
            <a:extLst>
              <a:ext uri="{FF2B5EF4-FFF2-40B4-BE49-F238E27FC236}">
                <a16:creationId xmlns:a16="http://schemas.microsoft.com/office/drawing/2014/main" id="{358A9B50-778E-2D5B-FAC4-080988519BD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150" y="1274698"/>
            <a:ext cx="5400994" cy="4883496"/>
          </a:xfrm>
          <a:prstGeom prst="rect">
            <a:avLst/>
          </a:prstGeom>
        </p:spPr>
      </p:pic>
      <p:sp>
        <p:nvSpPr>
          <p:cNvPr id="476" name="TextovéPole 475">
            <a:extLst>
              <a:ext uri="{FF2B5EF4-FFF2-40B4-BE49-F238E27FC236}">
                <a16:creationId xmlns:a16="http://schemas.microsoft.com/office/drawing/2014/main" id="{D2279540-3220-72DC-BABA-756944146829}"/>
              </a:ext>
            </a:extLst>
          </p:cNvPr>
          <p:cNvSpPr txBox="1"/>
          <p:nvPr/>
        </p:nvSpPr>
        <p:spPr>
          <a:xfrm>
            <a:off x="2621280" y="6131687"/>
            <a:ext cx="74350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100" i="1" err="1">
                <a:latin typeface="GillSansRegular"/>
              </a:rPr>
              <a:t>Deb</a:t>
            </a:r>
            <a:r>
              <a:rPr lang="cs-CZ" sz="1100" i="1">
                <a:latin typeface="GillSansRegular"/>
              </a:rPr>
              <a:t> R., Kabelka I., Přibyl J., </a:t>
            </a:r>
            <a:r>
              <a:rPr lang="cs-CZ" sz="1100" i="1" err="1">
                <a:latin typeface="GillSansRegular"/>
              </a:rPr>
              <a:t>Vreeker</a:t>
            </a:r>
            <a:r>
              <a:rPr lang="cs-CZ" sz="1100" i="1">
                <a:latin typeface="GillSansRegular"/>
              </a:rPr>
              <a:t> E., </a:t>
            </a:r>
            <a:r>
              <a:rPr lang="cs-CZ" sz="1100" i="1" err="1">
                <a:latin typeface="GillSansRegular"/>
              </a:rPr>
              <a:t>Maglia</a:t>
            </a:r>
            <a:r>
              <a:rPr lang="cs-CZ" sz="1100" i="1">
                <a:latin typeface="GillSansRegular"/>
              </a:rPr>
              <a:t> G., Vácha R. (2024) </a:t>
            </a:r>
            <a:r>
              <a:rPr lang="cs-CZ" sz="1100" i="1" err="1">
                <a:latin typeface="GillSansRegular"/>
              </a:rPr>
              <a:t>bioRxiv</a:t>
            </a:r>
            <a:r>
              <a:rPr lang="cs-CZ" sz="1100" i="1">
                <a:latin typeface="GillSansRegular"/>
              </a:rPr>
              <a:t> 2022.05.09.491086; doi:10.1101/2022.05.09.491086</a:t>
            </a:r>
          </a:p>
        </p:txBody>
      </p:sp>
      <p:sp>
        <p:nvSpPr>
          <p:cNvPr id="477" name="TextovéPole 476">
            <a:extLst>
              <a:ext uri="{FF2B5EF4-FFF2-40B4-BE49-F238E27FC236}">
                <a16:creationId xmlns:a16="http://schemas.microsoft.com/office/drawing/2014/main" id="{5744DE2E-1A44-9DB3-4B0B-316A57ABB6FC}"/>
              </a:ext>
            </a:extLst>
          </p:cNvPr>
          <p:cNvSpPr txBox="1"/>
          <p:nvPr/>
        </p:nvSpPr>
        <p:spPr>
          <a:xfrm>
            <a:off x="1035150" y="4184177"/>
            <a:ext cx="1733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Pore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~ 10 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endParaRPr lang="cs-CZ" sz="1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Time: 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Pore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are 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formed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gradually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35 min)</a:t>
            </a:r>
          </a:p>
        </p:txBody>
      </p:sp>
      <p:sp>
        <p:nvSpPr>
          <p:cNvPr id="478" name="Zástupný symbol pro číslo snímku 477">
            <a:extLst>
              <a:ext uri="{FF2B5EF4-FFF2-40B4-BE49-F238E27FC236}">
                <a16:creationId xmlns:a16="http://schemas.microsoft.com/office/drawing/2014/main" id="{99DACDC5-455C-C5EF-57AB-84C470AE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12</a:t>
            </a:fld>
            <a:endParaRPr lang="cs-CZ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728722B6-8995-30DF-FC0A-F66D7E1437C3}"/>
              </a:ext>
            </a:extLst>
          </p:cNvPr>
          <p:cNvGrpSpPr/>
          <p:nvPr/>
        </p:nvGrpSpPr>
        <p:grpSpPr>
          <a:xfrm>
            <a:off x="1376481" y="1617231"/>
            <a:ext cx="94785" cy="92869"/>
            <a:chOff x="1134172" y="2133600"/>
            <a:chExt cx="94785" cy="92869"/>
          </a:xfrm>
        </p:grpSpPr>
        <p:cxnSp>
          <p:nvCxnSpPr>
            <p:cNvPr id="4" name="Přímá spojnice 3">
              <a:extLst>
                <a:ext uri="{FF2B5EF4-FFF2-40B4-BE49-F238E27FC236}">
                  <a16:creationId xmlns:a16="http://schemas.microsoft.com/office/drawing/2014/main" id="{7E47AC5A-5D58-FAAF-C9FC-C913A05ADFFA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Přímá spojnice 4">
              <a:extLst>
                <a:ext uri="{FF2B5EF4-FFF2-40B4-BE49-F238E27FC236}">
                  <a16:creationId xmlns:a16="http://schemas.microsoft.com/office/drawing/2014/main" id="{6276B6F0-9A81-FA1F-5A84-61EF2D465D7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Skupina 5">
            <a:extLst>
              <a:ext uri="{FF2B5EF4-FFF2-40B4-BE49-F238E27FC236}">
                <a16:creationId xmlns:a16="http://schemas.microsoft.com/office/drawing/2014/main" id="{88876E0F-BD4E-ED3A-5E64-9A3900C760DD}"/>
              </a:ext>
            </a:extLst>
          </p:cNvPr>
          <p:cNvGrpSpPr/>
          <p:nvPr/>
        </p:nvGrpSpPr>
        <p:grpSpPr>
          <a:xfrm>
            <a:off x="2230508" y="1606339"/>
            <a:ext cx="94785" cy="92869"/>
            <a:chOff x="1134172" y="2133600"/>
            <a:chExt cx="94785" cy="92869"/>
          </a:xfrm>
        </p:grpSpPr>
        <p:cxnSp>
          <p:nvCxnSpPr>
            <p:cNvPr id="7" name="Přímá spojnice 6">
              <a:extLst>
                <a:ext uri="{FF2B5EF4-FFF2-40B4-BE49-F238E27FC236}">
                  <a16:creationId xmlns:a16="http://schemas.microsoft.com/office/drawing/2014/main" id="{DC277479-9150-E1F9-AC22-5310824727A8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Přímá spojnice 7">
              <a:extLst>
                <a:ext uri="{FF2B5EF4-FFF2-40B4-BE49-F238E27FC236}">
                  <a16:creationId xmlns:a16="http://schemas.microsoft.com/office/drawing/2014/main" id="{AFEA4590-F7AF-1B75-810B-839392F0C0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Skupina 9">
            <a:extLst>
              <a:ext uri="{FF2B5EF4-FFF2-40B4-BE49-F238E27FC236}">
                <a16:creationId xmlns:a16="http://schemas.microsoft.com/office/drawing/2014/main" id="{7CD5955E-8186-7298-F415-B2FD4CE58CF2}"/>
              </a:ext>
            </a:extLst>
          </p:cNvPr>
          <p:cNvGrpSpPr/>
          <p:nvPr/>
        </p:nvGrpSpPr>
        <p:grpSpPr>
          <a:xfrm>
            <a:off x="1803495" y="1617231"/>
            <a:ext cx="94785" cy="92869"/>
            <a:chOff x="1134172" y="2133600"/>
            <a:chExt cx="94785" cy="92869"/>
          </a:xfrm>
        </p:grpSpPr>
        <p:cxnSp>
          <p:nvCxnSpPr>
            <p:cNvPr id="11" name="Přímá spojnice 10">
              <a:extLst>
                <a:ext uri="{FF2B5EF4-FFF2-40B4-BE49-F238E27FC236}">
                  <a16:creationId xmlns:a16="http://schemas.microsoft.com/office/drawing/2014/main" id="{2B2AE1A2-46E6-808B-0DBC-1C7AD821BD89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Přímá spojnice 11">
              <a:extLst>
                <a:ext uri="{FF2B5EF4-FFF2-40B4-BE49-F238E27FC236}">
                  <a16:creationId xmlns:a16="http://schemas.microsoft.com/office/drawing/2014/main" id="{9BF7A54F-271A-1A33-E7CA-30E4C83B1C8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35A726A4-0E8C-9D9D-2126-A1F9AA637F32}"/>
              </a:ext>
            </a:extLst>
          </p:cNvPr>
          <p:cNvGrpSpPr/>
          <p:nvPr/>
        </p:nvGrpSpPr>
        <p:grpSpPr>
          <a:xfrm>
            <a:off x="2704912" y="1617230"/>
            <a:ext cx="94785" cy="92869"/>
            <a:chOff x="1134172" y="2133600"/>
            <a:chExt cx="94785" cy="92869"/>
          </a:xfrm>
        </p:grpSpPr>
        <p:cxnSp>
          <p:nvCxnSpPr>
            <p:cNvPr id="14" name="Přímá spojnice 13">
              <a:extLst>
                <a:ext uri="{FF2B5EF4-FFF2-40B4-BE49-F238E27FC236}">
                  <a16:creationId xmlns:a16="http://schemas.microsoft.com/office/drawing/2014/main" id="{24756426-EFF3-D3C3-1750-4E39DC4CDD8C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Přímá spojnice 14">
              <a:extLst>
                <a:ext uri="{FF2B5EF4-FFF2-40B4-BE49-F238E27FC236}">
                  <a16:creationId xmlns:a16="http://schemas.microsoft.com/office/drawing/2014/main" id="{B041EB9F-A896-2EFB-E7D8-23055F44D5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69821E75-1EDB-9F6A-771A-3AC417B9186E}"/>
              </a:ext>
            </a:extLst>
          </p:cNvPr>
          <p:cNvGrpSpPr/>
          <p:nvPr/>
        </p:nvGrpSpPr>
        <p:grpSpPr>
          <a:xfrm>
            <a:off x="3118586" y="1594495"/>
            <a:ext cx="94785" cy="92869"/>
            <a:chOff x="1134172" y="2133600"/>
            <a:chExt cx="94785" cy="92869"/>
          </a:xfrm>
        </p:grpSpPr>
        <p:cxnSp>
          <p:nvCxnSpPr>
            <p:cNvPr id="17" name="Přímá spojnice 16">
              <a:extLst>
                <a:ext uri="{FF2B5EF4-FFF2-40B4-BE49-F238E27FC236}">
                  <a16:creationId xmlns:a16="http://schemas.microsoft.com/office/drawing/2014/main" id="{C1B37119-B0FC-9AD4-0FB5-B390F8C28D09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římá spojnice 17">
              <a:extLst>
                <a:ext uri="{FF2B5EF4-FFF2-40B4-BE49-F238E27FC236}">
                  <a16:creationId xmlns:a16="http://schemas.microsoft.com/office/drawing/2014/main" id="{476D6F75-B9F4-EE1F-1310-61802EF5C5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Skupina 18">
            <a:extLst>
              <a:ext uri="{FF2B5EF4-FFF2-40B4-BE49-F238E27FC236}">
                <a16:creationId xmlns:a16="http://schemas.microsoft.com/office/drawing/2014/main" id="{B4268E1C-3441-0225-123D-C4472CB696AD}"/>
              </a:ext>
            </a:extLst>
          </p:cNvPr>
          <p:cNvGrpSpPr/>
          <p:nvPr/>
        </p:nvGrpSpPr>
        <p:grpSpPr>
          <a:xfrm>
            <a:off x="1398263" y="2114091"/>
            <a:ext cx="94785" cy="92869"/>
            <a:chOff x="1134172" y="2133600"/>
            <a:chExt cx="94785" cy="92869"/>
          </a:xfrm>
        </p:grpSpPr>
        <p:cxnSp>
          <p:nvCxnSpPr>
            <p:cNvPr id="20" name="Přímá spojnice 19">
              <a:extLst>
                <a:ext uri="{FF2B5EF4-FFF2-40B4-BE49-F238E27FC236}">
                  <a16:creationId xmlns:a16="http://schemas.microsoft.com/office/drawing/2014/main" id="{BF30C36D-2C8A-E2BA-2326-C3F3F31DD23C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Přímá spojnice 20">
              <a:extLst>
                <a:ext uri="{FF2B5EF4-FFF2-40B4-BE49-F238E27FC236}">
                  <a16:creationId xmlns:a16="http://schemas.microsoft.com/office/drawing/2014/main" id="{CDD2E88E-9B3A-0309-F3AA-7BE7DD7FA0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CE7B93FD-BFEE-BC01-F720-18E54D3524ED}"/>
              </a:ext>
            </a:extLst>
          </p:cNvPr>
          <p:cNvGrpSpPr/>
          <p:nvPr/>
        </p:nvGrpSpPr>
        <p:grpSpPr>
          <a:xfrm>
            <a:off x="2252290" y="2103199"/>
            <a:ext cx="94785" cy="92869"/>
            <a:chOff x="1134172" y="2133600"/>
            <a:chExt cx="94785" cy="92869"/>
          </a:xfrm>
        </p:grpSpPr>
        <p:cxnSp>
          <p:nvCxnSpPr>
            <p:cNvPr id="23" name="Přímá spojnice 22">
              <a:extLst>
                <a:ext uri="{FF2B5EF4-FFF2-40B4-BE49-F238E27FC236}">
                  <a16:creationId xmlns:a16="http://schemas.microsoft.com/office/drawing/2014/main" id="{A6FA2BD0-AE33-D053-5712-ED751F4DD2DC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Přímá spojnice 23">
              <a:extLst>
                <a:ext uri="{FF2B5EF4-FFF2-40B4-BE49-F238E27FC236}">
                  <a16:creationId xmlns:a16="http://schemas.microsoft.com/office/drawing/2014/main" id="{ED7EB979-5F41-22EE-FCB6-AF70C1A611A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Skupina 24">
            <a:extLst>
              <a:ext uri="{FF2B5EF4-FFF2-40B4-BE49-F238E27FC236}">
                <a16:creationId xmlns:a16="http://schemas.microsoft.com/office/drawing/2014/main" id="{F6BF7086-29EC-2707-AE15-5734050884D5}"/>
              </a:ext>
            </a:extLst>
          </p:cNvPr>
          <p:cNvGrpSpPr/>
          <p:nvPr/>
        </p:nvGrpSpPr>
        <p:grpSpPr>
          <a:xfrm>
            <a:off x="1825277" y="2114091"/>
            <a:ext cx="94785" cy="92869"/>
            <a:chOff x="1134172" y="2133600"/>
            <a:chExt cx="94785" cy="92869"/>
          </a:xfrm>
        </p:grpSpPr>
        <p:cxnSp>
          <p:nvCxnSpPr>
            <p:cNvPr id="26" name="Přímá spojnice 25">
              <a:extLst>
                <a:ext uri="{FF2B5EF4-FFF2-40B4-BE49-F238E27FC236}">
                  <a16:creationId xmlns:a16="http://schemas.microsoft.com/office/drawing/2014/main" id="{0FBF18E9-9858-EAB6-D571-3170A86BF00D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Přímá spojnice 26">
              <a:extLst>
                <a:ext uri="{FF2B5EF4-FFF2-40B4-BE49-F238E27FC236}">
                  <a16:creationId xmlns:a16="http://schemas.microsoft.com/office/drawing/2014/main" id="{D222CC66-7FAA-4704-3B56-A686393E1C3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Skupina 27">
            <a:extLst>
              <a:ext uri="{FF2B5EF4-FFF2-40B4-BE49-F238E27FC236}">
                <a16:creationId xmlns:a16="http://schemas.microsoft.com/office/drawing/2014/main" id="{DE56F4A2-5E02-380A-FA2C-503E29244271}"/>
              </a:ext>
            </a:extLst>
          </p:cNvPr>
          <p:cNvGrpSpPr/>
          <p:nvPr/>
        </p:nvGrpSpPr>
        <p:grpSpPr>
          <a:xfrm>
            <a:off x="2726694" y="2114090"/>
            <a:ext cx="94785" cy="92869"/>
            <a:chOff x="1134172" y="2133600"/>
            <a:chExt cx="94785" cy="92869"/>
          </a:xfrm>
        </p:grpSpPr>
        <p:cxnSp>
          <p:nvCxnSpPr>
            <p:cNvPr id="29" name="Přímá spojnice 28">
              <a:extLst>
                <a:ext uri="{FF2B5EF4-FFF2-40B4-BE49-F238E27FC236}">
                  <a16:creationId xmlns:a16="http://schemas.microsoft.com/office/drawing/2014/main" id="{5D3F3F7D-FC3C-A536-3210-E1F0C9A6749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Přímá spojnice 29">
              <a:extLst>
                <a:ext uri="{FF2B5EF4-FFF2-40B4-BE49-F238E27FC236}">
                  <a16:creationId xmlns:a16="http://schemas.microsoft.com/office/drawing/2014/main" id="{1C7211E1-BB21-FAED-4B30-8AC46F7951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Skupina 30">
            <a:extLst>
              <a:ext uri="{FF2B5EF4-FFF2-40B4-BE49-F238E27FC236}">
                <a16:creationId xmlns:a16="http://schemas.microsoft.com/office/drawing/2014/main" id="{6878F61B-0B83-0E47-D241-9CBCCDA3026D}"/>
              </a:ext>
            </a:extLst>
          </p:cNvPr>
          <p:cNvGrpSpPr/>
          <p:nvPr/>
        </p:nvGrpSpPr>
        <p:grpSpPr>
          <a:xfrm>
            <a:off x="3140368" y="2091355"/>
            <a:ext cx="94785" cy="92869"/>
            <a:chOff x="1134172" y="2133600"/>
            <a:chExt cx="94785" cy="92869"/>
          </a:xfrm>
        </p:grpSpPr>
        <p:cxnSp>
          <p:nvCxnSpPr>
            <p:cNvPr id="32" name="Přímá spojnice 31">
              <a:extLst>
                <a:ext uri="{FF2B5EF4-FFF2-40B4-BE49-F238E27FC236}">
                  <a16:creationId xmlns:a16="http://schemas.microsoft.com/office/drawing/2014/main" id="{6F75B57D-18FA-B137-50A4-6675756C8F9F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Přímá spojnice 32">
              <a:extLst>
                <a:ext uri="{FF2B5EF4-FFF2-40B4-BE49-F238E27FC236}">
                  <a16:creationId xmlns:a16="http://schemas.microsoft.com/office/drawing/2014/main" id="{BDBCE010-58AB-A4A4-BFAF-B8822C4EA5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Skupina 33">
            <a:extLst>
              <a:ext uri="{FF2B5EF4-FFF2-40B4-BE49-F238E27FC236}">
                <a16:creationId xmlns:a16="http://schemas.microsoft.com/office/drawing/2014/main" id="{1BAEB814-FF8C-0FDA-79BC-AD022C481FBA}"/>
              </a:ext>
            </a:extLst>
          </p:cNvPr>
          <p:cNvGrpSpPr/>
          <p:nvPr/>
        </p:nvGrpSpPr>
        <p:grpSpPr>
          <a:xfrm>
            <a:off x="1398263" y="2586107"/>
            <a:ext cx="94785" cy="92869"/>
            <a:chOff x="1134172" y="2133600"/>
            <a:chExt cx="94785" cy="92869"/>
          </a:xfrm>
        </p:grpSpPr>
        <p:cxnSp>
          <p:nvCxnSpPr>
            <p:cNvPr id="35" name="Přímá spojnice 34">
              <a:extLst>
                <a:ext uri="{FF2B5EF4-FFF2-40B4-BE49-F238E27FC236}">
                  <a16:creationId xmlns:a16="http://schemas.microsoft.com/office/drawing/2014/main" id="{33345888-AAD9-9553-43C0-E0EAFFF76AE2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Přímá spojnice 35">
              <a:extLst>
                <a:ext uri="{FF2B5EF4-FFF2-40B4-BE49-F238E27FC236}">
                  <a16:creationId xmlns:a16="http://schemas.microsoft.com/office/drawing/2014/main" id="{2085A4BA-B352-6944-ECC2-8E3F3669F6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Skupina 36">
            <a:extLst>
              <a:ext uri="{FF2B5EF4-FFF2-40B4-BE49-F238E27FC236}">
                <a16:creationId xmlns:a16="http://schemas.microsoft.com/office/drawing/2014/main" id="{01D3103D-E2F2-A6A5-F14F-1C06B73713FD}"/>
              </a:ext>
            </a:extLst>
          </p:cNvPr>
          <p:cNvGrpSpPr/>
          <p:nvPr/>
        </p:nvGrpSpPr>
        <p:grpSpPr>
          <a:xfrm>
            <a:off x="2252290" y="2575215"/>
            <a:ext cx="94785" cy="92869"/>
            <a:chOff x="1134172" y="2133600"/>
            <a:chExt cx="94785" cy="92869"/>
          </a:xfrm>
        </p:grpSpPr>
        <p:cxnSp>
          <p:nvCxnSpPr>
            <p:cNvPr id="38" name="Přímá spojnice 37">
              <a:extLst>
                <a:ext uri="{FF2B5EF4-FFF2-40B4-BE49-F238E27FC236}">
                  <a16:creationId xmlns:a16="http://schemas.microsoft.com/office/drawing/2014/main" id="{1730FDA9-CE98-B774-DBA8-A094D58DCBF0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Přímá spojnice 38">
              <a:extLst>
                <a:ext uri="{FF2B5EF4-FFF2-40B4-BE49-F238E27FC236}">
                  <a16:creationId xmlns:a16="http://schemas.microsoft.com/office/drawing/2014/main" id="{F271BA95-2891-AB3D-99DE-443DF95EC9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Skupina 39">
            <a:extLst>
              <a:ext uri="{FF2B5EF4-FFF2-40B4-BE49-F238E27FC236}">
                <a16:creationId xmlns:a16="http://schemas.microsoft.com/office/drawing/2014/main" id="{28448116-FE44-F331-487A-5EFAF64F88DC}"/>
              </a:ext>
            </a:extLst>
          </p:cNvPr>
          <p:cNvGrpSpPr/>
          <p:nvPr/>
        </p:nvGrpSpPr>
        <p:grpSpPr>
          <a:xfrm>
            <a:off x="1825277" y="2586107"/>
            <a:ext cx="94785" cy="92869"/>
            <a:chOff x="1134172" y="2133600"/>
            <a:chExt cx="94785" cy="92869"/>
          </a:xfrm>
        </p:grpSpPr>
        <p:cxnSp>
          <p:nvCxnSpPr>
            <p:cNvPr id="41" name="Přímá spojnice 40">
              <a:extLst>
                <a:ext uri="{FF2B5EF4-FFF2-40B4-BE49-F238E27FC236}">
                  <a16:creationId xmlns:a16="http://schemas.microsoft.com/office/drawing/2014/main" id="{7200DD2D-13AF-89E7-5B70-CBCBC6F05A50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Přímá spojnice 41">
              <a:extLst>
                <a:ext uri="{FF2B5EF4-FFF2-40B4-BE49-F238E27FC236}">
                  <a16:creationId xmlns:a16="http://schemas.microsoft.com/office/drawing/2014/main" id="{B9ADDAEE-119E-5288-3F8E-2A6AE7E63B5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Skupina 42">
            <a:extLst>
              <a:ext uri="{FF2B5EF4-FFF2-40B4-BE49-F238E27FC236}">
                <a16:creationId xmlns:a16="http://schemas.microsoft.com/office/drawing/2014/main" id="{575D858B-F38D-6478-17CB-02AA8236A0E5}"/>
              </a:ext>
            </a:extLst>
          </p:cNvPr>
          <p:cNvGrpSpPr/>
          <p:nvPr/>
        </p:nvGrpSpPr>
        <p:grpSpPr>
          <a:xfrm>
            <a:off x="2726694" y="2586106"/>
            <a:ext cx="94785" cy="92869"/>
            <a:chOff x="1134172" y="2133600"/>
            <a:chExt cx="94785" cy="92869"/>
          </a:xfrm>
        </p:grpSpPr>
        <p:cxnSp>
          <p:nvCxnSpPr>
            <p:cNvPr id="44" name="Přímá spojnice 43">
              <a:extLst>
                <a:ext uri="{FF2B5EF4-FFF2-40B4-BE49-F238E27FC236}">
                  <a16:creationId xmlns:a16="http://schemas.microsoft.com/office/drawing/2014/main" id="{25CBF77C-6F85-8AD6-1503-734A28C48429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Přímá spojnice 44">
              <a:extLst>
                <a:ext uri="{FF2B5EF4-FFF2-40B4-BE49-F238E27FC236}">
                  <a16:creationId xmlns:a16="http://schemas.microsoft.com/office/drawing/2014/main" id="{5B610A4E-B1F8-3436-B71A-1FEE085AB7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286824A7-A54C-0169-C383-7E6E67027E2F}"/>
              </a:ext>
            </a:extLst>
          </p:cNvPr>
          <p:cNvGrpSpPr/>
          <p:nvPr/>
        </p:nvGrpSpPr>
        <p:grpSpPr>
          <a:xfrm>
            <a:off x="3140368" y="2563371"/>
            <a:ext cx="94785" cy="92869"/>
            <a:chOff x="1134172" y="2133600"/>
            <a:chExt cx="94785" cy="92869"/>
          </a:xfrm>
        </p:grpSpPr>
        <p:cxnSp>
          <p:nvCxnSpPr>
            <p:cNvPr id="47" name="Přímá spojnice 46">
              <a:extLst>
                <a:ext uri="{FF2B5EF4-FFF2-40B4-BE49-F238E27FC236}">
                  <a16:creationId xmlns:a16="http://schemas.microsoft.com/office/drawing/2014/main" id="{ED7047E7-A4A4-4796-38C5-B5CCCF8D35D6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Přímá spojnice 47">
              <a:extLst>
                <a:ext uri="{FF2B5EF4-FFF2-40B4-BE49-F238E27FC236}">
                  <a16:creationId xmlns:a16="http://schemas.microsoft.com/office/drawing/2014/main" id="{941061DA-2E1F-A4AE-4F0F-C1BBDD6699E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Skupina 48">
            <a:extLst>
              <a:ext uri="{FF2B5EF4-FFF2-40B4-BE49-F238E27FC236}">
                <a16:creationId xmlns:a16="http://schemas.microsoft.com/office/drawing/2014/main" id="{DC9FFD6F-F70E-39E3-8E9D-532D1DE4E9A2}"/>
              </a:ext>
            </a:extLst>
          </p:cNvPr>
          <p:cNvGrpSpPr/>
          <p:nvPr/>
        </p:nvGrpSpPr>
        <p:grpSpPr>
          <a:xfrm>
            <a:off x="1423873" y="3013163"/>
            <a:ext cx="94785" cy="92869"/>
            <a:chOff x="1134172" y="2133600"/>
            <a:chExt cx="94785" cy="92869"/>
          </a:xfrm>
        </p:grpSpPr>
        <p:cxnSp>
          <p:nvCxnSpPr>
            <p:cNvPr id="50" name="Přímá spojnice 49">
              <a:extLst>
                <a:ext uri="{FF2B5EF4-FFF2-40B4-BE49-F238E27FC236}">
                  <a16:creationId xmlns:a16="http://schemas.microsoft.com/office/drawing/2014/main" id="{32A91DCB-6876-68F2-B3FD-6F8087B86A7B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Přímá spojnice 50">
              <a:extLst>
                <a:ext uri="{FF2B5EF4-FFF2-40B4-BE49-F238E27FC236}">
                  <a16:creationId xmlns:a16="http://schemas.microsoft.com/office/drawing/2014/main" id="{FF96A788-474D-C035-9FE1-F42BF4AE0D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Skupina 51">
            <a:extLst>
              <a:ext uri="{FF2B5EF4-FFF2-40B4-BE49-F238E27FC236}">
                <a16:creationId xmlns:a16="http://schemas.microsoft.com/office/drawing/2014/main" id="{D05D184F-8A6E-EC7C-3413-3726B348499D}"/>
              </a:ext>
            </a:extLst>
          </p:cNvPr>
          <p:cNvGrpSpPr/>
          <p:nvPr/>
        </p:nvGrpSpPr>
        <p:grpSpPr>
          <a:xfrm>
            <a:off x="2277900" y="3002271"/>
            <a:ext cx="94785" cy="92869"/>
            <a:chOff x="1134172" y="2133600"/>
            <a:chExt cx="94785" cy="92869"/>
          </a:xfrm>
        </p:grpSpPr>
        <p:cxnSp>
          <p:nvCxnSpPr>
            <p:cNvPr id="53" name="Přímá spojnice 52">
              <a:extLst>
                <a:ext uri="{FF2B5EF4-FFF2-40B4-BE49-F238E27FC236}">
                  <a16:creationId xmlns:a16="http://schemas.microsoft.com/office/drawing/2014/main" id="{DBB8D90E-2456-027A-3843-9F7E4D31745F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Přímá spojnice 53">
              <a:extLst>
                <a:ext uri="{FF2B5EF4-FFF2-40B4-BE49-F238E27FC236}">
                  <a16:creationId xmlns:a16="http://schemas.microsoft.com/office/drawing/2014/main" id="{A05052AA-5085-6658-B581-89823F9873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5" name="Skupina 54">
            <a:extLst>
              <a:ext uri="{FF2B5EF4-FFF2-40B4-BE49-F238E27FC236}">
                <a16:creationId xmlns:a16="http://schemas.microsoft.com/office/drawing/2014/main" id="{9A8EB37D-8014-B814-9FA7-5ABF58E9BDC1}"/>
              </a:ext>
            </a:extLst>
          </p:cNvPr>
          <p:cNvGrpSpPr/>
          <p:nvPr/>
        </p:nvGrpSpPr>
        <p:grpSpPr>
          <a:xfrm>
            <a:off x="1850887" y="3013163"/>
            <a:ext cx="94785" cy="92869"/>
            <a:chOff x="1134172" y="2133600"/>
            <a:chExt cx="94785" cy="92869"/>
          </a:xfrm>
        </p:grpSpPr>
        <p:cxnSp>
          <p:nvCxnSpPr>
            <p:cNvPr id="56" name="Přímá spojnice 55">
              <a:extLst>
                <a:ext uri="{FF2B5EF4-FFF2-40B4-BE49-F238E27FC236}">
                  <a16:creationId xmlns:a16="http://schemas.microsoft.com/office/drawing/2014/main" id="{C29D6AF3-3E27-B8B1-9041-643F65545BD3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Přímá spojnice 56">
              <a:extLst>
                <a:ext uri="{FF2B5EF4-FFF2-40B4-BE49-F238E27FC236}">
                  <a16:creationId xmlns:a16="http://schemas.microsoft.com/office/drawing/2014/main" id="{FAF1DF01-B8D4-A19B-57F7-2230D3508B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Skupina 57">
            <a:extLst>
              <a:ext uri="{FF2B5EF4-FFF2-40B4-BE49-F238E27FC236}">
                <a16:creationId xmlns:a16="http://schemas.microsoft.com/office/drawing/2014/main" id="{5C2AA3EF-C76E-1669-249C-26B09C2B2224}"/>
              </a:ext>
            </a:extLst>
          </p:cNvPr>
          <p:cNvGrpSpPr/>
          <p:nvPr/>
        </p:nvGrpSpPr>
        <p:grpSpPr>
          <a:xfrm>
            <a:off x="2752304" y="3013162"/>
            <a:ext cx="94785" cy="92869"/>
            <a:chOff x="1134172" y="2133600"/>
            <a:chExt cx="94785" cy="92869"/>
          </a:xfrm>
        </p:grpSpPr>
        <p:cxnSp>
          <p:nvCxnSpPr>
            <p:cNvPr id="59" name="Přímá spojnice 58">
              <a:extLst>
                <a:ext uri="{FF2B5EF4-FFF2-40B4-BE49-F238E27FC236}">
                  <a16:creationId xmlns:a16="http://schemas.microsoft.com/office/drawing/2014/main" id="{8444210E-D59F-33B3-0B90-14F2E6BB5D71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Přímá spojnice 59">
              <a:extLst>
                <a:ext uri="{FF2B5EF4-FFF2-40B4-BE49-F238E27FC236}">
                  <a16:creationId xmlns:a16="http://schemas.microsoft.com/office/drawing/2014/main" id="{C23A783D-A5B1-52B8-491E-23C04AC0FD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Skupina 60">
            <a:extLst>
              <a:ext uri="{FF2B5EF4-FFF2-40B4-BE49-F238E27FC236}">
                <a16:creationId xmlns:a16="http://schemas.microsoft.com/office/drawing/2014/main" id="{FBAE588A-EFF7-DEE5-A48F-DB70E80BF38C}"/>
              </a:ext>
            </a:extLst>
          </p:cNvPr>
          <p:cNvGrpSpPr/>
          <p:nvPr/>
        </p:nvGrpSpPr>
        <p:grpSpPr>
          <a:xfrm>
            <a:off x="3165978" y="2990427"/>
            <a:ext cx="94785" cy="92869"/>
            <a:chOff x="1134172" y="2133600"/>
            <a:chExt cx="94785" cy="92869"/>
          </a:xfrm>
        </p:grpSpPr>
        <p:cxnSp>
          <p:nvCxnSpPr>
            <p:cNvPr id="62" name="Přímá spojnice 61">
              <a:extLst>
                <a:ext uri="{FF2B5EF4-FFF2-40B4-BE49-F238E27FC236}">
                  <a16:creationId xmlns:a16="http://schemas.microsoft.com/office/drawing/2014/main" id="{E416502D-8630-557B-97C0-2F28D1C0DFC8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Přímá spojnice 62">
              <a:extLst>
                <a:ext uri="{FF2B5EF4-FFF2-40B4-BE49-F238E27FC236}">
                  <a16:creationId xmlns:a16="http://schemas.microsoft.com/office/drawing/2014/main" id="{8B5A3DAA-D192-7909-43A7-CD3080F6D9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8" name="Skupina 447">
            <a:extLst>
              <a:ext uri="{FF2B5EF4-FFF2-40B4-BE49-F238E27FC236}">
                <a16:creationId xmlns:a16="http://schemas.microsoft.com/office/drawing/2014/main" id="{DE21C18F-9BD6-8D48-A5FE-DB3DCDDD2F51}"/>
              </a:ext>
            </a:extLst>
          </p:cNvPr>
          <p:cNvGrpSpPr/>
          <p:nvPr/>
        </p:nvGrpSpPr>
        <p:grpSpPr>
          <a:xfrm>
            <a:off x="1423873" y="3429000"/>
            <a:ext cx="94785" cy="92869"/>
            <a:chOff x="1134172" y="2133600"/>
            <a:chExt cx="94785" cy="92869"/>
          </a:xfrm>
        </p:grpSpPr>
        <p:cxnSp>
          <p:nvCxnSpPr>
            <p:cNvPr id="449" name="Přímá spojnice 448">
              <a:extLst>
                <a:ext uri="{FF2B5EF4-FFF2-40B4-BE49-F238E27FC236}">
                  <a16:creationId xmlns:a16="http://schemas.microsoft.com/office/drawing/2014/main" id="{04793065-8513-AF5F-B5AE-6B90E2335C1E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Přímá spojnice 449">
              <a:extLst>
                <a:ext uri="{FF2B5EF4-FFF2-40B4-BE49-F238E27FC236}">
                  <a16:creationId xmlns:a16="http://schemas.microsoft.com/office/drawing/2014/main" id="{0AA98994-3544-A9F5-14A5-FBA67BCDE9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1" name="Skupina 450">
            <a:extLst>
              <a:ext uri="{FF2B5EF4-FFF2-40B4-BE49-F238E27FC236}">
                <a16:creationId xmlns:a16="http://schemas.microsoft.com/office/drawing/2014/main" id="{85A2A9C9-624F-7BE5-7F1D-B60BFCE263F0}"/>
              </a:ext>
            </a:extLst>
          </p:cNvPr>
          <p:cNvGrpSpPr/>
          <p:nvPr/>
        </p:nvGrpSpPr>
        <p:grpSpPr>
          <a:xfrm>
            <a:off x="2277900" y="3418108"/>
            <a:ext cx="94785" cy="92869"/>
            <a:chOff x="1134172" y="2133600"/>
            <a:chExt cx="94785" cy="92869"/>
          </a:xfrm>
        </p:grpSpPr>
        <p:cxnSp>
          <p:nvCxnSpPr>
            <p:cNvPr id="452" name="Přímá spojnice 451">
              <a:extLst>
                <a:ext uri="{FF2B5EF4-FFF2-40B4-BE49-F238E27FC236}">
                  <a16:creationId xmlns:a16="http://schemas.microsoft.com/office/drawing/2014/main" id="{651203FF-E848-F055-5A6F-31871DCA89A6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Přímá spojnice 452">
              <a:extLst>
                <a:ext uri="{FF2B5EF4-FFF2-40B4-BE49-F238E27FC236}">
                  <a16:creationId xmlns:a16="http://schemas.microsoft.com/office/drawing/2014/main" id="{DAE3CECA-A3BF-AF4E-9D7F-0D70F34CBD0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4" name="Skupina 453">
            <a:extLst>
              <a:ext uri="{FF2B5EF4-FFF2-40B4-BE49-F238E27FC236}">
                <a16:creationId xmlns:a16="http://schemas.microsoft.com/office/drawing/2014/main" id="{0025948E-37D3-687B-F2F3-15E67D523314}"/>
              </a:ext>
            </a:extLst>
          </p:cNvPr>
          <p:cNvGrpSpPr/>
          <p:nvPr/>
        </p:nvGrpSpPr>
        <p:grpSpPr>
          <a:xfrm>
            <a:off x="1850887" y="3429000"/>
            <a:ext cx="94785" cy="92869"/>
            <a:chOff x="1134172" y="2133600"/>
            <a:chExt cx="94785" cy="92869"/>
          </a:xfrm>
        </p:grpSpPr>
        <p:cxnSp>
          <p:nvCxnSpPr>
            <p:cNvPr id="455" name="Přímá spojnice 454">
              <a:extLst>
                <a:ext uri="{FF2B5EF4-FFF2-40B4-BE49-F238E27FC236}">
                  <a16:creationId xmlns:a16="http://schemas.microsoft.com/office/drawing/2014/main" id="{1D4B5363-23C2-75F9-0F5B-BBE289679815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Přímá spojnice 455">
              <a:extLst>
                <a:ext uri="{FF2B5EF4-FFF2-40B4-BE49-F238E27FC236}">
                  <a16:creationId xmlns:a16="http://schemas.microsoft.com/office/drawing/2014/main" id="{DA459B7B-B391-CBDF-A2F8-7B36405238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7" name="Skupina 456">
            <a:extLst>
              <a:ext uri="{FF2B5EF4-FFF2-40B4-BE49-F238E27FC236}">
                <a16:creationId xmlns:a16="http://schemas.microsoft.com/office/drawing/2014/main" id="{B18B20D7-69C7-5722-B34D-6EB8D3E49B8C}"/>
              </a:ext>
            </a:extLst>
          </p:cNvPr>
          <p:cNvGrpSpPr/>
          <p:nvPr/>
        </p:nvGrpSpPr>
        <p:grpSpPr>
          <a:xfrm>
            <a:off x="2752304" y="3428999"/>
            <a:ext cx="94785" cy="92869"/>
            <a:chOff x="1134172" y="2133600"/>
            <a:chExt cx="94785" cy="92869"/>
          </a:xfrm>
        </p:grpSpPr>
        <p:cxnSp>
          <p:nvCxnSpPr>
            <p:cNvPr id="458" name="Přímá spojnice 457">
              <a:extLst>
                <a:ext uri="{FF2B5EF4-FFF2-40B4-BE49-F238E27FC236}">
                  <a16:creationId xmlns:a16="http://schemas.microsoft.com/office/drawing/2014/main" id="{9A79D65A-8D2A-8DCD-96E2-D09DAD80AE75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Přímá spojnice 458">
              <a:extLst>
                <a:ext uri="{FF2B5EF4-FFF2-40B4-BE49-F238E27FC236}">
                  <a16:creationId xmlns:a16="http://schemas.microsoft.com/office/drawing/2014/main" id="{8C52F158-EA86-D8BC-01AA-D20E60AD1D1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0" name="Skupina 459">
            <a:extLst>
              <a:ext uri="{FF2B5EF4-FFF2-40B4-BE49-F238E27FC236}">
                <a16:creationId xmlns:a16="http://schemas.microsoft.com/office/drawing/2014/main" id="{B74CCCCB-C36A-86DE-EFC0-EAC860E851E4}"/>
              </a:ext>
            </a:extLst>
          </p:cNvPr>
          <p:cNvGrpSpPr/>
          <p:nvPr/>
        </p:nvGrpSpPr>
        <p:grpSpPr>
          <a:xfrm>
            <a:off x="3165978" y="3406264"/>
            <a:ext cx="94785" cy="92869"/>
            <a:chOff x="1134172" y="2133600"/>
            <a:chExt cx="94785" cy="92869"/>
          </a:xfrm>
        </p:grpSpPr>
        <p:cxnSp>
          <p:nvCxnSpPr>
            <p:cNvPr id="461" name="Přímá spojnice 460">
              <a:extLst>
                <a:ext uri="{FF2B5EF4-FFF2-40B4-BE49-F238E27FC236}">
                  <a16:creationId xmlns:a16="http://schemas.microsoft.com/office/drawing/2014/main" id="{2FBE4C34-C131-6926-E07F-A9AE94DC5B20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2" name="Přímá spojnice 461">
              <a:extLst>
                <a:ext uri="{FF2B5EF4-FFF2-40B4-BE49-F238E27FC236}">
                  <a16:creationId xmlns:a16="http://schemas.microsoft.com/office/drawing/2014/main" id="{99E0F574-006F-21F2-AF2E-627D0DB204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34645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text, snímek obrazovky, diagram, Obdélník&#10;&#10;Obsah generovaný pomocí AI může být nesprávný.">
            <a:extLst>
              <a:ext uri="{FF2B5EF4-FFF2-40B4-BE49-F238E27FC236}">
                <a16:creationId xmlns:a16="http://schemas.microsoft.com/office/drawing/2014/main" id="{7609629B-C1A1-231C-A7CE-FF5C7ADD49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764" y="898498"/>
            <a:ext cx="9664472" cy="595950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7264C6-DDF0-628F-7FFC-813AF4053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2075"/>
            <a:ext cx="10515600" cy="1143244"/>
          </a:xfrm>
        </p:spPr>
        <p:txBody>
          <a:bodyPr>
            <a:normAutofit/>
          </a:bodyPr>
          <a:lstStyle/>
          <a:p>
            <a:r>
              <a:rPr lang="en-US" sz="2800" b="1">
                <a:latin typeface="GillSansRegular"/>
              </a:rPr>
              <a:t>Development of software for automatic evaluation of F–D curves</a:t>
            </a:r>
            <a:endParaRPr lang="cs-CZ" sz="2800" b="1">
              <a:latin typeface="GillSansRegular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9EFD01F-B754-2CEF-9B35-F7F4A4F82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50479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Obrázek 18" descr="Obsah obrázku diagram, text, Plán, design&#10;&#10;Obsah generovaný pomocí AI může být nesprávný.">
            <a:extLst>
              <a:ext uri="{FF2B5EF4-FFF2-40B4-BE49-F238E27FC236}">
                <a16:creationId xmlns:a16="http://schemas.microsoft.com/office/drawing/2014/main" id="{07EE9BEF-139B-74D3-EF34-461DA908A5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01"/>
          <a:stretch>
            <a:fillRect/>
          </a:stretch>
        </p:blipFill>
        <p:spPr>
          <a:xfrm>
            <a:off x="6007124" y="823762"/>
            <a:ext cx="5781041" cy="499472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B441093-0D5E-1DBA-A907-51ABDB05E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05" y="9578"/>
            <a:ext cx="10985390" cy="1143244"/>
          </a:xfrm>
        </p:spPr>
        <p:txBody>
          <a:bodyPr>
            <a:normAutofit/>
          </a:bodyPr>
          <a:lstStyle/>
          <a:p>
            <a:r>
              <a:rPr lang="cs-CZ" sz="3600" err="1">
                <a:latin typeface="GillSansRegular"/>
              </a:rPr>
              <a:t>Decision</a:t>
            </a:r>
            <a:r>
              <a:rPr lang="cs-CZ" sz="3600">
                <a:latin typeface="GillSansRegular"/>
              </a:rPr>
              <a:t> </a:t>
            </a:r>
            <a:r>
              <a:rPr lang="cs-CZ" sz="3600" err="1">
                <a:latin typeface="GillSansRegular"/>
              </a:rPr>
              <a:t>Tree</a:t>
            </a:r>
            <a:r>
              <a:rPr lang="cs-CZ" sz="3600">
                <a:latin typeface="GillSansRegular"/>
              </a:rPr>
              <a:t> (DT) algoritmus </a:t>
            </a:r>
            <a:r>
              <a:rPr lang="cs-CZ" sz="3600" err="1">
                <a:latin typeface="GillSansRegular"/>
              </a:rPr>
              <a:t>for</a:t>
            </a:r>
            <a:r>
              <a:rPr lang="cs-CZ" sz="3600">
                <a:latin typeface="GillSansRegular"/>
              </a:rPr>
              <a:t> </a:t>
            </a:r>
            <a:r>
              <a:rPr lang="cs-CZ" sz="3600" err="1">
                <a:latin typeface="GillSansRegular"/>
              </a:rPr>
              <a:t>evaluation</a:t>
            </a:r>
            <a:r>
              <a:rPr lang="cs-CZ" sz="3600">
                <a:latin typeface="GillSansRegular"/>
              </a:rPr>
              <a:t> </a:t>
            </a:r>
            <a:r>
              <a:rPr lang="cs-CZ" sz="3600" err="1">
                <a:latin typeface="GillSansRegular"/>
              </a:rPr>
              <a:t>of</a:t>
            </a:r>
            <a:r>
              <a:rPr lang="cs-CZ" sz="3600">
                <a:latin typeface="GillSansRegular"/>
              </a:rPr>
              <a:t> bilayer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1403520-ECBE-1BB0-184A-85E7312E9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14</a:t>
            </a:fld>
            <a:endParaRPr lang="cs-CZ"/>
          </a:p>
        </p:txBody>
      </p:sp>
      <p:pic>
        <p:nvPicPr>
          <p:cNvPr id="9" name="Obrázek 8" descr="Obsah obrázku snímek obrazovky, Obdélník, kniha, červená&#10;&#10;Obsah generovaný pomocí AI může být nesprávný.">
            <a:extLst>
              <a:ext uri="{FF2B5EF4-FFF2-40B4-BE49-F238E27FC236}">
                <a16:creationId xmlns:a16="http://schemas.microsoft.com/office/drawing/2014/main" id="{D50D8B37-E76B-A00A-D221-01DE2244BE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9640" y="1692408"/>
            <a:ext cx="1722120" cy="1684899"/>
          </a:xfrm>
          <a:prstGeom prst="rect">
            <a:avLst/>
          </a:prstGeom>
        </p:spPr>
      </p:pic>
      <p:pic>
        <p:nvPicPr>
          <p:cNvPr id="7" name="Obrázek 6" descr="Obsah obrázku snímek obrazovky, umění, design&#10;&#10;Obsah generovaný pomocí AI může být nesprávný.">
            <a:extLst>
              <a:ext uri="{FF2B5EF4-FFF2-40B4-BE49-F238E27FC236}">
                <a16:creationId xmlns:a16="http://schemas.microsoft.com/office/drawing/2014/main" id="{D2F7A21F-4AD6-2271-85F7-9CB7FFF268A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90367" y="1692408"/>
            <a:ext cx="1975054" cy="1684899"/>
          </a:xfrm>
          <a:prstGeom prst="rect">
            <a:avLst/>
          </a:prstGeom>
        </p:spPr>
      </p:pic>
      <p:sp>
        <p:nvSpPr>
          <p:cNvPr id="10" name="Šipka: dolů 9">
            <a:extLst>
              <a:ext uri="{FF2B5EF4-FFF2-40B4-BE49-F238E27FC236}">
                <a16:creationId xmlns:a16="http://schemas.microsoft.com/office/drawing/2014/main" id="{33446940-C987-FB59-B03F-DADA6E8A2726}"/>
              </a:ext>
            </a:extLst>
          </p:cNvPr>
          <p:cNvSpPr/>
          <p:nvPr/>
        </p:nvSpPr>
        <p:spPr>
          <a:xfrm rot="16200000">
            <a:off x="2720459" y="2330035"/>
            <a:ext cx="533524" cy="409643"/>
          </a:xfrm>
          <a:prstGeom prst="downArrow">
            <a:avLst/>
          </a:prstGeom>
          <a:solidFill>
            <a:srgbClr val="7CA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B5AF35B5-07F4-8BA5-E6FA-61CCAB56D08B}"/>
              </a:ext>
            </a:extLst>
          </p:cNvPr>
          <p:cNvSpPr txBox="1"/>
          <p:nvPr/>
        </p:nvSpPr>
        <p:spPr>
          <a:xfrm>
            <a:off x="929640" y="1692408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endParaRPr lang="cs-CZ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C7B5ADA-33CD-5B23-3604-EB410467F192}"/>
              </a:ext>
            </a:extLst>
          </p:cNvPr>
          <p:cNvSpPr txBox="1"/>
          <p:nvPr/>
        </p:nvSpPr>
        <p:spPr>
          <a:xfrm>
            <a:off x="3290366" y="1692408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endParaRPr lang="cs-CZ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087DC9D6-FBD7-9249-0BF2-BEBBD5F44E3A}"/>
              </a:ext>
            </a:extLst>
          </p:cNvPr>
          <p:cNvSpPr txBox="1"/>
          <p:nvPr/>
        </p:nvSpPr>
        <p:spPr>
          <a:xfrm rot="16200000">
            <a:off x="4854375" y="2396356"/>
            <a:ext cx="986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42FE5A85-6E57-05A3-ADC8-308F7D3F4D61}"/>
              </a:ext>
            </a:extLst>
          </p:cNvPr>
          <p:cNvSpPr txBox="1"/>
          <p:nvPr/>
        </p:nvSpPr>
        <p:spPr>
          <a:xfrm>
            <a:off x="5198398" y="163581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82D996B5-2BAB-549D-96DD-6C9CD59D8D74}"/>
              </a:ext>
            </a:extLst>
          </p:cNvPr>
          <p:cNvSpPr txBox="1"/>
          <p:nvPr/>
        </p:nvSpPr>
        <p:spPr>
          <a:xfrm>
            <a:off x="5240877" y="315200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57A1B8CB-81D6-66C8-923E-55066FA06E57}"/>
              </a:ext>
            </a:extLst>
          </p:cNvPr>
          <p:cNvGrpSpPr/>
          <p:nvPr/>
        </p:nvGrpSpPr>
        <p:grpSpPr>
          <a:xfrm>
            <a:off x="838200" y="3915669"/>
            <a:ext cx="2078786" cy="1604645"/>
            <a:chOff x="522401" y="3908168"/>
            <a:chExt cx="2767965" cy="1841120"/>
          </a:xfrm>
        </p:grpSpPr>
        <p:pic>
          <p:nvPicPr>
            <p:cNvPr id="30" name="Obrázek 29" descr="Obsah obrázku text, snímek obrazovky, Vykreslený graf, řada/pruh&#10;&#10;Obsah generovaný pomocí AI může být nesprávný.">
              <a:extLst>
                <a:ext uri="{FF2B5EF4-FFF2-40B4-BE49-F238E27FC236}">
                  <a16:creationId xmlns:a16="http://schemas.microsoft.com/office/drawing/2014/main" id="{1B815E01-D37C-9888-4BF7-7D7C120D8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401" y="3908168"/>
              <a:ext cx="2310765" cy="1383920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1" name="Obrázek 30" descr="Obsah obrázku text, snímek obrazovky, Vykreslený graf, řada/pruh&#10;&#10;Obsah generovaný pomocí AI může být nesprávný.">
              <a:extLst>
                <a:ext uri="{FF2B5EF4-FFF2-40B4-BE49-F238E27FC236}">
                  <a16:creationId xmlns:a16="http://schemas.microsoft.com/office/drawing/2014/main" id="{B167BACC-19D8-245E-F769-C7B31E88473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801" y="4060568"/>
              <a:ext cx="2310765" cy="1383920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2" name="Obrázek 31" descr="Obsah obrázku text, snímek obrazovky, Vykreslený graf, řada/pruh&#10;&#10;Obsah generovaný pomocí AI může být nesprávný.">
              <a:extLst>
                <a:ext uri="{FF2B5EF4-FFF2-40B4-BE49-F238E27FC236}">
                  <a16:creationId xmlns:a16="http://schemas.microsoft.com/office/drawing/2014/main" id="{211BD222-48DE-5AEB-FA24-8F10821C1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201" y="4212968"/>
              <a:ext cx="2310765" cy="1383920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3" name="Obrázek 32" descr="Obsah obrázku text, snímek obrazovky, Vykreslený graf, řada/pruh&#10;&#10;Obsah generovaný pomocí AI může být nesprávný.">
              <a:extLst>
                <a:ext uri="{FF2B5EF4-FFF2-40B4-BE49-F238E27FC236}">
                  <a16:creationId xmlns:a16="http://schemas.microsoft.com/office/drawing/2014/main" id="{ED7CF29B-AEBF-7E77-FC48-8A28A25B7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601" y="4365368"/>
              <a:ext cx="2310765" cy="1383920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</p:grpSp>
      <p:grpSp>
        <p:nvGrpSpPr>
          <p:cNvPr id="40" name="Skupina 39">
            <a:extLst>
              <a:ext uri="{FF2B5EF4-FFF2-40B4-BE49-F238E27FC236}">
                <a16:creationId xmlns:a16="http://schemas.microsoft.com/office/drawing/2014/main" id="{A49A6A82-101E-A356-73A5-6991A40E8769}"/>
              </a:ext>
            </a:extLst>
          </p:cNvPr>
          <p:cNvGrpSpPr/>
          <p:nvPr/>
        </p:nvGrpSpPr>
        <p:grpSpPr>
          <a:xfrm>
            <a:off x="3315926" y="3919609"/>
            <a:ext cx="2078786" cy="1597677"/>
            <a:chOff x="3290366" y="3975971"/>
            <a:chExt cx="2768836" cy="1841642"/>
          </a:xfrm>
        </p:grpSpPr>
        <p:pic>
          <p:nvPicPr>
            <p:cNvPr id="35" name="Obrázek 34" descr="Obsah obrázku text, diagram, Vykreslený graf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B5E4C770-F3B4-2430-C48A-5894306639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0366" y="3975971"/>
              <a:ext cx="2311636" cy="1384442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6" name="Obrázek 35" descr="Obsah obrázku text, diagram, Vykreslený graf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EE3D2585-1E5E-4018-BEC4-BDEFFE1F08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2766" y="4128371"/>
              <a:ext cx="2311636" cy="1384442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7" name="Obrázek 36" descr="Obsah obrázku text, diagram, Vykreslený graf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3D121258-1DF9-56B7-DB69-1E6F727F3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166" y="4280771"/>
              <a:ext cx="2311636" cy="1384442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8" name="Obrázek 37" descr="Obsah obrázku text, diagram, Vykreslený graf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759169F6-8AB4-CC2B-9630-445076DD4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566" y="4433171"/>
              <a:ext cx="2311636" cy="1384442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</p:grpSp>
      <p:grpSp>
        <p:nvGrpSpPr>
          <p:cNvPr id="57" name="Skupina 56">
            <a:extLst>
              <a:ext uri="{FF2B5EF4-FFF2-40B4-BE49-F238E27FC236}">
                <a16:creationId xmlns:a16="http://schemas.microsoft.com/office/drawing/2014/main" id="{2B3FA82B-3B4E-E2B1-7C95-C73A26BCCA64}"/>
              </a:ext>
            </a:extLst>
          </p:cNvPr>
          <p:cNvGrpSpPr/>
          <p:nvPr/>
        </p:nvGrpSpPr>
        <p:grpSpPr>
          <a:xfrm>
            <a:off x="3544765" y="2081782"/>
            <a:ext cx="94785" cy="92869"/>
            <a:chOff x="1134172" y="2133600"/>
            <a:chExt cx="94785" cy="92869"/>
          </a:xfrm>
        </p:grpSpPr>
        <p:cxnSp>
          <p:nvCxnSpPr>
            <p:cNvPr id="58" name="Přímá spojnice 57">
              <a:extLst>
                <a:ext uri="{FF2B5EF4-FFF2-40B4-BE49-F238E27FC236}">
                  <a16:creationId xmlns:a16="http://schemas.microsoft.com/office/drawing/2014/main" id="{DBEA2ABF-30D6-CE1A-EBE4-D5FD3FC6A6E8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Přímá spojnice 58">
              <a:extLst>
                <a:ext uri="{FF2B5EF4-FFF2-40B4-BE49-F238E27FC236}">
                  <a16:creationId xmlns:a16="http://schemas.microsoft.com/office/drawing/2014/main" id="{B570D234-476E-F6C8-2A75-03308082F1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Skupina 59">
            <a:extLst>
              <a:ext uri="{FF2B5EF4-FFF2-40B4-BE49-F238E27FC236}">
                <a16:creationId xmlns:a16="http://schemas.microsoft.com/office/drawing/2014/main" id="{0E889C5B-B8FF-7F3D-A927-710F54583C2E}"/>
              </a:ext>
            </a:extLst>
          </p:cNvPr>
          <p:cNvGrpSpPr/>
          <p:nvPr/>
        </p:nvGrpSpPr>
        <p:grpSpPr>
          <a:xfrm>
            <a:off x="3690530" y="2441986"/>
            <a:ext cx="94785" cy="92869"/>
            <a:chOff x="1134172" y="2133600"/>
            <a:chExt cx="94785" cy="92869"/>
          </a:xfrm>
        </p:grpSpPr>
        <p:cxnSp>
          <p:nvCxnSpPr>
            <p:cNvPr id="61" name="Přímá spojnice 60">
              <a:extLst>
                <a:ext uri="{FF2B5EF4-FFF2-40B4-BE49-F238E27FC236}">
                  <a16:creationId xmlns:a16="http://schemas.microsoft.com/office/drawing/2014/main" id="{6924BB12-CEF2-3DB2-328B-8CF9BFDFE375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Přímá spojnice 61">
              <a:extLst>
                <a:ext uri="{FF2B5EF4-FFF2-40B4-BE49-F238E27FC236}">
                  <a16:creationId xmlns:a16="http://schemas.microsoft.com/office/drawing/2014/main" id="{A80B4E67-AC69-80E8-DC65-D7C1A6CE6E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Skupina 62">
            <a:extLst>
              <a:ext uri="{FF2B5EF4-FFF2-40B4-BE49-F238E27FC236}">
                <a16:creationId xmlns:a16="http://schemas.microsoft.com/office/drawing/2014/main" id="{30452205-2615-16ED-2BE7-4F29B45594FB}"/>
              </a:ext>
            </a:extLst>
          </p:cNvPr>
          <p:cNvGrpSpPr/>
          <p:nvPr/>
        </p:nvGrpSpPr>
        <p:grpSpPr>
          <a:xfrm>
            <a:off x="3919368" y="2262794"/>
            <a:ext cx="94785" cy="92869"/>
            <a:chOff x="1134172" y="2133600"/>
            <a:chExt cx="94785" cy="92869"/>
          </a:xfrm>
        </p:grpSpPr>
        <p:cxnSp>
          <p:nvCxnSpPr>
            <p:cNvPr id="64" name="Přímá spojnice 63">
              <a:extLst>
                <a:ext uri="{FF2B5EF4-FFF2-40B4-BE49-F238E27FC236}">
                  <a16:creationId xmlns:a16="http://schemas.microsoft.com/office/drawing/2014/main" id="{6B89C6B5-F0CA-EC81-FFEC-71BBE37F7D19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Přímá spojnice 64">
              <a:extLst>
                <a:ext uri="{FF2B5EF4-FFF2-40B4-BE49-F238E27FC236}">
                  <a16:creationId xmlns:a16="http://schemas.microsoft.com/office/drawing/2014/main" id="{76172183-1D8E-F14F-9EFF-279CB5A9CF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52D51DC4-2534-6644-BBE3-DCA8D5E2D6E8}"/>
              </a:ext>
            </a:extLst>
          </p:cNvPr>
          <p:cNvGrpSpPr/>
          <p:nvPr/>
        </p:nvGrpSpPr>
        <p:grpSpPr>
          <a:xfrm>
            <a:off x="4034024" y="2773386"/>
            <a:ext cx="94785" cy="92869"/>
            <a:chOff x="1134172" y="2133600"/>
            <a:chExt cx="94785" cy="92869"/>
          </a:xfrm>
        </p:grpSpPr>
        <p:cxnSp>
          <p:nvCxnSpPr>
            <p:cNvPr id="67" name="Přímá spojnice 66">
              <a:extLst>
                <a:ext uri="{FF2B5EF4-FFF2-40B4-BE49-F238E27FC236}">
                  <a16:creationId xmlns:a16="http://schemas.microsoft.com/office/drawing/2014/main" id="{38CE08AA-3839-1272-0665-C7D43C0F91D0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Přímá spojnice 67">
              <a:extLst>
                <a:ext uri="{FF2B5EF4-FFF2-40B4-BE49-F238E27FC236}">
                  <a16:creationId xmlns:a16="http://schemas.microsoft.com/office/drawing/2014/main" id="{84C2209B-22A8-41BE-0357-46B6D7792F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Skupina 68">
            <a:extLst>
              <a:ext uri="{FF2B5EF4-FFF2-40B4-BE49-F238E27FC236}">
                <a16:creationId xmlns:a16="http://schemas.microsoft.com/office/drawing/2014/main" id="{28A0A671-E721-4402-6E70-7D73E44A62DC}"/>
              </a:ext>
            </a:extLst>
          </p:cNvPr>
          <p:cNvGrpSpPr/>
          <p:nvPr/>
        </p:nvGrpSpPr>
        <p:grpSpPr>
          <a:xfrm>
            <a:off x="1151485" y="2081782"/>
            <a:ext cx="94785" cy="92869"/>
            <a:chOff x="1134172" y="2133600"/>
            <a:chExt cx="94785" cy="92869"/>
          </a:xfrm>
        </p:grpSpPr>
        <p:cxnSp>
          <p:nvCxnSpPr>
            <p:cNvPr id="70" name="Přímá spojnice 69">
              <a:extLst>
                <a:ext uri="{FF2B5EF4-FFF2-40B4-BE49-F238E27FC236}">
                  <a16:creationId xmlns:a16="http://schemas.microsoft.com/office/drawing/2014/main" id="{43B0FDAD-4650-80A5-E183-3432BA56DC08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Přímá spojnice 70">
              <a:extLst>
                <a:ext uri="{FF2B5EF4-FFF2-40B4-BE49-F238E27FC236}">
                  <a16:creationId xmlns:a16="http://schemas.microsoft.com/office/drawing/2014/main" id="{F05B7D94-5F27-1E04-7C00-A6CC08D966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Skupina 71">
            <a:extLst>
              <a:ext uri="{FF2B5EF4-FFF2-40B4-BE49-F238E27FC236}">
                <a16:creationId xmlns:a16="http://schemas.microsoft.com/office/drawing/2014/main" id="{E2FB81B3-E30C-F962-EDC3-01FF8AD00F28}"/>
              </a:ext>
            </a:extLst>
          </p:cNvPr>
          <p:cNvGrpSpPr/>
          <p:nvPr/>
        </p:nvGrpSpPr>
        <p:grpSpPr>
          <a:xfrm>
            <a:off x="1297250" y="2441986"/>
            <a:ext cx="94785" cy="92869"/>
            <a:chOff x="1134172" y="2133600"/>
            <a:chExt cx="94785" cy="92869"/>
          </a:xfrm>
        </p:grpSpPr>
        <p:cxnSp>
          <p:nvCxnSpPr>
            <p:cNvPr id="73" name="Přímá spojnice 72">
              <a:extLst>
                <a:ext uri="{FF2B5EF4-FFF2-40B4-BE49-F238E27FC236}">
                  <a16:creationId xmlns:a16="http://schemas.microsoft.com/office/drawing/2014/main" id="{7B7A89BE-B0DF-D6AB-7C83-2C15F24593A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Přímá spojnice 73">
              <a:extLst>
                <a:ext uri="{FF2B5EF4-FFF2-40B4-BE49-F238E27FC236}">
                  <a16:creationId xmlns:a16="http://schemas.microsoft.com/office/drawing/2014/main" id="{9DEE4303-EBB9-86B6-6209-61DDEDEBC8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Skupina 74">
            <a:extLst>
              <a:ext uri="{FF2B5EF4-FFF2-40B4-BE49-F238E27FC236}">
                <a16:creationId xmlns:a16="http://schemas.microsoft.com/office/drawing/2014/main" id="{256061C1-D4D4-346D-8A0E-A476244A0BD2}"/>
              </a:ext>
            </a:extLst>
          </p:cNvPr>
          <p:cNvGrpSpPr/>
          <p:nvPr/>
        </p:nvGrpSpPr>
        <p:grpSpPr>
          <a:xfrm>
            <a:off x="1526088" y="2262794"/>
            <a:ext cx="94785" cy="92869"/>
            <a:chOff x="1134172" y="2133600"/>
            <a:chExt cx="94785" cy="92869"/>
          </a:xfrm>
        </p:grpSpPr>
        <p:cxnSp>
          <p:nvCxnSpPr>
            <p:cNvPr id="76" name="Přímá spojnice 75">
              <a:extLst>
                <a:ext uri="{FF2B5EF4-FFF2-40B4-BE49-F238E27FC236}">
                  <a16:creationId xmlns:a16="http://schemas.microsoft.com/office/drawing/2014/main" id="{06B942A7-7C6B-2218-3360-7D5A99F7D7E0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Přímá spojnice 76">
              <a:extLst>
                <a:ext uri="{FF2B5EF4-FFF2-40B4-BE49-F238E27FC236}">
                  <a16:creationId xmlns:a16="http://schemas.microsoft.com/office/drawing/2014/main" id="{315AA38B-CD3F-D627-958E-5F59D7AE88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Skupina 77">
            <a:extLst>
              <a:ext uri="{FF2B5EF4-FFF2-40B4-BE49-F238E27FC236}">
                <a16:creationId xmlns:a16="http://schemas.microsoft.com/office/drawing/2014/main" id="{4D939C31-64DB-DA8B-3794-A93FA22C29E8}"/>
              </a:ext>
            </a:extLst>
          </p:cNvPr>
          <p:cNvGrpSpPr/>
          <p:nvPr/>
        </p:nvGrpSpPr>
        <p:grpSpPr>
          <a:xfrm>
            <a:off x="1640744" y="2773386"/>
            <a:ext cx="94785" cy="92869"/>
            <a:chOff x="1134172" y="2133600"/>
            <a:chExt cx="94785" cy="92869"/>
          </a:xfrm>
        </p:grpSpPr>
        <p:cxnSp>
          <p:nvCxnSpPr>
            <p:cNvPr id="79" name="Přímá spojnice 78">
              <a:extLst>
                <a:ext uri="{FF2B5EF4-FFF2-40B4-BE49-F238E27FC236}">
                  <a16:creationId xmlns:a16="http://schemas.microsoft.com/office/drawing/2014/main" id="{854C7525-35DB-1E79-6AB9-14325A1137A7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Přímá spojnice 79">
              <a:extLst>
                <a:ext uri="{FF2B5EF4-FFF2-40B4-BE49-F238E27FC236}">
                  <a16:creationId xmlns:a16="http://schemas.microsoft.com/office/drawing/2014/main" id="{9B6BBE38-4791-D35F-E4BE-0CEDD6B4A66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ovéPole 3">
            <a:extLst>
              <a:ext uri="{FF2B5EF4-FFF2-40B4-BE49-F238E27FC236}">
                <a16:creationId xmlns:a16="http://schemas.microsoft.com/office/drawing/2014/main" id="{B1422B26-AC78-8BD1-D4FD-68459CB6180A}"/>
              </a:ext>
            </a:extLst>
          </p:cNvPr>
          <p:cNvSpPr txBox="1"/>
          <p:nvPr/>
        </p:nvSpPr>
        <p:spPr>
          <a:xfrm>
            <a:off x="7398732" y="581661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No „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rupture</a:t>
            </a:r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bilayer</a:t>
            </a:r>
            <a:endParaRPr lang="cs-CZ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78B7F24-40BC-74E1-674E-9AE83831927A}"/>
              </a:ext>
            </a:extLst>
          </p:cNvPr>
          <p:cNvSpPr txBox="1"/>
          <p:nvPr/>
        </p:nvSpPr>
        <p:spPr>
          <a:xfrm>
            <a:off x="10573462" y="5816615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rupture</a:t>
            </a:r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YES 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bilayer</a:t>
            </a:r>
            <a:endParaRPr lang="en-US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CB680D95-9494-D9C3-ADA9-BCEE3F652326}"/>
              </a:ext>
            </a:extLst>
          </p:cNvPr>
          <p:cNvSpPr txBox="1"/>
          <p:nvPr/>
        </p:nvSpPr>
        <p:spPr>
          <a:xfrm>
            <a:off x="6647533" y="5812875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No „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rupture</a:t>
            </a:r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Bad</a:t>
            </a:r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curve</a:t>
            </a:r>
            <a:endParaRPr lang="en-US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5A2179C-3957-00F6-E948-A6FD96394A3F}"/>
              </a:ext>
            </a:extLst>
          </p:cNvPr>
          <p:cNvSpPr txBox="1"/>
          <p:nvPr/>
        </p:nvSpPr>
        <p:spPr>
          <a:xfrm>
            <a:off x="8594925" y="5816615"/>
            <a:ext cx="11272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Double „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rupture</a:t>
            </a:r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DOUBLE 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bilayer</a:t>
            </a:r>
            <a:endParaRPr lang="en-US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66C1A370-924A-B45E-9355-A3B6EFDFA00F}"/>
              </a:ext>
            </a:extLst>
          </p:cNvPr>
          <p:cNvSpPr txBox="1"/>
          <p:nvPr/>
        </p:nvSpPr>
        <p:spPr>
          <a:xfrm>
            <a:off x="1934820" y="4314146"/>
            <a:ext cx="960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rupture</a:t>
            </a:r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YES 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bilayer</a:t>
            </a:r>
            <a:endParaRPr lang="en-US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CFE42C9E-BDB6-6639-A44A-2E0DE981359F}"/>
              </a:ext>
            </a:extLst>
          </p:cNvPr>
          <p:cNvSpPr txBox="1"/>
          <p:nvPr/>
        </p:nvSpPr>
        <p:spPr>
          <a:xfrm>
            <a:off x="4390307" y="4308793"/>
            <a:ext cx="889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No „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rupture</a:t>
            </a:r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r>
              <a:rPr lang="cs-CZ" sz="900" b="1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cs-CZ" sz="900" b="1" err="1">
                <a:latin typeface="Arial" panose="020B0604020202020204" pitchFamily="34" charset="0"/>
                <a:cs typeface="Arial" panose="020B0604020202020204" pitchFamily="34" charset="0"/>
              </a:rPr>
              <a:t>bilayer</a:t>
            </a:r>
            <a:endParaRPr lang="cs-CZ" sz="9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575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0B3F9-D833-94D2-B9F9-14F289B14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FFFA946-0276-AE30-DF70-E2ED11011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24"/>
            <a:ext cx="10515600" cy="1143244"/>
          </a:xfrm>
        </p:spPr>
        <p:txBody>
          <a:bodyPr>
            <a:normAutofit/>
          </a:bodyPr>
          <a:lstStyle/>
          <a:p>
            <a:pPr algn="ctr"/>
            <a:r>
              <a:rPr lang="en-GB" sz="3600" dirty="0">
                <a:latin typeface="GillSansRegular"/>
              </a:rPr>
              <a:t>Decision tree (</a:t>
            </a:r>
            <a:r>
              <a:rPr lang="cs-CZ" sz="3600" dirty="0">
                <a:latin typeface="GillSansRegular"/>
              </a:rPr>
              <a:t>DT</a:t>
            </a:r>
            <a:r>
              <a:rPr lang="en-GB" sz="3600" dirty="0">
                <a:latin typeface="GillSansRegular"/>
              </a:rPr>
              <a:t>)</a:t>
            </a:r>
            <a:r>
              <a:rPr lang="cs-CZ" sz="3600" dirty="0">
                <a:latin typeface="GillSansRegular"/>
              </a:rPr>
              <a:t> algoritmus </a:t>
            </a:r>
            <a:r>
              <a:rPr lang="cs-CZ" sz="3600" dirty="0" err="1">
                <a:latin typeface="GillSansRegular"/>
              </a:rPr>
              <a:t>for</a:t>
            </a:r>
            <a:r>
              <a:rPr lang="cs-CZ" sz="3600" dirty="0">
                <a:latin typeface="GillSansRegular"/>
              </a:rPr>
              <a:t> </a:t>
            </a:r>
            <a:r>
              <a:rPr lang="cs-CZ" sz="3600" dirty="0" err="1">
                <a:latin typeface="GillSansRegular"/>
              </a:rPr>
              <a:t>evaluation</a:t>
            </a:r>
            <a:r>
              <a:rPr lang="cs-CZ" sz="3600" dirty="0">
                <a:latin typeface="GillSansRegular"/>
              </a:rPr>
              <a:t> </a:t>
            </a:r>
            <a:r>
              <a:rPr lang="cs-CZ" sz="3600" dirty="0" err="1">
                <a:latin typeface="GillSansRegular"/>
              </a:rPr>
              <a:t>of</a:t>
            </a:r>
            <a:r>
              <a:rPr lang="cs-CZ" sz="3600" dirty="0">
                <a:latin typeface="GillSansRegular"/>
              </a:rPr>
              <a:t> </a:t>
            </a:r>
            <a:r>
              <a:rPr lang="cs-CZ" sz="3600" dirty="0" err="1">
                <a:latin typeface="GillSansRegular"/>
              </a:rPr>
              <a:t>bilayer</a:t>
            </a:r>
            <a:r>
              <a:rPr lang="cs-CZ" sz="3600" dirty="0">
                <a:latin typeface="GillSansRegular"/>
              </a:rPr>
              <a:t> </a:t>
            </a:r>
            <a:r>
              <a:rPr lang="cs-CZ" sz="3600" dirty="0" err="1">
                <a:latin typeface="GillSansRegular"/>
              </a:rPr>
              <a:t>damage</a:t>
            </a:r>
            <a:endParaRPr lang="cs-CZ" sz="3600" dirty="0">
              <a:latin typeface="GillSansRegular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08D4765-5DE0-665A-EC76-6388613B7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15</a:t>
            </a:fld>
            <a:endParaRPr lang="cs-CZ"/>
          </a:p>
        </p:txBody>
      </p:sp>
      <p:pic>
        <p:nvPicPr>
          <p:cNvPr id="5" name="Obrázek 4" descr="Obsah obrázku text, snímek obrazovky, Paralelní, řada/pruh&#10;&#10;Obsah generovaný pomocí AI může být nesprávný.">
            <a:extLst>
              <a:ext uri="{FF2B5EF4-FFF2-40B4-BE49-F238E27FC236}">
                <a16:creationId xmlns:a16="http://schemas.microsoft.com/office/drawing/2014/main" id="{53AE56CF-6EF8-E4E2-71BC-0D21393D02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42269" y="1409099"/>
            <a:ext cx="5365214" cy="4785962"/>
          </a:xfrm>
          <a:prstGeom prst="rect">
            <a:avLst/>
          </a:prstGeom>
        </p:spPr>
      </p:pic>
      <p:pic>
        <p:nvPicPr>
          <p:cNvPr id="9" name="Obrázek 8" descr="Obsah obrázku snímek obrazovky, Obdélník, kniha, červená&#10;&#10;Obsah generovaný pomocí AI může být nesprávný.">
            <a:extLst>
              <a:ext uri="{FF2B5EF4-FFF2-40B4-BE49-F238E27FC236}">
                <a16:creationId xmlns:a16="http://schemas.microsoft.com/office/drawing/2014/main" id="{29999D71-EA82-4F31-3602-DFF3EB36043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9640" y="1692408"/>
            <a:ext cx="1722120" cy="1684899"/>
          </a:xfrm>
          <a:prstGeom prst="rect">
            <a:avLst/>
          </a:prstGeom>
        </p:spPr>
      </p:pic>
      <p:pic>
        <p:nvPicPr>
          <p:cNvPr id="7" name="Obrázek 6" descr="Obsah obrázku snímek obrazovky, umění, design&#10;&#10;Obsah generovaný pomocí AI může být nesprávný.">
            <a:extLst>
              <a:ext uri="{FF2B5EF4-FFF2-40B4-BE49-F238E27FC236}">
                <a16:creationId xmlns:a16="http://schemas.microsoft.com/office/drawing/2014/main" id="{EE91463D-A173-58FF-C086-44414C7CDD4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90367" y="1692408"/>
            <a:ext cx="1975054" cy="1684899"/>
          </a:xfrm>
          <a:prstGeom prst="rect">
            <a:avLst/>
          </a:prstGeom>
        </p:spPr>
      </p:pic>
      <p:sp>
        <p:nvSpPr>
          <p:cNvPr id="10" name="Šipka: dolů 9">
            <a:extLst>
              <a:ext uri="{FF2B5EF4-FFF2-40B4-BE49-F238E27FC236}">
                <a16:creationId xmlns:a16="http://schemas.microsoft.com/office/drawing/2014/main" id="{35640485-D1FA-02B7-DD5F-8CF533DCBD0C}"/>
              </a:ext>
            </a:extLst>
          </p:cNvPr>
          <p:cNvSpPr/>
          <p:nvPr/>
        </p:nvSpPr>
        <p:spPr>
          <a:xfrm rot="16200000">
            <a:off x="2720459" y="2330035"/>
            <a:ext cx="533524" cy="409643"/>
          </a:xfrm>
          <a:prstGeom prst="downArrow">
            <a:avLst/>
          </a:prstGeom>
          <a:solidFill>
            <a:srgbClr val="7CAE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6E63BA16-8C60-7761-6024-6A398C3FDC21}"/>
              </a:ext>
            </a:extLst>
          </p:cNvPr>
          <p:cNvSpPr txBox="1"/>
          <p:nvPr/>
        </p:nvSpPr>
        <p:spPr>
          <a:xfrm>
            <a:off x="929640" y="1692408"/>
            <a:ext cx="712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Before</a:t>
            </a:r>
            <a:endParaRPr lang="cs-CZ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58B3BFEA-3FB7-AC4A-C59B-EBE3BD65D92C}"/>
              </a:ext>
            </a:extLst>
          </p:cNvPr>
          <p:cNvSpPr txBox="1"/>
          <p:nvPr/>
        </p:nvSpPr>
        <p:spPr>
          <a:xfrm>
            <a:off x="3290366" y="1692408"/>
            <a:ext cx="5629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After</a:t>
            </a:r>
            <a:endParaRPr lang="cs-CZ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698FF66D-D75C-2CBB-0DEB-B66FDF0C3AA5}"/>
              </a:ext>
            </a:extLst>
          </p:cNvPr>
          <p:cNvSpPr txBox="1"/>
          <p:nvPr/>
        </p:nvSpPr>
        <p:spPr>
          <a:xfrm rot="16200000">
            <a:off x="4854375" y="2396356"/>
            <a:ext cx="986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cs-CZ" sz="1200" err="1">
                <a:latin typeface="Arial" panose="020B0604020202020204" pitchFamily="34" charset="0"/>
                <a:cs typeface="Arial" panose="020B0604020202020204" pitchFamily="34" charset="0"/>
              </a:rPr>
              <a:t>nm</a:t>
            </a:r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EA49EE11-C7C8-C64D-2812-4540128EAAA7}"/>
              </a:ext>
            </a:extLst>
          </p:cNvPr>
          <p:cNvSpPr txBox="1"/>
          <p:nvPr/>
        </p:nvSpPr>
        <p:spPr>
          <a:xfrm>
            <a:off x="5198398" y="1635810"/>
            <a:ext cx="354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id="{ECC69AC5-2059-C2B5-018E-09F92C3F793B}"/>
              </a:ext>
            </a:extLst>
          </p:cNvPr>
          <p:cNvSpPr txBox="1"/>
          <p:nvPr/>
        </p:nvSpPr>
        <p:spPr>
          <a:xfrm>
            <a:off x="5240877" y="315200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20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DB1789CF-0C86-0917-4552-0911BA4C14C9}"/>
              </a:ext>
            </a:extLst>
          </p:cNvPr>
          <p:cNvGrpSpPr/>
          <p:nvPr/>
        </p:nvGrpSpPr>
        <p:grpSpPr>
          <a:xfrm>
            <a:off x="838200" y="3915669"/>
            <a:ext cx="2078786" cy="1604645"/>
            <a:chOff x="522401" y="3908168"/>
            <a:chExt cx="2767965" cy="1841120"/>
          </a:xfrm>
        </p:grpSpPr>
        <p:pic>
          <p:nvPicPr>
            <p:cNvPr id="30" name="Obrázek 29" descr="Obsah obrázku text, snímek obrazovky, Vykreslený graf, řada/pruh&#10;&#10;Obsah generovaný pomocí AI může být nesprávný.">
              <a:extLst>
                <a:ext uri="{FF2B5EF4-FFF2-40B4-BE49-F238E27FC236}">
                  <a16:creationId xmlns:a16="http://schemas.microsoft.com/office/drawing/2014/main" id="{32B7A3E6-B398-ABBC-F034-CE1B61DCC8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401" y="3908168"/>
              <a:ext cx="2310765" cy="1383920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1" name="Obrázek 30" descr="Obsah obrázku text, snímek obrazovky, Vykreslený graf, řada/pruh&#10;&#10;Obsah generovaný pomocí AI může být nesprávný.">
              <a:extLst>
                <a:ext uri="{FF2B5EF4-FFF2-40B4-BE49-F238E27FC236}">
                  <a16:creationId xmlns:a16="http://schemas.microsoft.com/office/drawing/2014/main" id="{138EF3B3-3F7B-7F03-F79F-6E83FD00D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801" y="4060568"/>
              <a:ext cx="2310765" cy="1383920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2" name="Obrázek 31" descr="Obsah obrázku text, snímek obrazovky, Vykreslený graf, řada/pruh&#10;&#10;Obsah generovaný pomocí AI může být nesprávný.">
              <a:extLst>
                <a:ext uri="{FF2B5EF4-FFF2-40B4-BE49-F238E27FC236}">
                  <a16:creationId xmlns:a16="http://schemas.microsoft.com/office/drawing/2014/main" id="{A20782AB-62F6-52F4-BB51-91C7F4D96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7201" y="4212968"/>
              <a:ext cx="2310765" cy="1383920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3" name="Obrázek 32" descr="Obsah obrázku text, snímek obrazovky, Vykreslený graf, řada/pruh&#10;&#10;Obsah generovaný pomocí AI může být nesprávný.">
              <a:extLst>
                <a:ext uri="{FF2B5EF4-FFF2-40B4-BE49-F238E27FC236}">
                  <a16:creationId xmlns:a16="http://schemas.microsoft.com/office/drawing/2014/main" id="{7E0C0DE5-795C-9998-FAE5-400A6C773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601" y="4365368"/>
              <a:ext cx="2310765" cy="1383920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</p:grpSp>
      <p:grpSp>
        <p:nvGrpSpPr>
          <p:cNvPr id="40" name="Skupina 39">
            <a:extLst>
              <a:ext uri="{FF2B5EF4-FFF2-40B4-BE49-F238E27FC236}">
                <a16:creationId xmlns:a16="http://schemas.microsoft.com/office/drawing/2014/main" id="{6DB90956-62BC-C73F-4E7B-5FE4BA787F92}"/>
              </a:ext>
            </a:extLst>
          </p:cNvPr>
          <p:cNvGrpSpPr/>
          <p:nvPr/>
        </p:nvGrpSpPr>
        <p:grpSpPr>
          <a:xfrm>
            <a:off x="3315927" y="3919611"/>
            <a:ext cx="2078786" cy="1597678"/>
            <a:chOff x="3290366" y="3975971"/>
            <a:chExt cx="2768836" cy="1841642"/>
          </a:xfrm>
        </p:grpSpPr>
        <p:pic>
          <p:nvPicPr>
            <p:cNvPr id="35" name="Obrázek 34" descr="Obsah obrázku text, diagram, Vykreslený graf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20900EF1-23DB-59C6-45EB-94477F2CD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0366" y="3975971"/>
              <a:ext cx="2311636" cy="1384442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6" name="Obrázek 35" descr="Obsah obrázku text, diagram, Vykreslený graf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013207B4-28CC-1F1A-01B9-AE2C389A6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2766" y="4128371"/>
              <a:ext cx="2311636" cy="1384442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7" name="Obrázek 36" descr="Obsah obrázku text, diagram, Vykreslený graf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A4C47FEA-0929-1509-AD4B-E90C555AE2C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95166" y="4280771"/>
              <a:ext cx="2311636" cy="1384442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  <p:pic>
          <p:nvPicPr>
            <p:cNvPr id="38" name="Obrázek 37" descr="Obsah obrázku text, diagram, Vykreslený graf, snímek obrazovky&#10;&#10;Obsah generovaný pomocí AI může být nesprávný.">
              <a:extLst>
                <a:ext uri="{FF2B5EF4-FFF2-40B4-BE49-F238E27FC236}">
                  <a16:creationId xmlns:a16="http://schemas.microsoft.com/office/drawing/2014/main" id="{94C1A653-FCB1-C56F-DEDB-C2DCA4C77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7566" y="4433171"/>
              <a:ext cx="2311636" cy="1384442"/>
            </a:xfrm>
            <a:prstGeom prst="rect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</p:pic>
      </p:grpSp>
      <p:grpSp>
        <p:nvGrpSpPr>
          <p:cNvPr id="57" name="Skupina 56">
            <a:extLst>
              <a:ext uri="{FF2B5EF4-FFF2-40B4-BE49-F238E27FC236}">
                <a16:creationId xmlns:a16="http://schemas.microsoft.com/office/drawing/2014/main" id="{85009CF9-B0DF-2D1E-6144-57DAD038E50F}"/>
              </a:ext>
            </a:extLst>
          </p:cNvPr>
          <p:cNvGrpSpPr/>
          <p:nvPr/>
        </p:nvGrpSpPr>
        <p:grpSpPr>
          <a:xfrm>
            <a:off x="3544765" y="2081782"/>
            <a:ext cx="94785" cy="92869"/>
            <a:chOff x="1134172" y="2133600"/>
            <a:chExt cx="94785" cy="92869"/>
          </a:xfrm>
        </p:grpSpPr>
        <p:cxnSp>
          <p:nvCxnSpPr>
            <p:cNvPr id="58" name="Přímá spojnice 57">
              <a:extLst>
                <a:ext uri="{FF2B5EF4-FFF2-40B4-BE49-F238E27FC236}">
                  <a16:creationId xmlns:a16="http://schemas.microsoft.com/office/drawing/2014/main" id="{0F5188BF-616B-DF5F-3170-89D4B98A69D0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Přímá spojnice 58">
              <a:extLst>
                <a:ext uri="{FF2B5EF4-FFF2-40B4-BE49-F238E27FC236}">
                  <a16:creationId xmlns:a16="http://schemas.microsoft.com/office/drawing/2014/main" id="{FA2F75FF-D61C-CBDD-34AD-3DEEE90B710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Skupina 59">
            <a:extLst>
              <a:ext uri="{FF2B5EF4-FFF2-40B4-BE49-F238E27FC236}">
                <a16:creationId xmlns:a16="http://schemas.microsoft.com/office/drawing/2014/main" id="{15763143-7F9A-8CE0-5DF7-BA12E7D91CA6}"/>
              </a:ext>
            </a:extLst>
          </p:cNvPr>
          <p:cNvGrpSpPr/>
          <p:nvPr/>
        </p:nvGrpSpPr>
        <p:grpSpPr>
          <a:xfrm>
            <a:off x="3690530" y="2441986"/>
            <a:ext cx="94785" cy="92869"/>
            <a:chOff x="1134172" y="2133600"/>
            <a:chExt cx="94785" cy="92869"/>
          </a:xfrm>
        </p:grpSpPr>
        <p:cxnSp>
          <p:nvCxnSpPr>
            <p:cNvPr id="61" name="Přímá spojnice 60">
              <a:extLst>
                <a:ext uri="{FF2B5EF4-FFF2-40B4-BE49-F238E27FC236}">
                  <a16:creationId xmlns:a16="http://schemas.microsoft.com/office/drawing/2014/main" id="{C02FF168-2646-F00E-6A41-9153F5704DE9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Přímá spojnice 61">
              <a:extLst>
                <a:ext uri="{FF2B5EF4-FFF2-40B4-BE49-F238E27FC236}">
                  <a16:creationId xmlns:a16="http://schemas.microsoft.com/office/drawing/2014/main" id="{BFA928E3-8970-EB1D-2137-09DBBA707A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Skupina 62">
            <a:extLst>
              <a:ext uri="{FF2B5EF4-FFF2-40B4-BE49-F238E27FC236}">
                <a16:creationId xmlns:a16="http://schemas.microsoft.com/office/drawing/2014/main" id="{DB0C40F2-39C4-4DF9-5FD8-B759A9C59159}"/>
              </a:ext>
            </a:extLst>
          </p:cNvPr>
          <p:cNvGrpSpPr/>
          <p:nvPr/>
        </p:nvGrpSpPr>
        <p:grpSpPr>
          <a:xfrm>
            <a:off x="3919368" y="2262794"/>
            <a:ext cx="94785" cy="92869"/>
            <a:chOff x="1134172" y="2133600"/>
            <a:chExt cx="94785" cy="92869"/>
          </a:xfrm>
        </p:grpSpPr>
        <p:cxnSp>
          <p:nvCxnSpPr>
            <p:cNvPr id="64" name="Přímá spojnice 63">
              <a:extLst>
                <a:ext uri="{FF2B5EF4-FFF2-40B4-BE49-F238E27FC236}">
                  <a16:creationId xmlns:a16="http://schemas.microsoft.com/office/drawing/2014/main" id="{3D079657-1FE1-6265-588C-69290AA85120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Přímá spojnice 64">
              <a:extLst>
                <a:ext uri="{FF2B5EF4-FFF2-40B4-BE49-F238E27FC236}">
                  <a16:creationId xmlns:a16="http://schemas.microsoft.com/office/drawing/2014/main" id="{F41ABD74-9E3B-CB8F-4157-735604EED2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054771C2-FC10-4609-FC23-347057F0E419}"/>
              </a:ext>
            </a:extLst>
          </p:cNvPr>
          <p:cNvGrpSpPr/>
          <p:nvPr/>
        </p:nvGrpSpPr>
        <p:grpSpPr>
          <a:xfrm>
            <a:off x="4034024" y="2773386"/>
            <a:ext cx="94785" cy="92869"/>
            <a:chOff x="1134172" y="2133600"/>
            <a:chExt cx="94785" cy="92869"/>
          </a:xfrm>
        </p:grpSpPr>
        <p:cxnSp>
          <p:nvCxnSpPr>
            <p:cNvPr id="67" name="Přímá spojnice 66">
              <a:extLst>
                <a:ext uri="{FF2B5EF4-FFF2-40B4-BE49-F238E27FC236}">
                  <a16:creationId xmlns:a16="http://schemas.microsoft.com/office/drawing/2014/main" id="{0C441ED7-4AE9-9B82-BB60-2097CEF9BA2F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Přímá spojnice 67">
              <a:extLst>
                <a:ext uri="{FF2B5EF4-FFF2-40B4-BE49-F238E27FC236}">
                  <a16:creationId xmlns:a16="http://schemas.microsoft.com/office/drawing/2014/main" id="{571351E2-FC6D-FB1D-C2BD-90DB33EF468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Skupina 68">
            <a:extLst>
              <a:ext uri="{FF2B5EF4-FFF2-40B4-BE49-F238E27FC236}">
                <a16:creationId xmlns:a16="http://schemas.microsoft.com/office/drawing/2014/main" id="{B813C2F5-28E6-D350-5C88-1931BBCB5D0E}"/>
              </a:ext>
            </a:extLst>
          </p:cNvPr>
          <p:cNvGrpSpPr/>
          <p:nvPr/>
        </p:nvGrpSpPr>
        <p:grpSpPr>
          <a:xfrm>
            <a:off x="1151485" y="2081782"/>
            <a:ext cx="94785" cy="92869"/>
            <a:chOff x="1134172" y="2133600"/>
            <a:chExt cx="94785" cy="92869"/>
          </a:xfrm>
        </p:grpSpPr>
        <p:cxnSp>
          <p:nvCxnSpPr>
            <p:cNvPr id="70" name="Přímá spojnice 69">
              <a:extLst>
                <a:ext uri="{FF2B5EF4-FFF2-40B4-BE49-F238E27FC236}">
                  <a16:creationId xmlns:a16="http://schemas.microsoft.com/office/drawing/2014/main" id="{809981F1-C1D4-280F-E830-6F43427ABE69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Přímá spojnice 70">
              <a:extLst>
                <a:ext uri="{FF2B5EF4-FFF2-40B4-BE49-F238E27FC236}">
                  <a16:creationId xmlns:a16="http://schemas.microsoft.com/office/drawing/2014/main" id="{098CC9F4-1516-253A-B047-6532376AD9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2" name="Skupina 71">
            <a:extLst>
              <a:ext uri="{FF2B5EF4-FFF2-40B4-BE49-F238E27FC236}">
                <a16:creationId xmlns:a16="http://schemas.microsoft.com/office/drawing/2014/main" id="{9C0CE49B-C91D-8E34-5A96-18B96CDB5E1E}"/>
              </a:ext>
            </a:extLst>
          </p:cNvPr>
          <p:cNvGrpSpPr/>
          <p:nvPr/>
        </p:nvGrpSpPr>
        <p:grpSpPr>
          <a:xfrm>
            <a:off x="1297250" y="2441986"/>
            <a:ext cx="94785" cy="92869"/>
            <a:chOff x="1134172" y="2133600"/>
            <a:chExt cx="94785" cy="92869"/>
          </a:xfrm>
        </p:grpSpPr>
        <p:cxnSp>
          <p:nvCxnSpPr>
            <p:cNvPr id="73" name="Přímá spojnice 72">
              <a:extLst>
                <a:ext uri="{FF2B5EF4-FFF2-40B4-BE49-F238E27FC236}">
                  <a16:creationId xmlns:a16="http://schemas.microsoft.com/office/drawing/2014/main" id="{CCD7595F-0551-DF4C-A226-D7C836282589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Přímá spojnice 73">
              <a:extLst>
                <a:ext uri="{FF2B5EF4-FFF2-40B4-BE49-F238E27FC236}">
                  <a16:creationId xmlns:a16="http://schemas.microsoft.com/office/drawing/2014/main" id="{84086943-63DC-D2D5-04C4-B5DA6081BE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Skupina 74">
            <a:extLst>
              <a:ext uri="{FF2B5EF4-FFF2-40B4-BE49-F238E27FC236}">
                <a16:creationId xmlns:a16="http://schemas.microsoft.com/office/drawing/2014/main" id="{41967DC2-D4A7-803F-A6E1-E39105480014}"/>
              </a:ext>
            </a:extLst>
          </p:cNvPr>
          <p:cNvGrpSpPr/>
          <p:nvPr/>
        </p:nvGrpSpPr>
        <p:grpSpPr>
          <a:xfrm>
            <a:off x="1526088" y="2262794"/>
            <a:ext cx="94785" cy="92869"/>
            <a:chOff x="1134172" y="2133600"/>
            <a:chExt cx="94785" cy="92869"/>
          </a:xfrm>
        </p:grpSpPr>
        <p:cxnSp>
          <p:nvCxnSpPr>
            <p:cNvPr id="76" name="Přímá spojnice 75">
              <a:extLst>
                <a:ext uri="{FF2B5EF4-FFF2-40B4-BE49-F238E27FC236}">
                  <a16:creationId xmlns:a16="http://schemas.microsoft.com/office/drawing/2014/main" id="{53E742DC-9749-BCBC-3BED-AB40412362B8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Přímá spojnice 76">
              <a:extLst>
                <a:ext uri="{FF2B5EF4-FFF2-40B4-BE49-F238E27FC236}">
                  <a16:creationId xmlns:a16="http://schemas.microsoft.com/office/drawing/2014/main" id="{69376246-C0A9-A05C-8FB0-D4686103CB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Skupina 77">
            <a:extLst>
              <a:ext uri="{FF2B5EF4-FFF2-40B4-BE49-F238E27FC236}">
                <a16:creationId xmlns:a16="http://schemas.microsoft.com/office/drawing/2014/main" id="{38A7B2B5-74C6-1969-FB72-5740202CB74C}"/>
              </a:ext>
            </a:extLst>
          </p:cNvPr>
          <p:cNvGrpSpPr/>
          <p:nvPr/>
        </p:nvGrpSpPr>
        <p:grpSpPr>
          <a:xfrm>
            <a:off x="1640744" y="2773386"/>
            <a:ext cx="94785" cy="92869"/>
            <a:chOff x="1134172" y="2133600"/>
            <a:chExt cx="94785" cy="92869"/>
          </a:xfrm>
        </p:grpSpPr>
        <p:cxnSp>
          <p:nvCxnSpPr>
            <p:cNvPr id="79" name="Přímá spojnice 78">
              <a:extLst>
                <a:ext uri="{FF2B5EF4-FFF2-40B4-BE49-F238E27FC236}">
                  <a16:creationId xmlns:a16="http://schemas.microsoft.com/office/drawing/2014/main" id="{AC10DCD3-386D-5114-76F1-A8F8886FB48A}"/>
                </a:ext>
              </a:extLst>
            </p:cNvPr>
            <p:cNvCxnSpPr>
              <a:cxnSpLocks/>
            </p:cNvCxnSpPr>
            <p:nvPr/>
          </p:nvCxnSpPr>
          <p:spPr>
            <a:xfrm>
              <a:off x="1181565" y="2133600"/>
              <a:ext cx="0" cy="92869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Přímá spojnice 79">
              <a:extLst>
                <a:ext uri="{FF2B5EF4-FFF2-40B4-BE49-F238E27FC236}">
                  <a16:creationId xmlns:a16="http://schemas.microsoft.com/office/drawing/2014/main" id="{5D2F5778-A611-497E-B85E-65131BC2D2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4172" y="2180034"/>
              <a:ext cx="94785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Ovál 3">
            <a:extLst>
              <a:ext uri="{FF2B5EF4-FFF2-40B4-BE49-F238E27FC236}">
                <a16:creationId xmlns:a16="http://schemas.microsoft.com/office/drawing/2014/main" id="{06DEC538-FD2E-9EE0-14CC-A04F1AA97455}"/>
              </a:ext>
            </a:extLst>
          </p:cNvPr>
          <p:cNvSpPr/>
          <p:nvPr/>
        </p:nvSpPr>
        <p:spPr>
          <a:xfrm rot="1639951">
            <a:off x="7483709" y="4951083"/>
            <a:ext cx="480060" cy="1359572"/>
          </a:xfrm>
          <a:prstGeom prst="ellipse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Ovál 5">
            <a:extLst>
              <a:ext uri="{FF2B5EF4-FFF2-40B4-BE49-F238E27FC236}">
                <a16:creationId xmlns:a16="http://schemas.microsoft.com/office/drawing/2014/main" id="{FCED90C3-0149-0CF9-232C-9A66FCA0ACD6}"/>
              </a:ext>
            </a:extLst>
          </p:cNvPr>
          <p:cNvSpPr/>
          <p:nvPr/>
        </p:nvSpPr>
        <p:spPr>
          <a:xfrm rot="1639951">
            <a:off x="8308912" y="4951083"/>
            <a:ext cx="480060" cy="1359572"/>
          </a:xfrm>
          <a:prstGeom prst="ellipse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C5752EE9-8E31-5DFE-8864-F524DBC7748B}"/>
              </a:ext>
            </a:extLst>
          </p:cNvPr>
          <p:cNvSpPr/>
          <p:nvPr/>
        </p:nvSpPr>
        <p:spPr>
          <a:xfrm rot="1639951">
            <a:off x="9099725" y="4951084"/>
            <a:ext cx="480060" cy="1359572"/>
          </a:xfrm>
          <a:prstGeom prst="ellipse">
            <a:avLst/>
          </a:prstGeom>
          <a:solidFill>
            <a:srgbClr val="FF0000">
              <a:alpha val="12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91939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260379-ABEA-0324-C9AD-A07ECEFA1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27"/>
            <a:ext cx="10515600" cy="1143244"/>
          </a:xfrm>
        </p:spPr>
        <p:txBody>
          <a:bodyPr>
            <a:normAutofit/>
          </a:bodyPr>
          <a:lstStyle/>
          <a:p>
            <a:r>
              <a:rPr lang="cs-CZ" sz="3600">
                <a:latin typeface="GillSansRegular"/>
              </a:rPr>
              <a:t>I</a:t>
            </a:r>
            <a:r>
              <a:rPr lang="en-US" sz="3600" err="1">
                <a:latin typeface="GillSansRegular"/>
              </a:rPr>
              <a:t>ntegrating</a:t>
            </a:r>
            <a:r>
              <a:rPr lang="en-US" sz="3600">
                <a:latin typeface="GillSansRegular"/>
              </a:rPr>
              <a:t> </a:t>
            </a:r>
            <a:r>
              <a:rPr lang="cs-CZ" sz="3600">
                <a:latin typeface="GillSansRegular"/>
              </a:rPr>
              <a:t>F-D </a:t>
            </a:r>
            <a:r>
              <a:rPr lang="en-US" sz="3600">
                <a:latin typeface="GillSansRegular"/>
              </a:rPr>
              <a:t>curve evaluation into </a:t>
            </a:r>
            <a:r>
              <a:rPr lang="en-US" sz="3600" err="1">
                <a:latin typeface="GillSansRegular"/>
              </a:rPr>
              <a:t>Gwyddion</a:t>
            </a:r>
            <a:endParaRPr lang="en-US" sz="3600">
              <a:latin typeface="GillSansRegular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E171BA28-D0D8-B6CF-33EB-16C2B8EC4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16</a:t>
            </a:fld>
            <a:endParaRPr lang="cs-CZ"/>
          </a:p>
        </p:txBody>
      </p:sp>
      <p:pic>
        <p:nvPicPr>
          <p:cNvPr id="5" name="Obrázek 4" descr="Obsah obrázku text, snímek obrazovky, software, Webová stránka&#10;&#10;Obsah generovaný pomocí AI může být nesprávný.">
            <a:extLst>
              <a:ext uri="{FF2B5EF4-FFF2-40B4-BE49-F238E27FC236}">
                <a16:creationId xmlns:a16="http://schemas.microsoft.com/office/drawing/2014/main" id="{3852099F-CFFB-D132-ABC7-586DE0B874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062" y="1330652"/>
            <a:ext cx="9513876" cy="4949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231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5A9C0BA-FB3C-3879-9D46-A58AA950A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800"/>
              </a:spcBef>
            </a:pPr>
            <a:r>
              <a:rPr lang="en-US" sz="2400"/>
              <a:t>AFM – a good tool for </a:t>
            </a:r>
            <a:r>
              <a:rPr lang="en-US" sz="2400" b="1"/>
              <a:t>imaging significant changes in membranes</a:t>
            </a:r>
            <a:r>
              <a:rPr lang="en-US" sz="2400"/>
              <a:t> –</a:t>
            </a:r>
            <a:r>
              <a:rPr lang="cs-CZ" sz="2400"/>
              <a:t> </a:t>
            </a:r>
            <a:r>
              <a:rPr lang="en-US" sz="2400"/>
              <a:t>shape and durability of the pores over time in a liquid at 37 °C. </a:t>
            </a:r>
            <a:r>
              <a:rPr lang="cs-CZ" sz="2400" b="1"/>
              <a:t>AFM </a:t>
            </a:r>
            <a:r>
              <a:rPr lang="cs-CZ" sz="2400" b="1" err="1"/>
              <a:t>spectroscopy</a:t>
            </a:r>
            <a:r>
              <a:rPr lang="cs-CZ" sz="2400"/>
              <a:t> </a:t>
            </a:r>
            <a:r>
              <a:rPr lang="en-US" sz="2400"/>
              <a:t>characterize the membrane, its </a:t>
            </a:r>
            <a:r>
              <a:rPr lang="en-US" sz="2400" b="1"/>
              <a:t>thickness and mechanical properties</a:t>
            </a:r>
            <a:r>
              <a:rPr lang="en-US" sz="2400"/>
              <a:t>. </a:t>
            </a:r>
            <a:endParaRPr lang="cs-CZ" sz="2400"/>
          </a:p>
          <a:p>
            <a:pPr>
              <a:spcBef>
                <a:spcPts val="1800"/>
              </a:spcBef>
            </a:pPr>
            <a:r>
              <a:rPr lang="en-US" sz="2400"/>
              <a:t>AMPs form </a:t>
            </a:r>
            <a:r>
              <a:rPr lang="en-US" sz="2400" b="1"/>
              <a:t>stable pores </a:t>
            </a:r>
            <a:r>
              <a:rPr lang="en-US" sz="2400"/>
              <a:t>in bacterial membranes and have the potential to </a:t>
            </a:r>
            <a:r>
              <a:rPr lang="en-US" sz="2400" b="1"/>
              <a:t>eradicate even resistant bacteria</a:t>
            </a:r>
          </a:p>
          <a:p>
            <a:pPr>
              <a:spcBef>
                <a:spcPts val="1800"/>
              </a:spcBef>
            </a:pPr>
            <a:r>
              <a:rPr lang="en-US" sz="2400" b="1"/>
              <a:t>Development of software </a:t>
            </a:r>
            <a:r>
              <a:rPr lang="en-US" sz="2400"/>
              <a:t>for </a:t>
            </a:r>
            <a:r>
              <a:rPr lang="cs-CZ" sz="2400"/>
              <a:t>F-D </a:t>
            </a:r>
            <a:r>
              <a:rPr lang="en-US" sz="2400"/>
              <a:t>curve </a:t>
            </a:r>
            <a:r>
              <a:rPr lang="en-US" sz="2400" b="1"/>
              <a:t>classification and characterization </a:t>
            </a:r>
            <a:r>
              <a:rPr lang="en-US" sz="2400"/>
              <a:t>is essential –</a:t>
            </a:r>
            <a:r>
              <a:rPr lang="cs-CZ" sz="2400"/>
              <a:t> </a:t>
            </a:r>
            <a:r>
              <a:rPr lang="en-US" sz="2400"/>
              <a:t>automatic evaluation of F–D curves and their </a:t>
            </a:r>
            <a:r>
              <a:rPr lang="en-US" sz="2400" b="1"/>
              <a:t>integration into the </a:t>
            </a:r>
            <a:r>
              <a:rPr lang="en-US" sz="2400" b="1" err="1"/>
              <a:t>Gwyddion</a:t>
            </a:r>
            <a:r>
              <a:rPr lang="en-US" sz="2400"/>
              <a:t> </a:t>
            </a:r>
            <a:br>
              <a:rPr lang="en-US" sz="2400"/>
            </a:br>
            <a:endParaRPr lang="cs-CZ" sz="2400" i="0">
              <a:solidFill>
                <a:srgbClr val="39464A"/>
              </a:solidFill>
              <a:effectLst/>
              <a:latin typeface="GillSansRegular"/>
            </a:endParaRPr>
          </a:p>
          <a:p>
            <a:endParaRPr lang="cs-CZ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4BC74E0F-A9FE-7922-27B0-04692F14F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43000"/>
          </a:xfrm>
        </p:spPr>
        <p:txBody>
          <a:bodyPr>
            <a:normAutofit/>
          </a:bodyPr>
          <a:lstStyle/>
          <a:p>
            <a:r>
              <a:rPr lang="cs-CZ" sz="3600" err="1">
                <a:latin typeface="GillSansRegular"/>
              </a:rPr>
              <a:t>Summary</a:t>
            </a:r>
            <a:endParaRPr lang="cs-CZ" sz="3600">
              <a:latin typeface="GillSansRegular"/>
            </a:endParaRP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C7B0F30-8BE6-F9BB-34BA-1192B764B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2EC468-03C8-4DF8-AF34-9909B66D1F8E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4480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 descr="Obsah obrázku Domácí spotřebič, spotřebič, interiér, kuchyňský spotřebič&#10;&#10;Obsah generovaný pomocí AI může být nesprávný.">
            <a:extLst>
              <a:ext uri="{FF2B5EF4-FFF2-40B4-BE49-F238E27FC236}">
                <a16:creationId xmlns:a16="http://schemas.microsoft.com/office/drawing/2014/main" id="{ADCA98D1-FE38-2C4B-5FE1-632FA4B49E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275" b="4140"/>
          <a:stretch>
            <a:fillRect/>
          </a:stretch>
        </p:blipFill>
        <p:spPr>
          <a:xfrm>
            <a:off x="2263636" y="1"/>
            <a:ext cx="7499487" cy="6858000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0747A1C5-D29B-BD12-6A6A-E93DCF979613}"/>
              </a:ext>
            </a:extLst>
          </p:cNvPr>
          <p:cNvSpPr txBox="1"/>
          <p:nvPr/>
        </p:nvSpPr>
        <p:spPr>
          <a:xfrm>
            <a:off x="1012140" y="1080442"/>
            <a:ext cx="101677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GillSansRegular"/>
              </a:rPr>
              <a:t>Dimension </a:t>
            </a:r>
            <a:r>
              <a:rPr lang="en-US" sz="3200" b="1" err="1">
                <a:solidFill>
                  <a:srgbClr val="FF0000"/>
                </a:solidFill>
                <a:latin typeface="GillSansRegular"/>
              </a:rPr>
              <a:t>FastScan</a:t>
            </a:r>
            <a:r>
              <a:rPr lang="en-US" sz="3200" b="1">
                <a:solidFill>
                  <a:srgbClr val="FF0000"/>
                </a:solidFill>
                <a:latin typeface="GillSansRegular"/>
              </a:rPr>
              <a:t> Demo – 2S014 Thursday from 1:30 PM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1E7C50EC-CE19-2D9A-0936-E2D626B724C0}"/>
              </a:ext>
            </a:extLst>
          </p:cNvPr>
          <p:cNvSpPr/>
          <p:nvPr/>
        </p:nvSpPr>
        <p:spPr>
          <a:xfrm>
            <a:off x="2085975" y="4229100"/>
            <a:ext cx="7842388" cy="2614613"/>
          </a:xfrm>
          <a:prstGeom prst="rect">
            <a:avLst/>
          </a:prstGeom>
          <a:solidFill>
            <a:schemeClr val="bg1">
              <a:lumMod val="95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6384318C-99F9-AE87-A417-BD182313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71900"/>
            <a:ext cx="10515600" cy="1143244"/>
          </a:xfrm>
        </p:spPr>
        <p:txBody>
          <a:bodyPr>
            <a:normAutofit/>
          </a:bodyPr>
          <a:lstStyle/>
          <a:p>
            <a:pPr algn="ctr"/>
            <a:r>
              <a:rPr lang="cs-CZ" sz="3600" err="1"/>
              <a:t>Thank</a:t>
            </a:r>
            <a:r>
              <a:rPr lang="cs-CZ" sz="3600"/>
              <a:t> </a:t>
            </a:r>
            <a:r>
              <a:rPr lang="cs-CZ" sz="3600" err="1"/>
              <a:t>you</a:t>
            </a:r>
            <a:r>
              <a:rPr lang="cs-CZ" sz="3600"/>
              <a:t> </a:t>
            </a:r>
            <a:r>
              <a:rPr lang="cs-CZ" sz="3600" err="1"/>
              <a:t>for</a:t>
            </a:r>
            <a:r>
              <a:rPr lang="cs-CZ" sz="3600"/>
              <a:t> </a:t>
            </a:r>
            <a:r>
              <a:rPr lang="cs-CZ" sz="3600" err="1"/>
              <a:t>your</a:t>
            </a:r>
            <a:r>
              <a:rPr lang="cs-CZ" sz="3600"/>
              <a:t> </a:t>
            </a:r>
            <a:r>
              <a:rPr lang="cs-CZ" sz="3600" err="1"/>
              <a:t>attention</a:t>
            </a:r>
            <a:r>
              <a:rPr lang="cs-CZ" sz="3600"/>
              <a:t>!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37469F0-CFF6-1C95-2DA0-E8832D1DA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1813" y="5000625"/>
            <a:ext cx="6048374" cy="1604963"/>
          </a:xfrm>
        </p:spPr>
        <p:txBody>
          <a:bodyPr/>
          <a:lstStyle/>
          <a:p>
            <a:pPr marL="0" indent="0" algn="ctr">
              <a:buNone/>
            </a:pPr>
            <a:r>
              <a:rPr lang="cs-CZ" sz="1400" i="1"/>
              <a:t>Přibyl J., Vácha R., </a:t>
            </a:r>
            <a:r>
              <a:rPr lang="cs-CZ" sz="1400" i="1" err="1"/>
              <a:t>Deb</a:t>
            </a:r>
            <a:r>
              <a:rPr lang="cs-CZ" sz="1400" i="1"/>
              <a:t> R., </a:t>
            </a:r>
            <a:r>
              <a:rPr lang="cs-CZ" sz="1400" i="1" err="1"/>
              <a:t>Pavlendová-Labajová</a:t>
            </a:r>
            <a:r>
              <a:rPr lang="cs-CZ" sz="1400" i="1"/>
              <a:t> N., </a:t>
            </a:r>
            <a:r>
              <a:rPr lang="cs-CZ" sz="1400" i="1" err="1"/>
              <a:t>Barak</a:t>
            </a:r>
            <a:r>
              <a:rPr lang="cs-CZ" sz="1400" i="1"/>
              <a:t> I., </a:t>
            </a:r>
            <a:r>
              <a:rPr lang="cs-CZ" sz="1400" i="1" err="1"/>
              <a:t>Pávková-Goldbergová</a:t>
            </a:r>
            <a:r>
              <a:rPr lang="cs-CZ" sz="1400" i="1"/>
              <a:t> M., </a:t>
            </a:r>
            <a:r>
              <a:rPr lang="cs-CZ" sz="1400" i="1" err="1"/>
              <a:t>Makarová</a:t>
            </a:r>
            <a:r>
              <a:rPr lang="cs-CZ" sz="1400" i="1"/>
              <a:t> M., </a:t>
            </a:r>
            <a:r>
              <a:rPr lang="cs-CZ" sz="1400" i="1" err="1"/>
              <a:t>Klapetek</a:t>
            </a:r>
            <a:r>
              <a:rPr lang="cs-CZ" sz="1400" i="1"/>
              <a:t> P. and my </a:t>
            </a:r>
            <a:r>
              <a:rPr lang="cs-CZ" sz="1400" i="1" err="1"/>
              <a:t>colleagues</a:t>
            </a:r>
            <a:endParaRPr lang="cs-CZ" sz="1400" i="1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7EC8985-12FC-97C0-B86B-86168F0FAD0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CFEFF"/>
              </a:clrFrom>
              <a:clrTo>
                <a:srgbClr val="FC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89356" y="5618659"/>
            <a:ext cx="3213288" cy="861516"/>
          </a:xfrm>
          <a:prstGeom prst="rect">
            <a:avLst/>
          </a:prstGeom>
        </p:spPr>
      </p:pic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705F972C-2C7D-3335-3F93-EA32FB4AA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480175"/>
            <a:ext cx="2743200" cy="365125"/>
          </a:xfrm>
        </p:spPr>
        <p:txBody>
          <a:bodyPr/>
          <a:lstStyle/>
          <a:p>
            <a:fld id="{752EC468-03C8-4DF8-AF34-9909B66D1F8E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37871130"/>
      </p:ext>
    </p:extLst>
  </p:cSld>
  <p:clrMapOvr>
    <a:masterClrMapping/>
  </p:clrMapOvr>
</p:sld>
</file>

<file path=ppt/theme/theme1.xml><?xml version="1.0" encoding="utf-8"?>
<a:theme xmlns:a="http://schemas.openxmlformats.org/drawingml/2006/main" name="CEITEC MU">
  <a:themeElements>
    <a:clrScheme name="Vlastní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21A9C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5_CEITEC_MU_Gallery_of_Slides_final.pptx" id="{35FEBDD0-43D2-4A99-9A94-BD3CB57C1640}" vid="{530AC94D-A68F-43C8-803E-773739A37562}"/>
    </a:ext>
  </a:extLst>
</a:theme>
</file>

<file path=ppt/theme/theme2.xml><?xml version="1.0" encoding="utf-8"?>
<a:theme xmlns:a="http://schemas.openxmlformats.org/drawingml/2006/main" name="CEITEC MU_colo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5_CEITEC_MU_Gallery_of_Slides_final.pptx" id="{35FEBDD0-43D2-4A99-9A94-BD3CB57C1640}" vid="{483F89B9-D4DB-40CC-A0D7-3261668D7CF1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3b8644aa-f9f3-4e32-a1fb-b275919c13a9">
      <UserInfo>
        <DisplayName>Karolína Krausová</DisplayName>
        <AccountId>12</AccountId>
        <AccountType/>
      </UserInfo>
    </SharedWithUsers>
    <lcf76f155ced4ddcb4097134ff3c332f xmlns="4bc68650-78bc-4e6f-b56a-1a5affd439e7">
      <Terms xmlns="http://schemas.microsoft.com/office/infopath/2007/PartnerControls"/>
    </lcf76f155ced4ddcb4097134ff3c332f>
    <TaxCatchAll xmlns="3b8644aa-f9f3-4e32-a1fb-b275919c13a9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5397CA347A7DB4683DF303A54A496B3" ma:contentTypeVersion="12" ma:contentTypeDescription="Vytvoří nový dokument" ma:contentTypeScope="" ma:versionID="8deb06d801f37091d727047fd474d2a1">
  <xsd:schema xmlns:xsd="http://www.w3.org/2001/XMLSchema" xmlns:xs="http://www.w3.org/2001/XMLSchema" xmlns:p="http://schemas.microsoft.com/office/2006/metadata/properties" xmlns:ns2="4bc68650-78bc-4e6f-b56a-1a5affd439e7" xmlns:ns3="3b8644aa-f9f3-4e32-a1fb-b275919c13a9" targetNamespace="http://schemas.microsoft.com/office/2006/metadata/properties" ma:root="true" ma:fieldsID="4c7e06743d00b4f9c855df890614c7cd" ns2:_="" ns3:_="">
    <xsd:import namespace="4bc68650-78bc-4e6f-b56a-1a5affd439e7"/>
    <xsd:import namespace="3b8644aa-f9f3-4e32-a1fb-b275919c13a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c68650-78bc-4e6f-b56a-1a5affd439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Značky obrázků" ma:readOnly="false" ma:fieldId="{5cf76f15-5ced-4ddc-b409-7134ff3c332f}" ma:taxonomyMulti="true" ma:sspId="05144c32-5194-445f-8fa8-b47f4d440b8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644aa-f9f3-4e32-a1fb-b275919c13a9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6ce7fe1-b6c6-4380-8f9b-5efae9eb70f8}" ma:internalName="TaxCatchAll" ma:showField="CatchAllData" ma:web="3b8644aa-f9f3-4e32-a1fb-b275919c13a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88CB051-12C0-4536-AD0B-E2EA8D7101F6}">
  <ds:schemaRefs>
    <ds:schemaRef ds:uri="3b8644aa-f9f3-4e32-a1fb-b275919c13a9"/>
    <ds:schemaRef ds:uri="4bc68650-78bc-4e6f-b56a-1a5affd439e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0B89C2D-F8FE-4D94-AD37-F854B59DA0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D5F43B-C286-4733-B551-C0FCAAF7EE8B}">
  <ds:schemaRefs>
    <ds:schemaRef ds:uri="3b8644aa-f9f3-4e32-a1fb-b275919c13a9"/>
    <ds:schemaRef ds:uri="4bc68650-78bc-4e6f-b56a-1a5affd439e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11904f23-f0db-4cdc-96f7-390bd55fcee8}" enabled="0" method="" siteId="{11904f23-f0db-4cdc-96f7-390bd55fcee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2025_CEITEC_MU_Presentation_Template_final</Template>
  <TotalTime>0</TotalTime>
  <Words>1528</Words>
  <Application>Microsoft Office PowerPoint</Application>
  <PresentationFormat>Širokoúhlá obrazovka</PresentationFormat>
  <Paragraphs>183</Paragraphs>
  <Slides>18</Slides>
  <Notes>5</Notes>
  <HiddenSlides>0</HiddenSlides>
  <MMClips>0</MMClips>
  <ScaleCrop>false</ScaleCrop>
  <HeadingPairs>
    <vt:vector size="4" baseType="variant">
      <vt:variant>
        <vt:lpstr>Motiv</vt:lpstr>
      </vt:variant>
      <vt:variant>
        <vt:i4>2</vt:i4>
      </vt:variant>
      <vt:variant>
        <vt:lpstr>Nadpisy snímků</vt:lpstr>
      </vt:variant>
      <vt:variant>
        <vt:i4>18</vt:i4>
      </vt:variant>
    </vt:vector>
  </HeadingPairs>
  <TitlesOfParts>
    <vt:vector size="20" baseType="lpstr">
      <vt:lpstr>CEITEC MU</vt:lpstr>
      <vt:lpstr>CEITEC MU_color</vt:lpstr>
      <vt:lpstr>AFM Spectroscopy for the Study of Lipid Bilayer Stability and Morphology</vt:lpstr>
      <vt:lpstr>Why membranes?</vt:lpstr>
      <vt:lpstr>Prezentace aplikace PowerPoint</vt:lpstr>
      <vt:lpstr>Workflow of SLB preparation and measurement</vt:lpstr>
      <vt:lpstr>SLB focused by AFM </vt:lpstr>
      <vt:lpstr>SLB focused by AFM spectroscopy </vt:lpstr>
      <vt:lpstr>SLB focused by AFM spectroscopy </vt:lpstr>
      <vt:lpstr>Antimicrobial peptides (AMPs)</vt:lpstr>
      <vt:lpstr>Properties of peptides induce various membrane disruption mechanisms</vt:lpstr>
      <vt:lpstr>AFM —unique tool that reveals the mechanism of action of peptides</vt:lpstr>
      <vt:lpstr>Antimicrobial peptides (AMPs)</vt:lpstr>
      <vt:lpstr>AFM topographic images of the SLBs composed of POPC:POPG (1:1) lipids, before (1) and after 1 hour incubation with 1 µM KDFA2i+9-NH2 peptides (2).</vt:lpstr>
      <vt:lpstr>Development of software for automatic evaluation of F–D curves</vt:lpstr>
      <vt:lpstr>Decision Tree (DT) algoritmus for evaluation of bilayer</vt:lpstr>
      <vt:lpstr>Decision tree (DT) algoritmus for evaluation of bilayer damage</vt:lpstr>
      <vt:lpstr>Integrating F-D curve evaluation into Gwyddion</vt:lpstr>
      <vt:lpstr>Summary</vt:lpstr>
      <vt:lpstr>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Radka Obořilová</dc:creator>
  <cp:lastModifiedBy>Radka Obořilová</cp:lastModifiedBy>
  <cp:revision>20</cp:revision>
  <dcterms:created xsi:type="dcterms:W3CDTF">2025-04-16T16:20:58Z</dcterms:created>
  <dcterms:modified xsi:type="dcterms:W3CDTF">2025-09-11T06:44:42Z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0x01010085397CA347A7DB4683DF303A54A496B3</vt:lpwstr>
  </property>
  <property fmtid="{D5CDD505-2E9C-101B-9397-08002B2CF9AE}" pid="3" name="MediaServiceImageTags">
    <vt:lpwstr/>
  </property>
  <property fmtid="{D5CDD505-2E9C-101B-9397-08002B2CF9AE}" pid="4" name="Order">
    <vt:lpwstr>64000.0000000000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