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f"/>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257" r:id="rId3"/>
    <p:sldId id="258" r:id="rId4"/>
    <p:sldId id="261" r:id="rId5"/>
    <p:sldId id="273" r:id="rId6"/>
    <p:sldId id="266" r:id="rId7"/>
    <p:sldId id="263" r:id="rId8"/>
    <p:sldId id="271" r:id="rId9"/>
    <p:sldId id="267" r:id="rId10"/>
    <p:sldId id="275" r:id="rId11"/>
    <p:sldId id="274" r:id="rId12"/>
    <p:sldId id="332" r:id="rId13"/>
    <p:sldId id="331" r:id="rId14"/>
    <p:sldId id="330" r:id="rId15"/>
    <p:sldId id="333" r:id="rId16"/>
    <p:sldId id="335" r:id="rId17"/>
    <p:sldId id="326" r:id="rId18"/>
    <p:sldId id="336" r:id="rId19"/>
    <p:sldId id="323" r:id="rId20"/>
    <p:sldId id="272" r:id="rId21"/>
    <p:sldId id="338" r:id="rId22"/>
    <p:sldId id="339" r:id="rId23"/>
    <p:sldId id="334" r:id="rId24"/>
    <p:sldId id="340" r:id="rId25"/>
    <p:sldId id="318" r:id="rId26"/>
    <p:sldId id="319" r:id="rId27"/>
    <p:sldId id="321" r:id="rId28"/>
    <p:sldId id="322" r:id="rId29"/>
    <p:sldId id="320" r:id="rId30"/>
    <p:sldId id="312" r:id="rId31"/>
    <p:sldId id="341" r:id="rId32"/>
    <p:sldId id="313" r:id="rId33"/>
    <p:sldId id="260" r:id="rId34"/>
    <p:sldId id="270" r:id="rId35"/>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9595"/>
    <a:srgbClr val="E00034"/>
    <a:srgbClr val="0048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1" autoAdjust="0"/>
    <p:restoredTop sz="93216" autoAdjust="0"/>
  </p:normalViewPr>
  <p:slideViewPr>
    <p:cSldViewPr snapToGrid="0" showGuides="1">
      <p:cViewPr varScale="1">
        <p:scale>
          <a:sx n="61" d="100"/>
          <a:sy n="61" d="100"/>
        </p:scale>
        <p:origin x="844" y="52"/>
      </p:cViewPr>
      <p:guideLst>
        <p:guide orient="horz" pos="2160"/>
        <p:guide pos="3840"/>
      </p:guideLst>
    </p:cSldViewPr>
  </p:slideViewPr>
  <p:notesTextViewPr>
    <p:cViewPr>
      <p:scale>
        <a:sx n="1" d="1"/>
        <a:sy n="1" d="1"/>
      </p:scale>
      <p:origin x="0" y="0"/>
    </p:cViewPr>
  </p:notesTextViewPr>
  <p:notesViewPr>
    <p:cSldViewPr snapToGrid="0">
      <p:cViewPr varScale="1">
        <p:scale>
          <a:sx n="96" d="100"/>
          <a:sy n="96" d="100"/>
        </p:scale>
        <p:origin x="355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E5F65DA1-2154-4F02-8F33-4EB1E6F93C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214DF3E6-6BEA-4DAB-950B-93BD938EF0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02C13C-EC6F-4106-9706-D5A57E694DFC}" type="datetimeFigureOut">
              <a:rPr lang="cs-CZ" smtClean="0"/>
              <a:t>10.09.2025</a:t>
            </a:fld>
            <a:endParaRPr lang="cs-CZ"/>
          </a:p>
        </p:txBody>
      </p:sp>
      <p:sp>
        <p:nvSpPr>
          <p:cNvPr id="4" name="Zástupný symbol pro zápatí 3">
            <a:extLst>
              <a:ext uri="{FF2B5EF4-FFF2-40B4-BE49-F238E27FC236}">
                <a16:creationId xmlns:a16="http://schemas.microsoft.com/office/drawing/2014/main" id="{7D11B30F-2D01-4CDC-9B59-706318B8E0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BA5B68A8-2AC5-4D92-AACF-9A98B48506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B0E9D3-F332-4272-9A16-C6CE8ABD8C3A}" type="slidenum">
              <a:rPr lang="cs-CZ" smtClean="0"/>
              <a:t>‹#›</a:t>
            </a:fld>
            <a:endParaRPr lang="cs-CZ"/>
          </a:p>
        </p:txBody>
      </p:sp>
    </p:spTree>
    <p:extLst>
      <p:ext uri="{BB962C8B-B14F-4D97-AF65-F5344CB8AC3E}">
        <p14:creationId xmlns:p14="http://schemas.microsoft.com/office/powerpoint/2010/main" val="1434190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3D9376-D8F5-4C78-89E2-41BBF702A9A8}" type="datetimeFigureOut">
              <a:rPr lang="cs-CZ" smtClean="0"/>
              <a:t>10.09.2025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14AFDC-7CB6-415F-BA94-66998965099F}" type="slidenum">
              <a:rPr lang="cs-CZ" smtClean="0"/>
              <a:t>‹#›</a:t>
            </a:fld>
            <a:endParaRPr lang="cs-CZ"/>
          </a:p>
        </p:txBody>
      </p:sp>
    </p:spTree>
    <p:extLst>
      <p:ext uri="{BB962C8B-B14F-4D97-AF65-F5344CB8AC3E}">
        <p14:creationId xmlns:p14="http://schemas.microsoft.com/office/powerpoint/2010/main" val="260972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rPr>
              <a:t>Human pluripotent stem cells (hPSC) are massively available source of cells to be differentiated into cardiomyocytes. Spheroidal constructs known as embryoid bodies (EB), that can be used in cell-based biosensors. </a:t>
            </a:r>
            <a:endParaRPr kumimoji="0" lang="en-US" altLang="en-US" sz="900" b="0" i="0" u="none" strike="noStrike" cap="none" normalizeH="0" baseline="0" dirty="0">
              <a:ln>
                <a:noFill/>
              </a:ln>
              <a:solidFill>
                <a:schemeClr val="tx1"/>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E14AFDC-7CB6-415F-BA94-66998965099F}" type="slidenum">
              <a:rPr lang="cs-CZ" smtClean="0"/>
              <a:t>4</a:t>
            </a:fld>
            <a:endParaRPr lang="cs-CZ"/>
          </a:p>
        </p:txBody>
      </p:sp>
    </p:spTree>
    <p:extLst>
      <p:ext uri="{BB962C8B-B14F-4D97-AF65-F5344CB8AC3E}">
        <p14:creationId xmlns:p14="http://schemas.microsoft.com/office/powerpoint/2010/main" val="594087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1200" b="0" i="1" u="none" strike="noStrike" cap="none" normalizeH="0" baseline="0" dirty="0">
                <a:ln>
                  <a:noFill/>
                </a:ln>
                <a:solidFill>
                  <a:srgbClr val="000000"/>
                </a:solidFill>
                <a:effectLst/>
                <a:latin typeface="Arial" panose="020B0604020202020204" pitchFamily="34" charset="0"/>
              </a:rPr>
              <a:t>Representative result obtained with the AFM+MEA system. E) Averaged (&gt;30 events) electrophysiological and contraction signals. The lag between the signals represents the mean delay between the </a:t>
            </a:r>
            <a:r>
              <a:rPr lang="en-US" altLang="en-US" sz="1200" i="1" dirty="0">
                <a:solidFill>
                  <a:srgbClr val="000000"/>
                </a:solidFill>
                <a:latin typeface="Arial" panose="020B0604020202020204" pitchFamily="34" charset="0"/>
              </a:rPr>
              <a:t>two. F) hPSC-derived cardiac EB adrenergic response to isoproterenol (ISO) shows the negative frequency-force relationship typical of the fetal phenotype. G</a:t>
            </a:r>
            <a:r>
              <a:rPr kumimoji="0" lang="en-US" altLang="en-US" sz="1200" b="0" i="1" u="none" strike="noStrike" cap="none" normalizeH="0" baseline="0" dirty="0">
                <a:ln>
                  <a:noFill/>
                </a:ln>
                <a:solidFill>
                  <a:srgbClr val="000000"/>
                </a:solidFill>
                <a:effectLst/>
                <a:latin typeface="Arial" panose="020B0604020202020204" pitchFamily="34" charset="0"/>
              </a:rPr>
              <a:t>) Recurrence plot of heart rate variability (HRV) shows the effect of L-type calcium-channel blocker Verapamil on cardiac functionality. One can notice both frequency reduction and increasing of the data scattering due to erratic drug-induced activation. H) Confront of Verapamil response in different cell lines (Duchenne Muscular dystrophy, DMD and human embryonic-derived cardiomyocytes, HES). One can notice the common initial increase in the exerted force, followed by a marked parameter decrease in healthy control, whereas the DMD model is less responsive</a:t>
            </a:r>
            <a:r>
              <a:rPr kumimoji="0" lang="cs-CZ" altLang="en-US" sz="1200" b="0" i="1" u="none" strike="noStrike" cap="none" normalizeH="0" baseline="0" dirty="0">
                <a:ln>
                  <a:noFill/>
                </a:ln>
                <a:solidFill>
                  <a:srgbClr val="000000"/>
                </a:solidFill>
                <a:effectLst/>
                <a:latin typeface="Arial" panose="020B0604020202020204" pitchFamily="34" charset="0"/>
              </a:rPr>
              <a:t> </a:t>
            </a:r>
            <a:r>
              <a:rPr kumimoji="0" lang="cs-CZ" altLang="en-US" sz="1200" b="0" i="1" u="none" strike="noStrike" cap="none" normalizeH="0" baseline="0" dirty="0" err="1">
                <a:ln>
                  <a:noFill/>
                </a:ln>
                <a:solidFill>
                  <a:srgbClr val="000000"/>
                </a:solidFill>
                <a:effectLst/>
                <a:latin typeface="Arial" panose="020B0604020202020204" pitchFamily="34" charset="0"/>
              </a:rPr>
              <a:t>at</a:t>
            </a:r>
            <a:r>
              <a:rPr kumimoji="0" lang="cs-CZ" altLang="en-US" sz="1200" b="0" i="1" u="none" strike="noStrike" cap="none" normalizeH="0" baseline="0" dirty="0">
                <a:ln>
                  <a:noFill/>
                </a:ln>
                <a:solidFill>
                  <a:srgbClr val="000000"/>
                </a:solidFill>
                <a:effectLst/>
                <a:latin typeface="Arial" panose="020B0604020202020204" pitchFamily="34" charset="0"/>
              </a:rPr>
              <a:t> </a:t>
            </a:r>
            <a:r>
              <a:rPr kumimoji="0" lang="cs-CZ" altLang="en-US" sz="1200" b="0" i="1" u="none" strike="noStrike" cap="none" normalizeH="0" baseline="0" dirty="0" err="1">
                <a:ln>
                  <a:noFill/>
                </a:ln>
                <a:solidFill>
                  <a:srgbClr val="000000"/>
                </a:solidFill>
                <a:effectLst/>
                <a:latin typeface="Arial" panose="020B0604020202020204" pitchFamily="34" charset="0"/>
              </a:rPr>
              <a:t>the</a:t>
            </a:r>
            <a:r>
              <a:rPr kumimoji="0" lang="cs-CZ" altLang="en-US" sz="1200" b="0" i="1" u="none" strike="noStrike" cap="none" normalizeH="0" baseline="0" dirty="0">
                <a:ln>
                  <a:noFill/>
                </a:ln>
                <a:solidFill>
                  <a:srgbClr val="000000"/>
                </a:solidFill>
                <a:effectLst/>
                <a:latin typeface="Arial" panose="020B0604020202020204" pitchFamily="34" charset="0"/>
              </a:rPr>
              <a:t> </a:t>
            </a:r>
            <a:r>
              <a:rPr kumimoji="0" lang="cs-CZ" altLang="en-US" sz="1200" b="0" i="1" u="none" strike="noStrike" cap="none" normalizeH="0" baseline="0" dirty="0" err="1">
                <a:ln>
                  <a:noFill/>
                </a:ln>
                <a:solidFill>
                  <a:srgbClr val="000000"/>
                </a:solidFill>
                <a:effectLst/>
                <a:latin typeface="Arial" panose="020B0604020202020204" pitchFamily="34" charset="0"/>
              </a:rPr>
              <a:t>same</a:t>
            </a:r>
            <a:r>
              <a:rPr kumimoji="0" lang="cs-CZ" altLang="en-US" sz="1200" b="0" i="1" u="none" strike="noStrike" cap="none" normalizeH="0" baseline="0" dirty="0">
                <a:ln>
                  <a:noFill/>
                </a:ln>
                <a:solidFill>
                  <a:srgbClr val="000000"/>
                </a:solidFill>
                <a:effectLst/>
                <a:latin typeface="Arial" panose="020B0604020202020204" pitchFamily="34" charset="0"/>
              </a:rPr>
              <a:t> </a:t>
            </a:r>
            <a:r>
              <a:rPr kumimoji="0" lang="en-US" altLang="en-US" sz="1200" b="0" i="1" u="none" strike="noStrike" cap="none" normalizeH="0" baseline="0" dirty="0">
                <a:ln>
                  <a:noFill/>
                </a:ln>
                <a:solidFill>
                  <a:srgbClr val="000000"/>
                </a:solidFill>
                <a:effectLst/>
                <a:latin typeface="Arial" panose="020B0604020202020204" pitchFamily="34" charset="0"/>
              </a:rPr>
              <a:t>drug</a:t>
            </a:r>
            <a:r>
              <a:rPr kumimoji="0" lang="cs-CZ" altLang="en-US" sz="1200" b="0" i="1" u="none" strike="noStrike" cap="none" normalizeH="0" dirty="0">
                <a:ln>
                  <a:noFill/>
                </a:ln>
                <a:solidFill>
                  <a:srgbClr val="000000"/>
                </a:solidFill>
                <a:effectLst/>
                <a:latin typeface="Arial" panose="020B0604020202020204" pitchFamily="34" charset="0"/>
              </a:rPr>
              <a:t> </a:t>
            </a:r>
            <a:r>
              <a:rPr kumimoji="0" lang="cs-CZ" altLang="en-US" sz="1200" b="0" i="1" u="none" strike="noStrike" cap="none" normalizeH="0" dirty="0" err="1">
                <a:ln>
                  <a:noFill/>
                </a:ln>
                <a:solidFill>
                  <a:srgbClr val="000000"/>
                </a:solidFill>
                <a:effectLst/>
                <a:latin typeface="Arial" panose="020B0604020202020204" pitchFamily="34" charset="0"/>
              </a:rPr>
              <a:t>concentration</a:t>
            </a:r>
            <a:r>
              <a:rPr kumimoji="0" lang="cs-CZ" altLang="en-US" sz="1200" b="0" i="1" u="none" strike="noStrike" cap="none" normalizeH="0" dirty="0">
                <a:ln>
                  <a:noFill/>
                </a:ln>
                <a:solidFill>
                  <a:srgbClr val="000000"/>
                </a:solidFill>
                <a:effectLst/>
                <a:latin typeface="Arial" panose="020B0604020202020204" pitchFamily="34" charset="0"/>
              </a:rPr>
              <a:t>.</a:t>
            </a:r>
          </a:p>
          <a:p>
            <a:endParaRPr kumimoji="0" lang="cs-CZ" sz="1200" b="0" i="1" u="none" strike="noStrike" cap="none" normalizeH="0" dirty="0">
              <a:ln>
                <a:noFill/>
              </a:ln>
              <a:solidFill>
                <a:srgbClr val="000000"/>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panose="020B0604020202020204" pitchFamily="34" charset="0"/>
              </a:rPr>
              <a:t>We have successfully implemented a combined electromechanical system for the evaluation of electrochemical response of hPSC-derived cardiomyocytes 3D models. </a:t>
            </a:r>
            <a:r>
              <a:rPr kumimoji="0" lang="cs-CZ" altLang="en-US" sz="1200" b="0" i="0" u="none" strike="noStrike" cap="none" normalizeH="0" baseline="0" dirty="0">
                <a:ln>
                  <a:noFill/>
                </a:ln>
                <a:solidFill>
                  <a:srgbClr val="000000"/>
                </a:solidFill>
                <a:effectLst/>
                <a:latin typeface="Arial" panose="020B0604020202020204" pitchFamily="34" charset="0"/>
              </a:rPr>
              <a:t> </a:t>
            </a:r>
            <a:r>
              <a:rPr kumimoji="0" lang="en-US" altLang="en-US" sz="1200" b="0" i="0" u="none" strike="noStrike" cap="none" normalizeH="0" baseline="0" dirty="0">
                <a:ln>
                  <a:noFill/>
                </a:ln>
                <a:solidFill>
                  <a:srgbClr val="000000"/>
                </a:solidFill>
                <a:effectLst/>
                <a:latin typeface="Arial" panose="020B0604020202020204" pitchFamily="34" charset="0"/>
              </a:rPr>
              <a:t>The system is able, by the combination of AFM with MEA, to probe simultaneously different biophysical parameters and their correlation in response to well-known drug stimuli. Multiple drug trials on the same samples are possible in a non-destructive fashion. The system allows a reliable platform with reduced variability for the phenotypic response, drug sensitivity and cardiotoxicity evaluation employing </a:t>
            </a:r>
            <a:r>
              <a:rPr kumimoji="0" lang="en-US" altLang="en-US" sz="1200" b="0" i="1" u="none" strike="noStrike" cap="none" normalizeH="0" baseline="0" dirty="0">
                <a:ln>
                  <a:noFill/>
                </a:ln>
                <a:solidFill>
                  <a:srgbClr val="000000"/>
                </a:solidFill>
                <a:effectLst/>
                <a:latin typeface="Arial" panose="020B0604020202020204" pitchFamily="34" charset="0"/>
              </a:rPr>
              <a:t>in vitro </a:t>
            </a:r>
            <a:r>
              <a:rPr kumimoji="0" lang="en-US" altLang="en-US" sz="1200" b="0" i="0" u="none" strike="noStrike" cap="none" normalizeH="0" baseline="0" dirty="0">
                <a:ln>
                  <a:noFill/>
                </a:ln>
                <a:solidFill>
                  <a:srgbClr val="000000"/>
                </a:solidFill>
                <a:effectLst/>
                <a:latin typeface="Arial" panose="020B0604020202020204" pitchFamily="34" charset="0"/>
              </a:rPr>
              <a:t>human cardiac models.</a:t>
            </a:r>
          </a:p>
          <a:p>
            <a:endParaRPr lang="en-US" dirty="0"/>
          </a:p>
        </p:txBody>
      </p:sp>
      <p:sp>
        <p:nvSpPr>
          <p:cNvPr id="4" name="Slide Number Placeholder 3"/>
          <p:cNvSpPr>
            <a:spLocks noGrp="1"/>
          </p:cNvSpPr>
          <p:nvPr>
            <p:ph type="sldNum" sz="quarter" idx="5"/>
          </p:nvPr>
        </p:nvSpPr>
        <p:spPr/>
        <p:txBody>
          <a:bodyPr/>
          <a:lstStyle/>
          <a:p>
            <a:fld id="{BE14AFDC-7CB6-415F-BA94-66998965099F}" type="slidenum">
              <a:rPr lang="cs-CZ" smtClean="0"/>
              <a:t>11</a:t>
            </a:fld>
            <a:endParaRPr lang="cs-CZ"/>
          </a:p>
        </p:txBody>
      </p:sp>
    </p:spTree>
    <p:extLst>
      <p:ext uri="{BB962C8B-B14F-4D97-AF65-F5344CB8AC3E}">
        <p14:creationId xmlns:p14="http://schemas.microsoft.com/office/powerpoint/2010/main" val="3542241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a:t>
            </a:r>
            <a:r>
              <a:rPr lang="en-US" dirty="0"/>
              <a:t> Ca</a:t>
            </a:r>
            <a:r>
              <a:rPr lang="en-US" baseline="30000" dirty="0"/>
              <a:t>2+</a:t>
            </a:r>
            <a:r>
              <a:rPr lang="en-US" dirty="0"/>
              <a:t> imaging showing cytosolic Ca</a:t>
            </a:r>
            <a:r>
              <a:rPr lang="en-US" baseline="30000" dirty="0"/>
              <a:t>2+</a:t>
            </a:r>
            <a:r>
              <a:rPr lang="en-US" dirty="0"/>
              <a:t> events in dissociated clusters of hESC-CMs. Representative images recorded in a series of acquisitions showing variation in fluorescence intensity in some cells with the time (t) in seconds. The time courses of fluorescence, relative to the colored dots (</a:t>
            </a:r>
            <a:r>
              <a:rPr lang="en-US" i="1" dirty="0"/>
              <a:t>green</a:t>
            </a:r>
            <a:r>
              <a:rPr lang="en-US" dirty="0"/>
              <a:t>, </a:t>
            </a:r>
            <a:r>
              <a:rPr lang="en-US" i="1" dirty="0"/>
              <a:t>blue</a:t>
            </a:r>
            <a:r>
              <a:rPr lang="en-US" dirty="0"/>
              <a:t>, and </a:t>
            </a:r>
            <a:r>
              <a:rPr lang="en-US" i="1" dirty="0"/>
              <a:t>red</a:t>
            </a:r>
            <a:r>
              <a:rPr lang="en-US" dirty="0"/>
              <a:t>) and normalized to the basal level, show spontaneous cytosolic Ca</a:t>
            </a:r>
            <a:r>
              <a:rPr lang="en-US" baseline="30000" dirty="0"/>
              <a:t>2+</a:t>
            </a:r>
            <a:r>
              <a:rPr lang="en-US" dirty="0"/>
              <a:t> elevations. The bottom right image represents the cytosolic Ca</a:t>
            </a:r>
            <a:r>
              <a:rPr lang="en-US" baseline="30000" dirty="0"/>
              <a:t>2+</a:t>
            </a:r>
            <a:r>
              <a:rPr lang="en-US" dirty="0"/>
              <a:t> elevations upon 10 mM caffeine. The </a:t>
            </a:r>
            <a:r>
              <a:rPr lang="en-US" i="1" dirty="0"/>
              <a:t>scale bar</a:t>
            </a:r>
            <a:r>
              <a:rPr lang="en-US" dirty="0"/>
              <a:t> at the bottom right is 50 </a:t>
            </a:r>
            <a:r>
              <a:rPr lang="en-US" dirty="0" err="1"/>
              <a:t>μm</a:t>
            </a:r>
            <a:r>
              <a:rPr lang="en-US" dirty="0"/>
              <a:t>. Illustrations of spontaneous Ca</a:t>
            </a:r>
            <a:r>
              <a:rPr lang="en-US" baseline="30000" dirty="0"/>
              <a:t>2+</a:t>
            </a:r>
            <a:r>
              <a:rPr lang="en-US" dirty="0"/>
              <a:t> transients in dissociated clusters of hESC-CMs followed by SR Ca</a:t>
            </a:r>
            <a:r>
              <a:rPr lang="en-US" baseline="30000" dirty="0"/>
              <a:t>2+</a:t>
            </a:r>
            <a:r>
              <a:rPr lang="en-US" dirty="0"/>
              <a:t> depletion induced by 10 mM caffeine are shown below the images. </a:t>
            </a:r>
            <a:r>
              <a:rPr lang="en-US" b="1" dirty="0"/>
              <a:t>b</a:t>
            </a:r>
            <a:r>
              <a:rPr lang="en-US" dirty="0"/>
              <a:t> </a:t>
            </a:r>
            <a:r>
              <a:rPr lang="en-US" i="1" dirty="0"/>
              <a:t>Bar graph</a:t>
            </a:r>
            <a:r>
              <a:rPr lang="en-US" dirty="0"/>
              <a:t> representing the normalized fluorescence intensity related to spontaneous Ca</a:t>
            </a:r>
            <a:r>
              <a:rPr lang="en-US" baseline="30000" dirty="0"/>
              <a:t>2+</a:t>
            </a:r>
            <a:r>
              <a:rPr lang="en-US" dirty="0"/>
              <a:t> transients (</a:t>
            </a:r>
            <a:r>
              <a:rPr lang="en-US" i="1" dirty="0"/>
              <a:t>white bar</a:t>
            </a:r>
            <a:r>
              <a:rPr lang="en-US" dirty="0"/>
              <a:t>, </a:t>
            </a:r>
            <a:r>
              <a:rPr lang="en-US" i="1" dirty="0"/>
              <a:t>n</a:t>
            </a:r>
            <a:r>
              <a:rPr lang="en-US" dirty="0"/>
              <a:t> = 11) and caffeine-induced Ca</a:t>
            </a:r>
            <a:r>
              <a:rPr lang="en-US" baseline="30000" dirty="0"/>
              <a:t>2+</a:t>
            </a:r>
            <a:r>
              <a:rPr lang="en-US" dirty="0"/>
              <a:t> transients (</a:t>
            </a:r>
            <a:r>
              <a:rPr lang="en-US" i="1" dirty="0"/>
              <a:t>black bar</a:t>
            </a:r>
            <a:r>
              <a:rPr lang="en-US" dirty="0"/>
              <a:t>, </a:t>
            </a:r>
            <a:r>
              <a:rPr lang="en-US" i="1" dirty="0"/>
              <a:t>n</a:t>
            </a:r>
            <a:r>
              <a:rPr lang="en-US" dirty="0"/>
              <a:t> = 11). </a:t>
            </a:r>
            <a:r>
              <a:rPr lang="en-US" b="1" dirty="0"/>
              <a:t>c</a:t>
            </a:r>
            <a:r>
              <a:rPr lang="en-US" dirty="0"/>
              <a:t> Ca</a:t>
            </a:r>
            <a:r>
              <a:rPr lang="en-US" baseline="30000" dirty="0"/>
              <a:t>2+</a:t>
            </a:r>
            <a:r>
              <a:rPr lang="en-US" dirty="0"/>
              <a:t> imaging showing spontaneous cytosolic Ca</a:t>
            </a:r>
            <a:r>
              <a:rPr lang="en-US" baseline="30000" dirty="0"/>
              <a:t>2+</a:t>
            </a:r>
            <a:r>
              <a:rPr lang="en-US" dirty="0"/>
              <a:t> events in dissociated clusters of hiPSC-CMs. Representative images recorded in a series of acquisitions showing variation in fluorescence intensity in some cells with the time in seconds. The time courses of fluorescence, relative to the colored dots (</a:t>
            </a:r>
            <a:r>
              <a:rPr lang="en-US" i="1" dirty="0"/>
              <a:t>green, light blue, dark blue, red</a:t>
            </a:r>
            <a:r>
              <a:rPr lang="en-US" dirty="0"/>
              <a:t>) and normalized to the basal level, show spontaneous cytosolic Ca</a:t>
            </a:r>
            <a:r>
              <a:rPr lang="en-US" baseline="30000" dirty="0"/>
              <a:t>2+</a:t>
            </a:r>
            <a:r>
              <a:rPr lang="en-US" dirty="0"/>
              <a:t> elevations. </a:t>
            </a:r>
            <a:r>
              <a:rPr lang="en-US" b="1" dirty="0"/>
              <a:t>d</a:t>
            </a:r>
            <a:r>
              <a:rPr lang="en-US" dirty="0"/>
              <a:t> </a:t>
            </a:r>
            <a:r>
              <a:rPr lang="en-US" i="1" dirty="0"/>
              <a:t>Bar graph</a:t>
            </a:r>
            <a:r>
              <a:rPr lang="en-US" dirty="0"/>
              <a:t> summarizes the frequency (per second) of spontaneous Ca</a:t>
            </a:r>
            <a:r>
              <a:rPr lang="en-US" baseline="30000" dirty="0"/>
              <a:t>2+</a:t>
            </a:r>
            <a:r>
              <a:rPr lang="en-US" dirty="0"/>
              <a:t> transients in dissociated clusters of hESC-CMs (</a:t>
            </a:r>
            <a:r>
              <a:rPr lang="en-US" i="1" dirty="0"/>
              <a:t>white bar</a:t>
            </a:r>
            <a:r>
              <a:rPr lang="en-US" dirty="0"/>
              <a:t>, </a:t>
            </a:r>
            <a:r>
              <a:rPr lang="en-US" i="1" dirty="0"/>
              <a:t>n</a:t>
            </a:r>
            <a:r>
              <a:rPr lang="en-US" dirty="0"/>
              <a:t> = 10), single dissociated hESC-CMs (</a:t>
            </a:r>
            <a:r>
              <a:rPr lang="en-US" i="1" dirty="0"/>
              <a:t>white and striped bar</a:t>
            </a:r>
            <a:r>
              <a:rPr lang="en-US" dirty="0"/>
              <a:t>, </a:t>
            </a:r>
            <a:r>
              <a:rPr lang="en-US" i="1" dirty="0"/>
              <a:t>n</a:t>
            </a:r>
            <a:r>
              <a:rPr lang="en-US" dirty="0"/>
              <a:t> = 3), dissociated clusters of hiPSC-CMs (</a:t>
            </a:r>
            <a:r>
              <a:rPr lang="en-US" i="1" dirty="0"/>
              <a:t>gray bar</a:t>
            </a:r>
            <a:r>
              <a:rPr lang="en-US" dirty="0"/>
              <a:t>, </a:t>
            </a:r>
            <a:r>
              <a:rPr lang="en-US" i="1" dirty="0"/>
              <a:t>n</a:t>
            </a:r>
            <a:r>
              <a:rPr lang="en-US" dirty="0"/>
              <a:t> = 7), and single dissociated hESC-CMs (</a:t>
            </a:r>
            <a:r>
              <a:rPr lang="en-US" i="1" dirty="0"/>
              <a:t>gray and striped bar</a:t>
            </a:r>
            <a:r>
              <a:rPr lang="en-US" dirty="0"/>
              <a:t>, </a:t>
            </a:r>
            <a:r>
              <a:rPr lang="en-US" i="1" dirty="0"/>
              <a:t>n</a:t>
            </a:r>
            <a:r>
              <a:rPr lang="en-US" dirty="0"/>
              <a:t> = 6). Data are presented as mean ± SEM. *</a:t>
            </a:r>
            <a:r>
              <a:rPr lang="en-US" i="1" dirty="0"/>
              <a:t>P</a:t>
            </a:r>
            <a:r>
              <a:rPr lang="en-US" dirty="0"/>
              <a:t> &lt; 0.05, **</a:t>
            </a:r>
            <a:r>
              <a:rPr lang="en-US" i="1" dirty="0"/>
              <a:t>P</a:t>
            </a:r>
            <a:r>
              <a:rPr lang="en-US" dirty="0"/>
              <a:t> &lt; 0.0</a:t>
            </a:r>
          </a:p>
        </p:txBody>
      </p:sp>
      <p:sp>
        <p:nvSpPr>
          <p:cNvPr id="4" name="Slide Number Placeholder 3"/>
          <p:cNvSpPr>
            <a:spLocks noGrp="1"/>
          </p:cNvSpPr>
          <p:nvPr>
            <p:ph type="sldNum" sz="quarter" idx="5"/>
          </p:nvPr>
        </p:nvSpPr>
        <p:spPr/>
        <p:txBody>
          <a:bodyPr/>
          <a:lstStyle/>
          <a:p>
            <a:fld id="{BE14AFDC-7CB6-415F-BA94-66998965099F}" type="slidenum">
              <a:rPr lang="cs-CZ" smtClean="0"/>
              <a:t>23</a:t>
            </a:fld>
            <a:endParaRPr lang="cs-CZ"/>
          </a:p>
        </p:txBody>
      </p:sp>
    </p:spTree>
    <p:extLst>
      <p:ext uri="{BB962C8B-B14F-4D97-AF65-F5344CB8AC3E}">
        <p14:creationId xmlns:p14="http://schemas.microsoft.com/office/powerpoint/2010/main" val="343346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14AFDC-7CB6-415F-BA94-66998965099F}" type="slidenum">
              <a:rPr lang="cs-CZ" smtClean="0"/>
              <a:t>24</a:t>
            </a:fld>
            <a:endParaRPr lang="cs-CZ"/>
          </a:p>
        </p:txBody>
      </p:sp>
    </p:spTree>
    <p:extLst>
      <p:ext uri="{BB962C8B-B14F-4D97-AF65-F5344CB8AC3E}">
        <p14:creationId xmlns:p14="http://schemas.microsoft.com/office/powerpoint/2010/main" val="422212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Zástupný symbol pro obrázek snímku 1">
            <a:extLst>
              <a:ext uri="{FF2B5EF4-FFF2-40B4-BE49-F238E27FC236}">
                <a16:creationId xmlns:a16="http://schemas.microsoft.com/office/drawing/2014/main" id="{5B135861-0265-4498-B5C2-8E11D2A7D28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Zástupný symbol pro poznámky 2">
            <a:extLst>
              <a:ext uri="{FF2B5EF4-FFF2-40B4-BE49-F238E27FC236}">
                <a16:creationId xmlns:a16="http://schemas.microsoft.com/office/drawing/2014/main" id="{66321D7C-FBB6-4D7A-B5B1-120668F7427B}"/>
              </a:ext>
            </a:extLst>
          </p:cNvPr>
          <p:cNvSpPr>
            <a:spLocks noGrp="1"/>
          </p:cNvSpPr>
          <p:nvPr>
            <p:ph type="body" idx="1"/>
          </p:nvPr>
        </p:nvSpPr>
        <p:spPr/>
        <p:txBody>
          <a:bodyPr>
            <a:normAutofit fontScale="77500" lnSpcReduction="20000"/>
          </a:bodyPr>
          <a:lstStyle/>
          <a:p>
            <a:pPr>
              <a:defRPr/>
            </a:pPr>
            <a:r>
              <a:rPr lang="en-US" b="1" dirty="0"/>
              <a:t>Abstract</a:t>
            </a:r>
            <a:endParaRPr lang="cs-CZ" dirty="0"/>
          </a:p>
          <a:p>
            <a:pPr>
              <a:defRPr/>
            </a:pPr>
            <a:r>
              <a:rPr lang="en-US" dirty="0"/>
              <a:t>Single cardiomyocytes present unstable beating patterns, which can be partially compensated in a clustered syncytium. Here we present a novel biosensor composed of two clusters of cardiomyocytes serving for advanced detection of cardiac arrhythmias and subsequent drug testing. </a:t>
            </a:r>
            <a:endParaRPr lang="cs-CZ" dirty="0"/>
          </a:p>
          <a:p>
            <a:pPr>
              <a:defRPr/>
            </a:pPr>
            <a:r>
              <a:rPr lang="en-US" dirty="0" err="1"/>
              <a:t>hESC's</a:t>
            </a:r>
            <a:r>
              <a:rPr lang="en-US" dirty="0"/>
              <a:t> clusters were differentiated into CMs syncytium. Two such clusters were seeded on adherent plates in the vicinity and spontaneously formed electrically connected syncytium resembling the human myocardium and its conductive system. Contraction of twin clustered spontaneously synchronized within 4 days. The Atomic Force Microscope (AFM) vertical deflection enabled measurement and calculation of absolute cardiomyocyte contraction force [1], while lateral force measurement can distinguish synchronized and independent contraction behavior of twin clusters [2]. Caffeine induces arrhythmia as a model drug [3]. Subsequent beating patterns were monitored by AFM lateral force recording and calcium fluorescence imaging as a reference method for describing non-synchronized contractions of cardiomyocytes. </a:t>
            </a:r>
            <a:endParaRPr lang="cs-CZ" dirty="0"/>
          </a:p>
          <a:p>
            <a:pPr>
              <a:defRPr/>
            </a:pPr>
            <a:r>
              <a:rPr lang="en-US" dirty="0"/>
              <a:t>Caffeine addition increased the beat rate of the syncytium. This was reflected by both the change in vertical and lateral deflection. A significant increase in standard deviation was observed immediately after caffeine injection for both the lateral and the vertical deflection. Further, caffeine affected the synchronization of vertical and lateral displacement of the AFM cantilever. The lateral and vertical deflection peaks followed each other closely, adding caffeine produced independent lateral and vertical deflections, interpreted as defects in signal spreading through the bridge resulting in the irregular beat of the two clusters.</a:t>
            </a:r>
            <a:endParaRPr lang="cs-CZ" dirty="0"/>
          </a:p>
          <a:p>
            <a:pPr>
              <a:defRPr/>
            </a:pPr>
            <a:r>
              <a:rPr lang="en-US" dirty="0"/>
              <a:t> </a:t>
            </a:r>
            <a:endParaRPr lang="cs-CZ" dirty="0"/>
          </a:p>
          <a:p>
            <a:pPr>
              <a:defRPr/>
            </a:pPr>
            <a:r>
              <a:rPr lang="en-US" b="1" dirty="0"/>
              <a:t>References</a:t>
            </a:r>
            <a:br>
              <a:rPr lang="en-US" dirty="0"/>
            </a:br>
            <a:r>
              <a:rPr lang="en-US" dirty="0"/>
              <a:t>[1] </a:t>
            </a:r>
            <a:r>
              <a:rPr lang="en-US" dirty="0" err="1"/>
              <a:t>Pesl</a:t>
            </a:r>
            <a:r>
              <a:rPr lang="en-US" dirty="0"/>
              <a:t> M., </a:t>
            </a:r>
            <a:r>
              <a:rPr lang="en-US" dirty="0" err="1"/>
              <a:t>Pribyl</a:t>
            </a:r>
            <a:r>
              <a:rPr lang="en-US" dirty="0"/>
              <a:t> J., </a:t>
            </a:r>
            <a:r>
              <a:rPr lang="en-US" dirty="0" err="1"/>
              <a:t>Acimovic</a:t>
            </a:r>
            <a:r>
              <a:rPr lang="en-US" dirty="0"/>
              <a:t> A. et al. Atomic force microscopy combined with human pluripotent stem cell derived cardiomyocytes for biomechanical sensing </a:t>
            </a:r>
            <a:r>
              <a:rPr lang="en-US" dirty="0" err="1"/>
              <a:t>Biosens.Bioelectron</a:t>
            </a:r>
            <a:r>
              <a:rPr lang="en-US" dirty="0"/>
              <a:t>. 85,2016,10.1016/j.bios.2016.05.073</a:t>
            </a:r>
            <a:endParaRPr lang="cs-CZ" dirty="0"/>
          </a:p>
          <a:p>
            <a:pPr>
              <a:defRPr/>
            </a:pPr>
            <a:r>
              <a:rPr lang="en-US" dirty="0"/>
              <a:t>[2] </a:t>
            </a:r>
            <a:r>
              <a:rPr lang="en-US" dirty="0" err="1"/>
              <a:t>Pivato</a:t>
            </a:r>
            <a:r>
              <a:rPr lang="en-US" dirty="0"/>
              <a:t> R, </a:t>
            </a:r>
            <a:r>
              <a:rPr lang="en-US" dirty="0" err="1"/>
              <a:t>Klimovic</a:t>
            </a:r>
            <a:r>
              <a:rPr lang="en-US" dirty="0"/>
              <a:t> S, </a:t>
            </a:r>
            <a:r>
              <a:rPr lang="en-US" dirty="0" err="1"/>
              <a:t>Kabanov</a:t>
            </a:r>
            <a:r>
              <a:rPr lang="en-US" dirty="0"/>
              <a:t> D, et al </a:t>
            </a:r>
            <a:r>
              <a:rPr lang="en-US" dirty="0" err="1"/>
              <a:t>hESC</a:t>
            </a:r>
            <a:r>
              <a:rPr lang="en-US" dirty="0"/>
              <a:t> derived cardiomyocyte biosensor to detect the different types of </a:t>
            </a:r>
            <a:r>
              <a:rPr lang="en-US" dirty="0" err="1"/>
              <a:t>arrhythmogenic</a:t>
            </a:r>
            <a:r>
              <a:rPr lang="en-US" dirty="0"/>
              <a:t> properties of drugs. Anal </a:t>
            </a:r>
            <a:r>
              <a:rPr lang="en-US" dirty="0" err="1"/>
              <a:t>Chim</a:t>
            </a:r>
            <a:r>
              <a:rPr lang="en-US" dirty="0"/>
              <a:t> </a:t>
            </a:r>
            <a:r>
              <a:rPr lang="en-US" dirty="0" err="1"/>
              <a:t>Acta</a:t>
            </a:r>
            <a:r>
              <a:rPr lang="en-US" dirty="0"/>
              <a:t>. 2022 Jul 11;1216:339959. </a:t>
            </a:r>
            <a:r>
              <a:rPr lang="en-US" dirty="0" err="1"/>
              <a:t>doi</a:t>
            </a:r>
            <a:r>
              <a:rPr lang="en-US" dirty="0"/>
              <a:t>: 10.1016/j.aca.2022.339959.</a:t>
            </a:r>
            <a:endParaRPr lang="cs-CZ" dirty="0"/>
          </a:p>
          <a:p>
            <a:pPr>
              <a:defRPr/>
            </a:pPr>
            <a:r>
              <a:rPr lang="en-US" dirty="0"/>
              <a:t>[3] </a:t>
            </a:r>
            <a:r>
              <a:rPr lang="en-US" dirty="0" err="1"/>
              <a:t>Voskoboinik</a:t>
            </a:r>
            <a:r>
              <a:rPr lang="en-US" dirty="0"/>
              <a:t> A., </a:t>
            </a:r>
            <a:r>
              <a:rPr lang="en-US" dirty="0" err="1"/>
              <a:t>Kalman</a:t>
            </a:r>
            <a:r>
              <a:rPr lang="en-US" dirty="0"/>
              <a:t> J.M., </a:t>
            </a:r>
            <a:r>
              <a:rPr lang="en-US" dirty="0" err="1"/>
              <a:t>Kistler</a:t>
            </a:r>
            <a:r>
              <a:rPr lang="en-US" dirty="0"/>
              <a:t> P.M. Caffeine and arrhythmias: time to grind the data</a:t>
            </a:r>
            <a:endParaRPr lang="cs-CZ" dirty="0"/>
          </a:p>
          <a:p>
            <a:pPr>
              <a:defRPr/>
            </a:pPr>
            <a:r>
              <a:rPr lang="en-US" dirty="0"/>
              <a:t>JACC (J. Am. Coll. </a:t>
            </a:r>
            <a:r>
              <a:rPr lang="en-US" dirty="0" err="1"/>
              <a:t>Cardiol</a:t>
            </a:r>
            <a:r>
              <a:rPr lang="en-US" dirty="0"/>
              <a:t>.): Clinic. </a:t>
            </a:r>
            <a:r>
              <a:rPr lang="en-US" dirty="0" err="1"/>
              <a:t>Electrophys</a:t>
            </a:r>
            <a:r>
              <a:rPr lang="en-US" dirty="0"/>
              <a:t>., 4 (2018), pp. 425-432, 10.1016/j.jacep.2018.01.012</a:t>
            </a:r>
            <a:endParaRPr lang="cs-CZ" dirty="0"/>
          </a:p>
          <a:p>
            <a:pPr>
              <a:defRPr/>
            </a:pPr>
            <a:endParaRPr lang="cs-CZ" dirty="0"/>
          </a:p>
        </p:txBody>
      </p:sp>
      <p:sp>
        <p:nvSpPr>
          <p:cNvPr id="17412" name="Zástupný symbol pro číslo snímku 3">
            <a:extLst>
              <a:ext uri="{FF2B5EF4-FFF2-40B4-BE49-F238E27FC236}">
                <a16:creationId xmlns:a16="http://schemas.microsoft.com/office/drawing/2014/main" id="{B462018D-D915-491E-AFD1-1D22344C4B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8B1CBEA-E574-465D-AA49-02FE59A8B37D}" type="slidenum">
              <a:rPr lang="cs-CZ" altLang="cs-CZ" smtClean="0">
                <a:latin typeface="Calibri" panose="020F0502020204030204" pitchFamily="34" charset="0"/>
              </a:rPr>
              <a:pPr/>
              <a:t>25</a:t>
            </a:fld>
            <a:endParaRPr lang="cs-CZ" altLang="cs-CZ">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F6FDEBF8-8AB8-4956-8034-8AEF58E2F2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DEDBB4B9-4E20-44AF-A048-1A9693E1DC1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3. Synchronization of the syncytium. The evolution of the difference between contraction frequency (Δ beat rate) of the two EBs is plotted against time (days) in panel A. Difference between total times of contraction of the two EBs (Δ beat time) is plotted against time (days) in panel B. The two graphs show that full synchronization of the syncytium was achieved on day 4, as they developed a common beating frequency and synchronized their beating. N = 10.</a:t>
            </a:r>
          </a:p>
          <a:p>
            <a:endParaRPr lang="en-US" altLang="en-US"/>
          </a:p>
        </p:txBody>
      </p:sp>
      <p:sp>
        <p:nvSpPr>
          <p:cNvPr id="28676" name="Slide Number Placeholder 3">
            <a:extLst>
              <a:ext uri="{FF2B5EF4-FFF2-40B4-BE49-F238E27FC236}">
                <a16:creationId xmlns:a16="http://schemas.microsoft.com/office/drawing/2014/main" id="{644C63B2-DD8C-4A3F-BC21-7C843B48C7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7D19F5-9932-4896-ADD1-CB6C8ED752F5}" type="slidenum">
              <a:rPr lang="cs-CZ" altLang="cs-CZ" smtClean="0">
                <a:latin typeface="Calibri" panose="020F0502020204030204" pitchFamily="34" charset="0"/>
              </a:rPr>
              <a:pPr/>
              <a:t>28</a:t>
            </a:fld>
            <a:endParaRPr lang="cs-CZ" altLang="cs-CZ">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3.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2.png"/><Relationship Id="rId5" Type="http://schemas.openxmlformats.org/officeDocument/2006/relationships/image" Target="../media/image9.svg"/><Relationship Id="rId10" Type="http://schemas.openxmlformats.org/officeDocument/2006/relationships/image" Target="../media/image1.png"/><Relationship Id="rId4" Type="http://schemas.openxmlformats.org/officeDocument/2006/relationships/image" Target="../media/image8.png"/><Relationship Id="rId9"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Záhlaví oddílu">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C4BB8CA5-8AE5-2C90-5C8F-2418E5200A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4" y="5660348"/>
            <a:ext cx="12192000" cy="71780"/>
          </a:xfrm>
          <a:prstGeom prst="rect">
            <a:avLst/>
          </a:prstGeom>
        </p:spPr>
      </p:pic>
      <p:sp>
        <p:nvSpPr>
          <p:cNvPr id="4" name="Title 1">
            <a:extLst>
              <a:ext uri="{FF2B5EF4-FFF2-40B4-BE49-F238E27FC236}">
                <a16:creationId xmlns:a16="http://schemas.microsoft.com/office/drawing/2014/main" id="{6249AA45-3A4E-411B-B624-A5FFAAA90C6D}"/>
              </a:ext>
            </a:extLst>
          </p:cNvPr>
          <p:cNvSpPr>
            <a:spLocks noGrp="1"/>
          </p:cNvSpPr>
          <p:nvPr>
            <p:ph type="ctrTitle"/>
          </p:nvPr>
        </p:nvSpPr>
        <p:spPr>
          <a:xfrm>
            <a:off x="431999" y="3135821"/>
            <a:ext cx="11342905" cy="1156778"/>
          </a:xfrm>
        </p:spPr>
        <p:txBody>
          <a:bodyPr anchor="b">
            <a:normAutofit/>
          </a:bodyPr>
          <a:lstStyle>
            <a:lvl1pPr algn="l">
              <a:defRPr sz="5400" cap="all" baseline="0">
                <a:solidFill>
                  <a:srgbClr val="959595"/>
                </a:solidFill>
              </a:defRPr>
            </a:lvl1pPr>
          </a:lstStyle>
          <a:p>
            <a:r>
              <a:rPr lang="cs-CZ" dirty="0"/>
              <a:t>Kliknutím lze upravit styl.</a:t>
            </a:r>
            <a:endParaRPr lang="en-US" dirty="0"/>
          </a:p>
        </p:txBody>
      </p:sp>
      <p:sp>
        <p:nvSpPr>
          <p:cNvPr id="5" name="Subtitle 2">
            <a:extLst>
              <a:ext uri="{FF2B5EF4-FFF2-40B4-BE49-F238E27FC236}">
                <a16:creationId xmlns:a16="http://schemas.microsoft.com/office/drawing/2014/main" id="{4BACFD30-0785-4616-9F6A-B08EA50B31DA}"/>
              </a:ext>
            </a:extLst>
          </p:cNvPr>
          <p:cNvSpPr>
            <a:spLocks noGrp="1"/>
          </p:cNvSpPr>
          <p:nvPr>
            <p:ph type="subTitle" idx="1"/>
          </p:nvPr>
        </p:nvSpPr>
        <p:spPr>
          <a:xfrm>
            <a:off x="432000" y="4660232"/>
            <a:ext cx="11336571" cy="597567"/>
          </a:xfrm>
        </p:spPr>
        <p:txBody>
          <a:bodyPr/>
          <a:lstStyle>
            <a:lvl1pPr marL="0" indent="0" algn="l">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pic>
        <p:nvPicPr>
          <p:cNvPr id="6" name="Grafický objekt 5">
            <a:extLst>
              <a:ext uri="{FF2B5EF4-FFF2-40B4-BE49-F238E27FC236}">
                <a16:creationId xmlns:a16="http://schemas.microsoft.com/office/drawing/2014/main" id="{D2BB62DC-D855-4684-8851-BAF6DDD1A5F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734" y="537777"/>
            <a:ext cx="2544875" cy="2124847"/>
          </a:xfrm>
          <a:prstGeom prst="rect">
            <a:avLst/>
          </a:prstGeom>
        </p:spPr>
      </p:pic>
    </p:spTree>
    <p:extLst>
      <p:ext uri="{BB962C8B-B14F-4D97-AF65-F5344CB8AC3E}">
        <p14:creationId xmlns:p14="http://schemas.microsoft.com/office/powerpoint/2010/main" val="3235671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FB1BA5-6EF1-45AA-B22D-E0348DBB4907}"/>
              </a:ext>
            </a:extLst>
          </p:cNvPr>
          <p:cNvSpPr>
            <a:spLocks noGrp="1"/>
          </p:cNvSpPr>
          <p:nvPr>
            <p:ph type="title"/>
          </p:nvPr>
        </p:nvSpPr>
        <p:spPr>
          <a:xfrm>
            <a:off x="504000" y="504000"/>
            <a:ext cx="9706800" cy="1152000"/>
          </a:xfrm>
        </p:spPr>
        <p:txBody>
          <a:bodyPr/>
          <a:lstStyle/>
          <a:p>
            <a:r>
              <a:rPr lang="cs-CZ"/>
              <a:t>Kliknutím lze upravit styl.</a:t>
            </a:r>
          </a:p>
        </p:txBody>
      </p:sp>
      <p:sp>
        <p:nvSpPr>
          <p:cNvPr id="3" name="Zástupný obsah 2">
            <a:extLst>
              <a:ext uri="{FF2B5EF4-FFF2-40B4-BE49-F238E27FC236}">
                <a16:creationId xmlns:a16="http://schemas.microsoft.com/office/drawing/2014/main" id="{37C30C9E-4E15-4A60-8527-C95C5E685636}"/>
              </a:ext>
            </a:extLst>
          </p:cNvPr>
          <p:cNvSpPr>
            <a:spLocks noGrp="1"/>
          </p:cNvSpPr>
          <p:nvPr>
            <p:ph idx="1"/>
          </p:nvPr>
        </p:nvSpPr>
        <p:spPr>
          <a:xfrm>
            <a:off x="504000" y="1825625"/>
            <a:ext cx="111960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DBED00C-A160-4B6F-9AF1-032039D38BD2}"/>
              </a:ext>
            </a:extLst>
          </p:cNvPr>
          <p:cNvSpPr>
            <a:spLocks noGrp="1"/>
          </p:cNvSpPr>
          <p:nvPr>
            <p:ph type="dt" sz="half" idx="10"/>
          </p:nvPr>
        </p:nvSpPr>
        <p:spPr>
          <a:xfrm>
            <a:off x="504000" y="6356350"/>
            <a:ext cx="2743200" cy="365125"/>
          </a:xfrm>
          <a:prstGeom prst="rect">
            <a:avLst/>
          </a:prstGeom>
        </p:spPr>
        <p:txBody>
          <a:bodyPr/>
          <a:lstStyle/>
          <a:p>
            <a:r>
              <a:rPr lang="cs-CZ" dirty="0"/>
              <a:t>29.6.2023 Brno</a:t>
            </a:r>
          </a:p>
        </p:txBody>
      </p:sp>
      <p:sp>
        <p:nvSpPr>
          <p:cNvPr id="5" name="Zástupný symbol pro zápatí 4">
            <a:extLst>
              <a:ext uri="{FF2B5EF4-FFF2-40B4-BE49-F238E27FC236}">
                <a16:creationId xmlns:a16="http://schemas.microsoft.com/office/drawing/2014/main" id="{DA72DA30-EA5F-4BFB-A26A-E3C38023769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A69540C-CAFB-4F2D-8062-E341522F0E5B}"/>
              </a:ext>
            </a:extLst>
          </p:cNvPr>
          <p:cNvSpPr>
            <a:spLocks noGrp="1"/>
          </p:cNvSpPr>
          <p:nvPr>
            <p:ph type="sldNum" sz="quarter" idx="12"/>
          </p:nvPr>
        </p:nvSpPr>
        <p:spPr/>
        <p:txBody>
          <a:bodyPr/>
          <a:lstStyle/>
          <a:p>
            <a:r>
              <a:rPr lang="cs-CZ" dirty="0"/>
              <a:t>Martin Pešl</a:t>
            </a:r>
          </a:p>
        </p:txBody>
      </p:sp>
      <p:pic>
        <p:nvPicPr>
          <p:cNvPr id="9" name="Grafický objekt 8">
            <a:extLst>
              <a:ext uri="{FF2B5EF4-FFF2-40B4-BE49-F238E27FC236}">
                <a16:creationId xmlns:a16="http://schemas.microsoft.com/office/drawing/2014/main" id="{078DB5BF-F0EB-449E-815B-358E0AE5540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5075" y="504000"/>
            <a:ext cx="1384926" cy="1156346"/>
          </a:xfrm>
          <a:prstGeom prst="rect">
            <a:avLst/>
          </a:prstGeom>
        </p:spPr>
      </p:pic>
      <p:pic>
        <p:nvPicPr>
          <p:cNvPr id="10" name="Obrázek 9">
            <a:extLst>
              <a:ext uri="{FF2B5EF4-FFF2-40B4-BE49-F238E27FC236}">
                <a16:creationId xmlns:a16="http://schemas.microsoft.com/office/drawing/2014/main" id="{67402F95-874D-4A60-949B-FC936E8776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317790"/>
            <a:ext cx="12192000" cy="71780"/>
          </a:xfrm>
          <a:prstGeom prst="rect">
            <a:avLst/>
          </a:prstGeom>
        </p:spPr>
      </p:pic>
    </p:spTree>
    <p:extLst>
      <p:ext uri="{BB962C8B-B14F-4D97-AF65-F5344CB8AC3E}">
        <p14:creationId xmlns:p14="http://schemas.microsoft.com/office/powerpoint/2010/main" val="4032136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Úvodní snímek">
    <p:spTree>
      <p:nvGrpSpPr>
        <p:cNvPr id="1" name=""/>
        <p:cNvGrpSpPr/>
        <p:nvPr/>
      </p:nvGrpSpPr>
      <p:grpSpPr>
        <a:xfrm>
          <a:off x="0" y="0"/>
          <a:ext cx="0" cy="0"/>
          <a:chOff x="0" y="0"/>
          <a:chExt cx="0" cy="0"/>
        </a:xfrm>
      </p:grpSpPr>
      <p:pic>
        <p:nvPicPr>
          <p:cNvPr id="9" name="Obrázek 8">
            <a:extLst>
              <a:ext uri="{FF2B5EF4-FFF2-40B4-BE49-F238E27FC236}">
                <a16:creationId xmlns:a16="http://schemas.microsoft.com/office/drawing/2014/main" id="{BB75A872-FF01-BE76-E02D-3F263CCCA3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17790"/>
            <a:ext cx="12192000" cy="71780"/>
          </a:xfrm>
          <a:prstGeom prst="rect">
            <a:avLst/>
          </a:prstGeom>
        </p:spPr>
      </p:pic>
      <p:sp>
        <p:nvSpPr>
          <p:cNvPr id="10" name="Nadpis 1">
            <a:extLst>
              <a:ext uri="{FF2B5EF4-FFF2-40B4-BE49-F238E27FC236}">
                <a16:creationId xmlns:a16="http://schemas.microsoft.com/office/drawing/2014/main" id="{3479D131-286B-40C9-A99C-2FA30C2B78FF}"/>
              </a:ext>
            </a:extLst>
          </p:cNvPr>
          <p:cNvSpPr>
            <a:spLocks noGrp="1"/>
          </p:cNvSpPr>
          <p:nvPr>
            <p:ph type="title"/>
          </p:nvPr>
        </p:nvSpPr>
        <p:spPr>
          <a:xfrm>
            <a:off x="504000" y="1074237"/>
            <a:ext cx="11196000" cy="738521"/>
          </a:xfrm>
        </p:spPr>
        <p:txBody>
          <a:bodyPr/>
          <a:lstStyle/>
          <a:p>
            <a:r>
              <a:rPr lang="cs-CZ" dirty="0"/>
              <a:t>Kliknutím lze upravit styl.</a:t>
            </a:r>
          </a:p>
        </p:txBody>
      </p:sp>
      <p:sp>
        <p:nvSpPr>
          <p:cNvPr id="11" name="Zástupný obsah 2">
            <a:extLst>
              <a:ext uri="{FF2B5EF4-FFF2-40B4-BE49-F238E27FC236}">
                <a16:creationId xmlns:a16="http://schemas.microsoft.com/office/drawing/2014/main" id="{BB545B04-E6CB-4276-AF25-0FDF84BDEC73}"/>
              </a:ext>
            </a:extLst>
          </p:cNvPr>
          <p:cNvSpPr>
            <a:spLocks noGrp="1"/>
          </p:cNvSpPr>
          <p:nvPr>
            <p:ph idx="1"/>
          </p:nvPr>
        </p:nvSpPr>
        <p:spPr>
          <a:xfrm>
            <a:off x="504000" y="2044959"/>
            <a:ext cx="11196000" cy="4201051"/>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12" name="Zástupný symbol pro datum 3">
            <a:extLst>
              <a:ext uri="{FF2B5EF4-FFF2-40B4-BE49-F238E27FC236}">
                <a16:creationId xmlns:a16="http://schemas.microsoft.com/office/drawing/2014/main" id="{41F006C6-9500-47F5-B817-0FD27BF6C774}"/>
              </a:ext>
            </a:extLst>
          </p:cNvPr>
          <p:cNvSpPr>
            <a:spLocks noGrp="1"/>
          </p:cNvSpPr>
          <p:nvPr>
            <p:ph type="dt" sz="half" idx="10"/>
          </p:nvPr>
        </p:nvSpPr>
        <p:spPr>
          <a:xfrm>
            <a:off x="504000" y="6356350"/>
            <a:ext cx="2743200" cy="365125"/>
          </a:xfrm>
          <a:prstGeom prst="rect">
            <a:avLst/>
          </a:prstGeom>
        </p:spPr>
        <p:txBody>
          <a:bodyPr/>
          <a:lstStyle>
            <a:lvl1pPr>
              <a:defRPr/>
            </a:lvl1pPr>
          </a:lstStyle>
          <a:p>
            <a:r>
              <a:rPr lang="cs-CZ" dirty="0"/>
              <a:t>29.6.2023 Brno</a:t>
            </a:r>
          </a:p>
          <a:p>
            <a:endParaRPr lang="cs-CZ" dirty="0"/>
          </a:p>
        </p:txBody>
      </p:sp>
      <p:sp>
        <p:nvSpPr>
          <p:cNvPr id="13" name="Zástupný symbol pro zápatí 4">
            <a:extLst>
              <a:ext uri="{FF2B5EF4-FFF2-40B4-BE49-F238E27FC236}">
                <a16:creationId xmlns:a16="http://schemas.microsoft.com/office/drawing/2014/main" id="{A38E75C3-02C8-45E1-B203-5D1380DE3B63}"/>
              </a:ext>
            </a:extLst>
          </p:cNvPr>
          <p:cNvSpPr>
            <a:spLocks noGrp="1"/>
          </p:cNvSpPr>
          <p:nvPr>
            <p:ph type="ftr" sz="quarter" idx="11"/>
          </p:nvPr>
        </p:nvSpPr>
        <p:spPr>
          <a:xfrm>
            <a:off x="4038600" y="6356350"/>
            <a:ext cx="4114800" cy="365125"/>
          </a:xfrm>
        </p:spPr>
        <p:txBody>
          <a:bodyPr/>
          <a:lstStyle/>
          <a:p>
            <a:endParaRPr lang="cs-CZ"/>
          </a:p>
        </p:txBody>
      </p:sp>
      <p:sp>
        <p:nvSpPr>
          <p:cNvPr id="14" name="Zástupný symbol pro číslo snímku 5">
            <a:extLst>
              <a:ext uri="{FF2B5EF4-FFF2-40B4-BE49-F238E27FC236}">
                <a16:creationId xmlns:a16="http://schemas.microsoft.com/office/drawing/2014/main" id="{4683769C-9A5D-4F19-93B6-DF64951199AE}"/>
              </a:ext>
            </a:extLst>
          </p:cNvPr>
          <p:cNvSpPr>
            <a:spLocks noGrp="1"/>
          </p:cNvSpPr>
          <p:nvPr>
            <p:ph type="sldNum" sz="quarter" idx="12"/>
          </p:nvPr>
        </p:nvSpPr>
        <p:spPr>
          <a:xfrm>
            <a:off x="8956800" y="6356349"/>
            <a:ext cx="2743200" cy="365125"/>
          </a:xfrm>
        </p:spPr>
        <p:txBody>
          <a:bodyPr/>
          <a:lstStyle/>
          <a:p>
            <a:fld id="{F92B232C-9D48-4357-B362-05B9C15F2AA2}" type="slidenum">
              <a:rPr lang="cs-CZ" smtClean="0"/>
              <a:t>‹#›</a:t>
            </a:fld>
            <a:endParaRPr lang="cs-CZ"/>
          </a:p>
        </p:txBody>
      </p:sp>
      <p:pic>
        <p:nvPicPr>
          <p:cNvPr id="15" name="Grafický objekt 14">
            <a:extLst>
              <a:ext uri="{FF2B5EF4-FFF2-40B4-BE49-F238E27FC236}">
                <a16:creationId xmlns:a16="http://schemas.microsoft.com/office/drawing/2014/main" id="{929BF23A-B533-41F0-A7D8-1BFCD37B39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83457" y="468430"/>
            <a:ext cx="3516543" cy="470033"/>
          </a:xfrm>
          <a:prstGeom prst="rect">
            <a:avLst/>
          </a:prstGeom>
        </p:spPr>
      </p:pic>
    </p:spTree>
    <p:extLst>
      <p:ext uri="{BB962C8B-B14F-4D97-AF65-F5344CB8AC3E}">
        <p14:creationId xmlns:p14="http://schemas.microsoft.com/office/powerpoint/2010/main" val="4200604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48913E7-0925-4549-A037-D9246D3D5020}"/>
              </a:ext>
            </a:extLst>
          </p:cNvPr>
          <p:cNvSpPr>
            <a:spLocks noGrp="1"/>
          </p:cNvSpPr>
          <p:nvPr>
            <p:ph type="title"/>
          </p:nvPr>
        </p:nvSpPr>
        <p:spPr>
          <a:xfrm>
            <a:off x="504000" y="504000"/>
            <a:ext cx="11196000" cy="1152000"/>
          </a:xfrm>
        </p:spPr>
        <p:txBody>
          <a:bodyPr/>
          <a:lstStyle/>
          <a:p>
            <a:r>
              <a:rPr lang="cs-CZ"/>
              <a:t>Kliknutím lze upravit styl.</a:t>
            </a:r>
          </a:p>
        </p:txBody>
      </p:sp>
      <p:sp>
        <p:nvSpPr>
          <p:cNvPr id="3" name="Zástupný obsah 2">
            <a:extLst>
              <a:ext uri="{FF2B5EF4-FFF2-40B4-BE49-F238E27FC236}">
                <a16:creationId xmlns:a16="http://schemas.microsoft.com/office/drawing/2014/main" id="{DC2FEF92-9E1B-4F6D-86E2-46FF90DFAB5E}"/>
              </a:ext>
            </a:extLst>
          </p:cNvPr>
          <p:cNvSpPr>
            <a:spLocks noGrp="1"/>
          </p:cNvSpPr>
          <p:nvPr>
            <p:ph sz="half" idx="1"/>
          </p:nvPr>
        </p:nvSpPr>
        <p:spPr>
          <a:xfrm>
            <a:off x="504000" y="1825625"/>
            <a:ext cx="5508000" cy="4351338"/>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obsah 3">
            <a:extLst>
              <a:ext uri="{FF2B5EF4-FFF2-40B4-BE49-F238E27FC236}">
                <a16:creationId xmlns:a16="http://schemas.microsoft.com/office/drawing/2014/main" id="{CED77A72-99C9-4786-BFAA-31BE0EF6A2D9}"/>
              </a:ext>
            </a:extLst>
          </p:cNvPr>
          <p:cNvSpPr>
            <a:spLocks noGrp="1"/>
          </p:cNvSpPr>
          <p:nvPr>
            <p:ph sz="half" idx="2"/>
          </p:nvPr>
        </p:nvSpPr>
        <p:spPr>
          <a:xfrm>
            <a:off x="6172200" y="1825625"/>
            <a:ext cx="55278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01568F09-CD14-4695-9ABC-BEEA96E2AC33}"/>
              </a:ext>
            </a:extLst>
          </p:cNvPr>
          <p:cNvSpPr>
            <a:spLocks noGrp="1"/>
          </p:cNvSpPr>
          <p:nvPr>
            <p:ph type="dt" sz="half" idx="10"/>
          </p:nvPr>
        </p:nvSpPr>
        <p:spPr>
          <a:xfrm>
            <a:off x="504000" y="6356350"/>
            <a:ext cx="2743200" cy="365125"/>
          </a:xfrm>
          <a:prstGeom prst="rect">
            <a:avLst/>
          </a:prstGeom>
        </p:spPr>
        <p:txBody>
          <a:bodyPr/>
          <a:lstStyle>
            <a:lvl1pPr>
              <a:defRPr/>
            </a:lvl1pPr>
          </a:lstStyle>
          <a:p>
            <a:fld id="{2B4201ED-E832-4AA8-8114-CDDC8808E5D3}" type="datetimeFigureOut">
              <a:rPr lang="cs-CZ" smtClean="0"/>
              <a:pPr/>
              <a:t>10.09.2025</a:t>
            </a:fld>
            <a:endParaRPr lang="cs-CZ" dirty="0"/>
          </a:p>
        </p:txBody>
      </p:sp>
      <p:sp>
        <p:nvSpPr>
          <p:cNvPr id="6" name="Zástupný symbol pro zápatí 5">
            <a:extLst>
              <a:ext uri="{FF2B5EF4-FFF2-40B4-BE49-F238E27FC236}">
                <a16:creationId xmlns:a16="http://schemas.microsoft.com/office/drawing/2014/main" id="{4947A993-3C28-4864-835B-D80AD0A2BD40}"/>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8C63AF67-757E-4024-92AA-68D78A4204B6}"/>
              </a:ext>
            </a:extLst>
          </p:cNvPr>
          <p:cNvSpPr>
            <a:spLocks noGrp="1"/>
          </p:cNvSpPr>
          <p:nvPr>
            <p:ph type="sldNum" sz="quarter" idx="12"/>
          </p:nvPr>
        </p:nvSpPr>
        <p:spPr>
          <a:xfrm>
            <a:off x="8956800" y="6356350"/>
            <a:ext cx="2743200" cy="365125"/>
          </a:xfrm>
        </p:spPr>
        <p:txBody>
          <a:bodyPr/>
          <a:lstStyle/>
          <a:p>
            <a:fld id="{F92B232C-9D48-4357-B362-05B9C15F2AA2}" type="slidenum">
              <a:rPr lang="cs-CZ" smtClean="0"/>
              <a:t>‹#›</a:t>
            </a:fld>
            <a:endParaRPr lang="cs-CZ"/>
          </a:p>
        </p:txBody>
      </p:sp>
      <p:pic>
        <p:nvPicPr>
          <p:cNvPr id="8" name="Obrázek 7">
            <a:extLst>
              <a:ext uri="{FF2B5EF4-FFF2-40B4-BE49-F238E27FC236}">
                <a16:creationId xmlns:a16="http://schemas.microsoft.com/office/drawing/2014/main" id="{649183BD-7DB0-7F2C-D75B-E3F8461ECF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918766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Záhlaví oddílu">
    <p:spTree>
      <p:nvGrpSpPr>
        <p:cNvPr id="1" name=""/>
        <p:cNvGrpSpPr/>
        <p:nvPr/>
      </p:nvGrpSpPr>
      <p:grpSpPr>
        <a:xfrm>
          <a:off x="0" y="0"/>
          <a:ext cx="0" cy="0"/>
          <a:chOff x="0" y="0"/>
          <a:chExt cx="0" cy="0"/>
        </a:xfrm>
      </p:grpSpPr>
      <p:sp>
        <p:nvSpPr>
          <p:cNvPr id="2" name="Zástupný symbol pro obsah 2">
            <a:extLst>
              <a:ext uri="{FF2B5EF4-FFF2-40B4-BE49-F238E27FC236}">
                <a16:creationId xmlns:a16="http://schemas.microsoft.com/office/drawing/2014/main" id="{08E5AE54-A7E9-BBE6-0DED-8E4A392C9F18}"/>
              </a:ext>
            </a:extLst>
          </p:cNvPr>
          <p:cNvSpPr>
            <a:spLocks noGrp="1"/>
          </p:cNvSpPr>
          <p:nvPr>
            <p:ph idx="1" hasCustomPrompt="1"/>
          </p:nvPr>
        </p:nvSpPr>
        <p:spPr>
          <a:xfrm>
            <a:off x="1362712" y="773510"/>
            <a:ext cx="10157398" cy="2004267"/>
          </a:xfrm>
        </p:spPr>
        <p:txBody>
          <a:bodyPr>
            <a:normAutofit/>
          </a:bodyPr>
          <a:lstStyle>
            <a:lvl1pPr marL="0" indent="0">
              <a:buClr>
                <a:srgbClr val="E00034"/>
              </a:buClr>
              <a:buNone/>
              <a:defRPr sz="2600"/>
            </a:lvl1pPr>
            <a:lvl2pPr>
              <a:buClr>
                <a:srgbClr val="E00034"/>
              </a:buClr>
              <a:defRPr/>
            </a:lvl2pPr>
            <a:lvl3pPr>
              <a:buClr>
                <a:srgbClr val="E00034"/>
              </a:buClr>
              <a:defRPr/>
            </a:lvl3pPr>
            <a:lvl4pPr>
              <a:buClr>
                <a:srgbClr val="E00034"/>
              </a:buClr>
              <a:defRPr/>
            </a:lvl4pPr>
            <a:lvl5pPr>
              <a:buClr>
                <a:srgbClr val="E00034"/>
              </a:buClr>
              <a:defRPr/>
            </a:lvl5pPr>
          </a:lstStyle>
          <a:p>
            <a:pPr lvl="0"/>
            <a:r>
              <a:rPr lang="cs-CZ" dirty="0"/>
              <a:t>Jméno a příjmení</a:t>
            </a:r>
          </a:p>
          <a:p>
            <a:pPr lvl="0"/>
            <a:r>
              <a:rPr lang="cs-CZ" dirty="0"/>
              <a:t>+420 111 222 333</a:t>
            </a:r>
          </a:p>
          <a:p>
            <a:pPr lvl="0"/>
            <a:r>
              <a:rPr lang="cs-CZ" dirty="0"/>
              <a:t>jmeno.prijmeni@fnusa.cz</a:t>
            </a:r>
          </a:p>
        </p:txBody>
      </p:sp>
      <p:pic>
        <p:nvPicPr>
          <p:cNvPr id="3" name="Grafický objekt 2" descr="Mapa s označeným bodem">
            <a:extLst>
              <a:ext uri="{FF2B5EF4-FFF2-40B4-BE49-F238E27FC236}">
                <a16:creationId xmlns:a16="http://schemas.microsoft.com/office/drawing/2014/main" id="{EF7262AF-7081-39B3-A320-BEAA849F52C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2000" y="3948040"/>
            <a:ext cx="463038" cy="463038"/>
          </a:xfrm>
          <a:prstGeom prst="rect">
            <a:avLst/>
          </a:prstGeom>
        </p:spPr>
      </p:pic>
      <p:pic>
        <p:nvPicPr>
          <p:cNvPr id="4" name="Grafický objekt 3" descr="Uživatel">
            <a:extLst>
              <a:ext uri="{FF2B5EF4-FFF2-40B4-BE49-F238E27FC236}">
                <a16:creationId xmlns:a16="http://schemas.microsoft.com/office/drawing/2014/main" id="{E161E16E-23C8-D3FD-913C-C4F6F58CF678}"/>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2000" y="733927"/>
            <a:ext cx="463038" cy="463038"/>
          </a:xfrm>
          <a:prstGeom prst="rect">
            <a:avLst/>
          </a:prstGeom>
        </p:spPr>
      </p:pic>
      <p:pic>
        <p:nvPicPr>
          <p:cNvPr id="5" name="Grafický objekt 4" descr="Telefon">
            <a:extLst>
              <a:ext uri="{FF2B5EF4-FFF2-40B4-BE49-F238E27FC236}">
                <a16:creationId xmlns:a16="http://schemas.microsoft.com/office/drawing/2014/main" id="{0152511C-2E6E-AB15-4813-4686686E1629}"/>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2000" y="1252968"/>
            <a:ext cx="463038" cy="463038"/>
          </a:xfrm>
          <a:prstGeom prst="rect">
            <a:avLst/>
          </a:prstGeom>
        </p:spPr>
      </p:pic>
      <p:pic>
        <p:nvPicPr>
          <p:cNvPr id="6" name="Grafický objekt 5" descr="Obálka">
            <a:extLst>
              <a:ext uri="{FF2B5EF4-FFF2-40B4-BE49-F238E27FC236}">
                <a16:creationId xmlns:a16="http://schemas.microsoft.com/office/drawing/2014/main" id="{D0636BDB-7E36-CB6F-D557-4402D2F3D810}"/>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32000" y="1732426"/>
            <a:ext cx="463038" cy="463038"/>
          </a:xfrm>
          <a:prstGeom prst="rect">
            <a:avLst/>
          </a:prstGeom>
        </p:spPr>
      </p:pic>
      <p:sp>
        <p:nvSpPr>
          <p:cNvPr id="12" name="TextovéPole 11">
            <a:extLst>
              <a:ext uri="{FF2B5EF4-FFF2-40B4-BE49-F238E27FC236}">
                <a16:creationId xmlns:a16="http://schemas.microsoft.com/office/drawing/2014/main" id="{F5A30EEF-3029-CC85-C5B9-DD589717A6C1}"/>
              </a:ext>
            </a:extLst>
          </p:cNvPr>
          <p:cNvSpPr txBox="1"/>
          <p:nvPr userDrawn="1"/>
        </p:nvSpPr>
        <p:spPr>
          <a:xfrm>
            <a:off x="1362711" y="3948040"/>
            <a:ext cx="6310184" cy="1477328"/>
          </a:xfrm>
          <a:prstGeom prst="rect">
            <a:avLst/>
          </a:prstGeom>
          <a:noFill/>
        </p:spPr>
        <p:txBody>
          <a:bodyPr wrap="square" rtlCol="0">
            <a:spAutoFit/>
          </a:bodyPr>
          <a:lstStyle/>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International Clinical Research Center</a:t>
            </a:r>
          </a:p>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St. Anne’s University Hospital in Brno</a:t>
            </a:r>
          </a:p>
          <a:p>
            <a:pPr marL="0" marR="0" lvl="0" indent="0" algn="l" rtl="0">
              <a:lnSpc>
                <a:spcPct val="100000"/>
              </a:lnSpc>
              <a:spcBef>
                <a:spcPts val="0"/>
              </a:spcBef>
              <a:spcAft>
                <a:spcPts val="0"/>
              </a:spcAft>
              <a:buNone/>
            </a:pPr>
            <a:r>
              <a:rPr lang="en-US" sz="1800" b="0" i="0" u="none" strike="noStrike" cap="none" dirty="0" err="1">
                <a:solidFill>
                  <a:srgbClr val="000000"/>
                </a:solidFill>
                <a:latin typeface="arial"/>
                <a:ea typeface="arial"/>
                <a:cs typeface="arial"/>
                <a:sym typeface="arial"/>
              </a:rPr>
              <a:t>Pekařská</a:t>
            </a:r>
            <a:r>
              <a:rPr lang="en-US" sz="1800" b="0" i="0" u="none" strike="noStrike" cap="none" dirty="0">
                <a:solidFill>
                  <a:srgbClr val="000000"/>
                </a:solidFill>
                <a:latin typeface="arial"/>
                <a:ea typeface="arial"/>
                <a:cs typeface="arial"/>
                <a:sym typeface="arial"/>
              </a:rPr>
              <a:t> 53 | 602 00 Brno | Czech Republic</a:t>
            </a:r>
          </a:p>
          <a:p>
            <a:pPr marL="0" marR="0" lvl="0" indent="0" algn="l" rtl="0">
              <a:lnSpc>
                <a:spcPct val="100000"/>
              </a:lnSpc>
              <a:spcBef>
                <a:spcPts val="0"/>
              </a:spcBef>
              <a:spcAft>
                <a:spcPts val="0"/>
              </a:spcAft>
              <a:buNone/>
            </a:pPr>
            <a:r>
              <a:rPr lang="cs-CZ" sz="1800" b="0" i="0" u="none" strike="noStrike" cap="none" dirty="0">
                <a:solidFill>
                  <a:srgbClr val="000000"/>
                </a:solidFill>
                <a:latin typeface="arial"/>
                <a:ea typeface="arial"/>
                <a:cs typeface="arial"/>
                <a:sym typeface="arial"/>
              </a:rPr>
              <a:t> </a:t>
            </a:r>
            <a:endParaRPr lang="en-US"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www.fnusa-icrc.org</a:t>
            </a:r>
            <a:endParaRPr lang="cs-CZ" sz="2800" b="0" i="0" dirty="0">
              <a:solidFill>
                <a:srgbClr val="000000"/>
              </a:solidFill>
              <a:effectLst/>
              <a:latin typeface="arial" panose="020B0604020202020204" pitchFamily="34" charset="0"/>
            </a:endParaRPr>
          </a:p>
        </p:txBody>
      </p:sp>
      <p:pic>
        <p:nvPicPr>
          <p:cNvPr id="13" name="Obrázek 12">
            <a:extLst>
              <a:ext uri="{FF2B5EF4-FFF2-40B4-BE49-F238E27FC236}">
                <a16:creationId xmlns:a16="http://schemas.microsoft.com/office/drawing/2014/main" id="{27A9C8A4-0D94-5085-868C-E5697A7524BD}"/>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3334743"/>
            <a:ext cx="12192000" cy="71780"/>
          </a:xfrm>
          <a:prstGeom prst="rect">
            <a:avLst/>
          </a:prstGeom>
        </p:spPr>
      </p:pic>
      <p:pic>
        <p:nvPicPr>
          <p:cNvPr id="8" name="Grafický objekt 7">
            <a:extLst>
              <a:ext uri="{FF2B5EF4-FFF2-40B4-BE49-F238E27FC236}">
                <a16:creationId xmlns:a16="http://schemas.microsoft.com/office/drawing/2014/main" id="{47AF5939-F537-448F-A860-FD8F9E30CE4F}"/>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973610" y="3963489"/>
            <a:ext cx="2546500" cy="2126204"/>
          </a:xfrm>
          <a:prstGeom prst="rect">
            <a:avLst/>
          </a:prstGeom>
        </p:spPr>
      </p:pic>
    </p:spTree>
    <p:extLst>
      <p:ext uri="{BB962C8B-B14F-4D97-AF65-F5344CB8AC3E}">
        <p14:creationId xmlns:p14="http://schemas.microsoft.com/office/powerpoint/2010/main" val="3852339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4_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BE6011-D206-4139-AE6D-97A73DCCB484}"/>
              </a:ext>
            </a:extLst>
          </p:cNvPr>
          <p:cNvSpPr>
            <a:spLocks noGrp="1"/>
          </p:cNvSpPr>
          <p:nvPr>
            <p:ph type="ctrTitle" hasCustomPrompt="1"/>
          </p:nvPr>
        </p:nvSpPr>
        <p:spPr>
          <a:xfrm>
            <a:off x="502800" y="2341060"/>
            <a:ext cx="11196000" cy="1500343"/>
          </a:xfrm>
        </p:spPr>
        <p:txBody>
          <a:bodyPr anchor="b">
            <a:normAutofit/>
          </a:bodyPr>
          <a:lstStyle>
            <a:lvl1pPr algn="l">
              <a:defRPr sz="4800" cap="all" baseline="0">
                <a:solidFill>
                  <a:srgbClr val="959595"/>
                </a:solidFill>
                <a:latin typeface="Arial" panose="020B0604020202020204" pitchFamily="34" charset="0"/>
                <a:cs typeface="Arial" panose="020B0604020202020204" pitchFamily="34" charset="0"/>
              </a:defRPr>
            </a:lvl1pPr>
          </a:lstStyle>
          <a:p>
            <a:r>
              <a:rPr lang="cs-CZ" dirty="0"/>
              <a:t>Kliknutím lze </a:t>
            </a:r>
            <a:br>
              <a:rPr lang="cs-CZ" dirty="0"/>
            </a:br>
            <a:r>
              <a:rPr lang="cs-CZ" dirty="0"/>
              <a:t>upravit styl.</a:t>
            </a:r>
          </a:p>
        </p:txBody>
      </p:sp>
      <p:sp>
        <p:nvSpPr>
          <p:cNvPr id="3" name="Podnadpis 2">
            <a:extLst>
              <a:ext uri="{FF2B5EF4-FFF2-40B4-BE49-F238E27FC236}">
                <a16:creationId xmlns:a16="http://schemas.microsoft.com/office/drawing/2014/main" id="{DD0B1D6E-5F18-4A07-8812-07A2ED534B5A}"/>
              </a:ext>
            </a:extLst>
          </p:cNvPr>
          <p:cNvSpPr>
            <a:spLocks noGrp="1"/>
          </p:cNvSpPr>
          <p:nvPr>
            <p:ph type="subTitle" idx="1"/>
          </p:nvPr>
        </p:nvSpPr>
        <p:spPr>
          <a:xfrm>
            <a:off x="502800" y="3998387"/>
            <a:ext cx="11196000" cy="1655762"/>
          </a:xfrm>
        </p:spPr>
        <p:txBody>
          <a:bodyPr/>
          <a:lstStyle>
            <a:lvl1pPr marL="0" indent="0" algn="l">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4" name="Zástupný symbol pro datum 3">
            <a:extLst>
              <a:ext uri="{FF2B5EF4-FFF2-40B4-BE49-F238E27FC236}">
                <a16:creationId xmlns:a16="http://schemas.microsoft.com/office/drawing/2014/main" id="{A118DA0C-2235-45A0-B20A-259F7E6E6B83}"/>
              </a:ext>
            </a:extLst>
          </p:cNvPr>
          <p:cNvSpPr>
            <a:spLocks noGrp="1"/>
          </p:cNvSpPr>
          <p:nvPr>
            <p:ph type="dt" sz="half" idx="10"/>
          </p:nvPr>
        </p:nvSpPr>
        <p:spPr>
          <a:xfrm>
            <a:off x="504000" y="6356349"/>
            <a:ext cx="2743200" cy="365125"/>
          </a:xfrm>
          <a:prstGeom prst="rect">
            <a:avLst/>
          </a:prstGeom>
        </p:spPr>
        <p:txBody>
          <a:bodyPr/>
          <a:lstStyle/>
          <a:p>
            <a:endParaRPr lang="cs-CZ" dirty="0"/>
          </a:p>
        </p:txBody>
      </p:sp>
      <p:sp>
        <p:nvSpPr>
          <p:cNvPr id="5" name="Zástupný symbol pro zápatí 4">
            <a:extLst>
              <a:ext uri="{FF2B5EF4-FFF2-40B4-BE49-F238E27FC236}">
                <a16:creationId xmlns:a16="http://schemas.microsoft.com/office/drawing/2014/main" id="{7FD4A4C5-4C7D-4607-8F20-B9A0364669B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16AF57B-ABD5-49A1-8DD6-3261853B8F3B}"/>
              </a:ext>
            </a:extLst>
          </p:cNvPr>
          <p:cNvSpPr>
            <a:spLocks noGrp="1"/>
          </p:cNvSpPr>
          <p:nvPr>
            <p:ph type="sldNum" sz="quarter" idx="12"/>
          </p:nvPr>
        </p:nvSpPr>
        <p:spPr>
          <a:xfrm>
            <a:off x="8944800" y="6356349"/>
            <a:ext cx="2743200" cy="365125"/>
          </a:xfrm>
        </p:spPr>
        <p:txBody>
          <a:bodyPr/>
          <a:lstStyle/>
          <a:p>
            <a:fld id="{F92B232C-9D48-4357-B362-05B9C15F2AA2}" type="slidenum">
              <a:rPr lang="cs-CZ" smtClean="0"/>
              <a:t>‹#›</a:t>
            </a:fld>
            <a:endParaRPr lang="cs-CZ"/>
          </a:p>
        </p:txBody>
      </p:sp>
      <p:pic>
        <p:nvPicPr>
          <p:cNvPr id="8" name="Obrázek 7">
            <a:extLst>
              <a:ext uri="{FF2B5EF4-FFF2-40B4-BE49-F238E27FC236}">
                <a16:creationId xmlns:a16="http://schemas.microsoft.com/office/drawing/2014/main" id="{B49B3433-970C-4112-A14B-050C1B09AC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2813" y="504138"/>
            <a:ext cx="2160000" cy="288427"/>
          </a:xfrm>
          <a:prstGeom prst="rect">
            <a:avLst/>
          </a:prstGeom>
        </p:spPr>
      </p:pic>
      <p:pic>
        <p:nvPicPr>
          <p:cNvPr id="7" name="Obrázek 6">
            <a:extLst>
              <a:ext uri="{FF2B5EF4-FFF2-40B4-BE49-F238E27FC236}">
                <a16:creationId xmlns:a16="http://schemas.microsoft.com/office/drawing/2014/main" id="{7B05167C-AB15-455A-2C3C-0393621D24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03851"/>
            <a:ext cx="12192000" cy="71780"/>
          </a:xfrm>
          <a:prstGeom prst="rect">
            <a:avLst/>
          </a:prstGeom>
        </p:spPr>
      </p:pic>
    </p:spTree>
    <p:extLst>
      <p:ext uri="{BB962C8B-B14F-4D97-AF65-F5344CB8AC3E}">
        <p14:creationId xmlns:p14="http://schemas.microsoft.com/office/powerpoint/2010/main" val="335174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BE6011-D206-4139-AE6D-97A73DCCB484}"/>
              </a:ext>
            </a:extLst>
          </p:cNvPr>
          <p:cNvSpPr>
            <a:spLocks noGrp="1"/>
          </p:cNvSpPr>
          <p:nvPr>
            <p:ph type="ctrTitle" hasCustomPrompt="1"/>
          </p:nvPr>
        </p:nvSpPr>
        <p:spPr>
          <a:xfrm>
            <a:off x="502800" y="2341060"/>
            <a:ext cx="11196000" cy="1500343"/>
          </a:xfrm>
        </p:spPr>
        <p:txBody>
          <a:bodyPr anchor="b">
            <a:normAutofit/>
          </a:bodyPr>
          <a:lstStyle>
            <a:lvl1pPr algn="l">
              <a:defRPr sz="4800" cap="all" baseline="0">
                <a:solidFill>
                  <a:srgbClr val="959595"/>
                </a:solidFill>
                <a:latin typeface="Arial" panose="020B0604020202020204" pitchFamily="34" charset="0"/>
                <a:cs typeface="Arial" panose="020B0604020202020204" pitchFamily="34" charset="0"/>
              </a:defRPr>
            </a:lvl1pPr>
          </a:lstStyle>
          <a:p>
            <a:r>
              <a:rPr lang="cs-CZ" dirty="0"/>
              <a:t>Kliknutím lze </a:t>
            </a:r>
            <a:br>
              <a:rPr lang="cs-CZ" dirty="0"/>
            </a:br>
            <a:r>
              <a:rPr lang="cs-CZ" dirty="0"/>
              <a:t>upravit styl.</a:t>
            </a:r>
          </a:p>
        </p:txBody>
      </p:sp>
      <p:sp>
        <p:nvSpPr>
          <p:cNvPr id="3" name="Podnadpis 2">
            <a:extLst>
              <a:ext uri="{FF2B5EF4-FFF2-40B4-BE49-F238E27FC236}">
                <a16:creationId xmlns:a16="http://schemas.microsoft.com/office/drawing/2014/main" id="{DD0B1D6E-5F18-4A07-8812-07A2ED534B5A}"/>
              </a:ext>
            </a:extLst>
          </p:cNvPr>
          <p:cNvSpPr>
            <a:spLocks noGrp="1"/>
          </p:cNvSpPr>
          <p:nvPr>
            <p:ph type="subTitle" idx="1"/>
          </p:nvPr>
        </p:nvSpPr>
        <p:spPr>
          <a:xfrm>
            <a:off x="502800" y="3998387"/>
            <a:ext cx="11196000" cy="1655762"/>
          </a:xfrm>
        </p:spPr>
        <p:txBody>
          <a:bodyPr/>
          <a:lstStyle>
            <a:lvl1pPr marL="0" indent="0" algn="l">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
        <p:nvSpPr>
          <p:cNvPr id="4" name="Zástupný symbol pro datum 3">
            <a:extLst>
              <a:ext uri="{FF2B5EF4-FFF2-40B4-BE49-F238E27FC236}">
                <a16:creationId xmlns:a16="http://schemas.microsoft.com/office/drawing/2014/main" id="{A118DA0C-2235-45A0-B20A-259F7E6E6B83}"/>
              </a:ext>
            </a:extLst>
          </p:cNvPr>
          <p:cNvSpPr>
            <a:spLocks noGrp="1"/>
          </p:cNvSpPr>
          <p:nvPr>
            <p:ph type="dt" sz="half" idx="10"/>
          </p:nvPr>
        </p:nvSpPr>
        <p:spPr>
          <a:xfrm>
            <a:off x="504000" y="6356349"/>
            <a:ext cx="2743200" cy="365125"/>
          </a:xfrm>
          <a:prstGeom prst="rect">
            <a:avLst/>
          </a:prstGeom>
        </p:spPr>
        <p:txBody>
          <a:bodyPr/>
          <a:lstStyle/>
          <a:p>
            <a:endParaRPr lang="cs-CZ" dirty="0"/>
          </a:p>
        </p:txBody>
      </p:sp>
      <p:sp>
        <p:nvSpPr>
          <p:cNvPr id="5" name="Zástupný symbol pro zápatí 4">
            <a:extLst>
              <a:ext uri="{FF2B5EF4-FFF2-40B4-BE49-F238E27FC236}">
                <a16:creationId xmlns:a16="http://schemas.microsoft.com/office/drawing/2014/main" id="{7FD4A4C5-4C7D-4607-8F20-B9A0364669BA}"/>
              </a:ext>
            </a:extLst>
          </p:cNvPr>
          <p:cNvSpPr>
            <a:spLocks noGrp="1"/>
          </p:cNvSpPr>
          <p:nvPr>
            <p:ph type="ftr" sz="quarter" idx="11"/>
          </p:nvPr>
        </p:nvSpPr>
        <p:spPr/>
        <p:txBody>
          <a:bodyPr/>
          <a:lstStyle/>
          <a:p>
            <a:endParaRPr lang="cs-CZ" dirty="0"/>
          </a:p>
        </p:txBody>
      </p:sp>
      <p:sp>
        <p:nvSpPr>
          <p:cNvPr id="6" name="Zástupný symbol pro číslo snímku 5">
            <a:extLst>
              <a:ext uri="{FF2B5EF4-FFF2-40B4-BE49-F238E27FC236}">
                <a16:creationId xmlns:a16="http://schemas.microsoft.com/office/drawing/2014/main" id="{816AF57B-ABD5-49A1-8DD6-3261853B8F3B}"/>
              </a:ext>
            </a:extLst>
          </p:cNvPr>
          <p:cNvSpPr>
            <a:spLocks noGrp="1"/>
          </p:cNvSpPr>
          <p:nvPr>
            <p:ph type="sldNum" sz="quarter" idx="12"/>
          </p:nvPr>
        </p:nvSpPr>
        <p:spPr>
          <a:xfrm>
            <a:off x="8944800" y="6356349"/>
            <a:ext cx="2743200" cy="365125"/>
          </a:xfrm>
        </p:spPr>
        <p:txBody>
          <a:bodyPr/>
          <a:lstStyle/>
          <a:p>
            <a:fld id="{F92B232C-9D48-4357-B362-05B9C15F2AA2}" type="slidenum">
              <a:rPr lang="cs-CZ" smtClean="0"/>
              <a:t>‹#›</a:t>
            </a:fld>
            <a:endParaRPr lang="cs-CZ" dirty="0"/>
          </a:p>
        </p:txBody>
      </p:sp>
      <p:pic>
        <p:nvPicPr>
          <p:cNvPr id="9" name="Obrázek 12">
            <a:extLst>
              <a:ext uri="{FF2B5EF4-FFF2-40B4-BE49-F238E27FC236}">
                <a16:creationId xmlns:a16="http://schemas.microsoft.com/office/drawing/2014/main" id="{B408AACB-0EED-5FA9-ACBB-EBAD8E4E32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32322" y="340952"/>
            <a:ext cx="1007356" cy="841630"/>
          </a:xfrm>
          <a:prstGeom prst="rect">
            <a:avLst/>
          </a:prstGeom>
        </p:spPr>
      </p:pic>
      <p:pic>
        <p:nvPicPr>
          <p:cNvPr id="7" name="Obrázek 6">
            <a:extLst>
              <a:ext uri="{FF2B5EF4-FFF2-40B4-BE49-F238E27FC236}">
                <a16:creationId xmlns:a16="http://schemas.microsoft.com/office/drawing/2014/main" id="{28D34EF6-61BC-8DDD-909F-FD41CAF481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484473"/>
            <a:ext cx="12192000" cy="71780"/>
          </a:xfrm>
          <a:prstGeom prst="rect">
            <a:avLst/>
          </a:prstGeom>
        </p:spPr>
      </p:pic>
    </p:spTree>
    <p:extLst>
      <p:ext uri="{BB962C8B-B14F-4D97-AF65-F5344CB8AC3E}">
        <p14:creationId xmlns:p14="http://schemas.microsoft.com/office/powerpoint/2010/main" val="1126140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Úvodní sníme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FC3284F-B72A-29C6-362E-DA34E025BEFB}"/>
              </a:ext>
            </a:extLst>
          </p:cNvPr>
          <p:cNvSpPr>
            <a:spLocks noGrp="1"/>
          </p:cNvSpPr>
          <p:nvPr>
            <p:ph type="ctrTitle"/>
          </p:nvPr>
        </p:nvSpPr>
        <p:spPr>
          <a:xfrm>
            <a:off x="432000" y="2503486"/>
            <a:ext cx="6448278" cy="1789113"/>
          </a:xfrm>
        </p:spPr>
        <p:txBody>
          <a:bodyPr anchor="b">
            <a:normAutofit/>
          </a:bodyPr>
          <a:lstStyle>
            <a:lvl1pPr algn="l">
              <a:defRPr sz="5400" cap="all" baseline="0">
                <a:solidFill>
                  <a:srgbClr val="959595"/>
                </a:solidFill>
              </a:defRPr>
            </a:lvl1pPr>
          </a:lstStyle>
          <a:p>
            <a:r>
              <a:rPr lang="cs-CZ" dirty="0"/>
              <a:t>Kliknutím lze upravit styl.</a:t>
            </a:r>
            <a:endParaRPr lang="en-US" dirty="0"/>
          </a:p>
        </p:txBody>
      </p:sp>
      <p:sp>
        <p:nvSpPr>
          <p:cNvPr id="8" name="Subtitle 2">
            <a:extLst>
              <a:ext uri="{FF2B5EF4-FFF2-40B4-BE49-F238E27FC236}">
                <a16:creationId xmlns:a16="http://schemas.microsoft.com/office/drawing/2014/main" id="{5ED129AB-5B91-75CB-F8D3-DFC3C110C64C}"/>
              </a:ext>
            </a:extLst>
          </p:cNvPr>
          <p:cNvSpPr>
            <a:spLocks noGrp="1"/>
          </p:cNvSpPr>
          <p:nvPr>
            <p:ph type="subTitle" idx="1"/>
          </p:nvPr>
        </p:nvSpPr>
        <p:spPr>
          <a:xfrm>
            <a:off x="432000" y="4637232"/>
            <a:ext cx="6444677" cy="620567"/>
          </a:xfrm>
        </p:spPr>
        <p:txBody>
          <a:bodyPr/>
          <a:lstStyle>
            <a:lvl1pPr marL="0" indent="0" algn="l">
              <a:buNone/>
              <a:defRPr sz="2400">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pic>
        <p:nvPicPr>
          <p:cNvPr id="18" name="Obrázek 12">
            <a:extLst>
              <a:ext uri="{FF2B5EF4-FFF2-40B4-BE49-F238E27FC236}">
                <a16:creationId xmlns:a16="http://schemas.microsoft.com/office/drawing/2014/main" id="{37302251-43D8-681F-081B-335626F9EFB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18295" y="674327"/>
            <a:ext cx="3593513" cy="3002323"/>
          </a:xfrm>
          <a:prstGeom prst="rect">
            <a:avLst/>
          </a:prstGeom>
        </p:spPr>
      </p:pic>
      <p:pic>
        <p:nvPicPr>
          <p:cNvPr id="2" name="Obrázek 1">
            <a:extLst>
              <a:ext uri="{FF2B5EF4-FFF2-40B4-BE49-F238E27FC236}">
                <a16:creationId xmlns:a16="http://schemas.microsoft.com/office/drawing/2014/main" id="{1BDF54D4-F785-CF64-3FBC-76673B2C93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6200000">
            <a:off x="816567" y="1667353"/>
            <a:ext cx="12192000" cy="71780"/>
          </a:xfrm>
          <a:prstGeom prst="rect">
            <a:avLst/>
          </a:prstGeom>
        </p:spPr>
      </p:pic>
    </p:spTree>
    <p:extLst>
      <p:ext uri="{BB962C8B-B14F-4D97-AF65-F5344CB8AC3E}">
        <p14:creationId xmlns:p14="http://schemas.microsoft.com/office/powerpoint/2010/main" val="480896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BE6011-D206-4139-AE6D-97A73DCCB484}"/>
              </a:ext>
            </a:extLst>
          </p:cNvPr>
          <p:cNvSpPr>
            <a:spLocks noGrp="1"/>
          </p:cNvSpPr>
          <p:nvPr>
            <p:ph type="ctrTitle" hasCustomPrompt="1"/>
          </p:nvPr>
        </p:nvSpPr>
        <p:spPr>
          <a:xfrm>
            <a:off x="504000" y="2009619"/>
            <a:ext cx="11196000" cy="1500343"/>
          </a:xfrm>
        </p:spPr>
        <p:txBody>
          <a:bodyPr anchor="b">
            <a:normAutofit/>
          </a:bodyPr>
          <a:lstStyle>
            <a:lvl1pPr algn="l">
              <a:defRPr sz="4800" cap="all" baseline="0">
                <a:solidFill>
                  <a:srgbClr val="959595"/>
                </a:solidFill>
                <a:latin typeface="Arial" panose="020B0604020202020204" pitchFamily="34" charset="0"/>
                <a:cs typeface="Arial" panose="020B0604020202020204" pitchFamily="34" charset="0"/>
              </a:defRPr>
            </a:lvl1pPr>
          </a:lstStyle>
          <a:p>
            <a:r>
              <a:rPr lang="cs-CZ" dirty="0"/>
              <a:t>Kliknutím lze </a:t>
            </a:r>
            <a:br>
              <a:rPr lang="cs-CZ" dirty="0"/>
            </a:br>
            <a:r>
              <a:rPr lang="cs-CZ" dirty="0"/>
              <a:t>upravit styl.</a:t>
            </a:r>
          </a:p>
        </p:txBody>
      </p:sp>
      <p:pic>
        <p:nvPicPr>
          <p:cNvPr id="8" name="Obrázek 7">
            <a:extLst>
              <a:ext uri="{FF2B5EF4-FFF2-40B4-BE49-F238E27FC236}">
                <a16:creationId xmlns:a16="http://schemas.microsoft.com/office/drawing/2014/main" id="{B49B3433-970C-4112-A14B-050C1B09AC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11186" y="5706320"/>
            <a:ext cx="4848000" cy="647359"/>
          </a:xfrm>
          <a:prstGeom prst="rect">
            <a:avLst/>
          </a:prstGeom>
        </p:spPr>
      </p:pic>
    </p:spTree>
    <p:extLst>
      <p:ext uri="{BB962C8B-B14F-4D97-AF65-F5344CB8AC3E}">
        <p14:creationId xmlns:p14="http://schemas.microsoft.com/office/powerpoint/2010/main" val="2996447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BE6011-D206-4139-AE6D-97A73DCCB484}"/>
              </a:ext>
            </a:extLst>
          </p:cNvPr>
          <p:cNvSpPr>
            <a:spLocks noGrp="1"/>
          </p:cNvSpPr>
          <p:nvPr>
            <p:ph type="ctrTitle" hasCustomPrompt="1"/>
          </p:nvPr>
        </p:nvSpPr>
        <p:spPr>
          <a:xfrm>
            <a:off x="504000" y="2009619"/>
            <a:ext cx="11196000" cy="1500343"/>
          </a:xfrm>
        </p:spPr>
        <p:txBody>
          <a:bodyPr anchor="b">
            <a:normAutofit/>
          </a:bodyPr>
          <a:lstStyle>
            <a:lvl1pPr algn="l">
              <a:defRPr sz="4800" cap="all" baseline="0">
                <a:solidFill>
                  <a:srgbClr val="959595"/>
                </a:solidFill>
                <a:latin typeface="Arial" panose="020B0604020202020204" pitchFamily="34" charset="0"/>
                <a:cs typeface="Arial" panose="020B0604020202020204" pitchFamily="34" charset="0"/>
              </a:defRPr>
            </a:lvl1pPr>
          </a:lstStyle>
          <a:p>
            <a:r>
              <a:rPr lang="cs-CZ" dirty="0"/>
              <a:t>Kliknutím lze </a:t>
            </a:r>
            <a:br>
              <a:rPr lang="cs-CZ" dirty="0"/>
            </a:br>
            <a:r>
              <a:rPr lang="cs-CZ" dirty="0"/>
              <a:t>upravit styl.</a:t>
            </a:r>
          </a:p>
        </p:txBody>
      </p:sp>
      <p:pic>
        <p:nvPicPr>
          <p:cNvPr id="8" name="Obrázek 7">
            <a:extLst>
              <a:ext uri="{FF2B5EF4-FFF2-40B4-BE49-F238E27FC236}">
                <a16:creationId xmlns:a16="http://schemas.microsoft.com/office/drawing/2014/main" id="{B49B3433-970C-4112-A14B-050C1B09AC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11186" y="5706320"/>
            <a:ext cx="4848000" cy="647359"/>
          </a:xfrm>
          <a:prstGeom prst="rect">
            <a:avLst/>
          </a:prstGeom>
        </p:spPr>
      </p:pic>
      <p:pic>
        <p:nvPicPr>
          <p:cNvPr id="7" name="Obrázek 6">
            <a:extLst>
              <a:ext uri="{FF2B5EF4-FFF2-40B4-BE49-F238E27FC236}">
                <a16:creationId xmlns:a16="http://schemas.microsoft.com/office/drawing/2014/main" id="{F8B8EA46-8196-9685-7310-DE44CC075A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69459"/>
            <a:ext cx="12192000" cy="71780"/>
          </a:xfrm>
          <a:prstGeom prst="rect">
            <a:avLst/>
          </a:prstGeom>
        </p:spPr>
      </p:pic>
    </p:spTree>
    <p:extLst>
      <p:ext uri="{BB962C8B-B14F-4D97-AF65-F5344CB8AC3E}">
        <p14:creationId xmlns:p14="http://schemas.microsoft.com/office/powerpoint/2010/main" val="4264268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BE6011-D206-4139-AE6D-97A73DCCB484}"/>
              </a:ext>
            </a:extLst>
          </p:cNvPr>
          <p:cNvSpPr>
            <a:spLocks noGrp="1"/>
          </p:cNvSpPr>
          <p:nvPr>
            <p:ph type="ctrTitle" hasCustomPrompt="1"/>
          </p:nvPr>
        </p:nvSpPr>
        <p:spPr>
          <a:xfrm>
            <a:off x="504000" y="2009619"/>
            <a:ext cx="11196000" cy="1500343"/>
          </a:xfrm>
        </p:spPr>
        <p:txBody>
          <a:bodyPr anchor="b">
            <a:normAutofit/>
          </a:bodyPr>
          <a:lstStyle>
            <a:lvl1pPr algn="l">
              <a:defRPr sz="4800" cap="all" baseline="0">
                <a:solidFill>
                  <a:srgbClr val="959595"/>
                </a:solidFill>
                <a:latin typeface="Arial" panose="020B0604020202020204" pitchFamily="34" charset="0"/>
                <a:cs typeface="Arial" panose="020B0604020202020204" pitchFamily="34" charset="0"/>
              </a:defRPr>
            </a:lvl1pPr>
          </a:lstStyle>
          <a:p>
            <a:r>
              <a:rPr lang="cs-CZ" dirty="0"/>
              <a:t>Kliknutím lze </a:t>
            </a:r>
            <a:br>
              <a:rPr lang="cs-CZ" dirty="0"/>
            </a:br>
            <a:r>
              <a:rPr lang="cs-CZ" dirty="0"/>
              <a:t>upravit styl.</a:t>
            </a:r>
          </a:p>
        </p:txBody>
      </p:sp>
      <p:pic>
        <p:nvPicPr>
          <p:cNvPr id="8" name="Obrázek 7">
            <a:extLst>
              <a:ext uri="{FF2B5EF4-FFF2-40B4-BE49-F238E27FC236}">
                <a16:creationId xmlns:a16="http://schemas.microsoft.com/office/drawing/2014/main" id="{B49B3433-970C-4112-A14B-050C1B09AC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540000" y="6191775"/>
            <a:ext cx="2160000" cy="288704"/>
          </a:xfrm>
          <a:prstGeom prst="rect">
            <a:avLst/>
          </a:prstGeom>
        </p:spPr>
      </p:pic>
      <p:pic>
        <p:nvPicPr>
          <p:cNvPr id="7" name="Obrázek 6">
            <a:extLst>
              <a:ext uri="{FF2B5EF4-FFF2-40B4-BE49-F238E27FC236}">
                <a16:creationId xmlns:a16="http://schemas.microsoft.com/office/drawing/2014/main" id="{DFFAA932-A139-9C3B-B2B3-D7F465FF5A2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766226"/>
            <a:ext cx="12192000" cy="71780"/>
          </a:xfrm>
          <a:prstGeom prst="rect">
            <a:avLst/>
          </a:prstGeom>
        </p:spPr>
      </p:pic>
    </p:spTree>
    <p:extLst>
      <p:ext uri="{BB962C8B-B14F-4D97-AF65-F5344CB8AC3E}">
        <p14:creationId xmlns:p14="http://schemas.microsoft.com/office/powerpoint/2010/main" val="554718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FB1BA5-6EF1-45AA-B22D-E0348DBB4907}"/>
              </a:ext>
            </a:extLst>
          </p:cNvPr>
          <p:cNvSpPr>
            <a:spLocks noGrp="1"/>
          </p:cNvSpPr>
          <p:nvPr>
            <p:ph type="title"/>
          </p:nvPr>
        </p:nvSpPr>
        <p:spPr>
          <a:xfrm>
            <a:off x="504000" y="504000"/>
            <a:ext cx="11196000" cy="1152000"/>
          </a:xfrm>
        </p:spPr>
        <p:txBody>
          <a:bodyPr/>
          <a:lstStyle/>
          <a:p>
            <a:r>
              <a:rPr lang="cs-CZ"/>
              <a:t>Kliknutím lze upravit styl.</a:t>
            </a:r>
          </a:p>
        </p:txBody>
      </p:sp>
      <p:sp>
        <p:nvSpPr>
          <p:cNvPr id="3" name="Zástupný obsah 2">
            <a:extLst>
              <a:ext uri="{FF2B5EF4-FFF2-40B4-BE49-F238E27FC236}">
                <a16:creationId xmlns:a16="http://schemas.microsoft.com/office/drawing/2014/main" id="{37C30C9E-4E15-4A60-8527-C95C5E685636}"/>
              </a:ext>
            </a:extLst>
          </p:cNvPr>
          <p:cNvSpPr>
            <a:spLocks noGrp="1"/>
          </p:cNvSpPr>
          <p:nvPr>
            <p:ph idx="1"/>
          </p:nvPr>
        </p:nvSpPr>
        <p:spPr>
          <a:xfrm>
            <a:off x="504000" y="1825625"/>
            <a:ext cx="111960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DBED00C-A160-4B6F-9AF1-032039D38BD2}"/>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5" name="Zástupný symbol pro zápatí 4">
            <a:extLst>
              <a:ext uri="{FF2B5EF4-FFF2-40B4-BE49-F238E27FC236}">
                <a16:creationId xmlns:a16="http://schemas.microsoft.com/office/drawing/2014/main" id="{DA72DA30-EA5F-4BFB-A26A-E3C38023769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A69540C-CAFB-4F2D-8062-E341522F0E5B}"/>
              </a:ext>
            </a:extLst>
          </p:cNvPr>
          <p:cNvSpPr>
            <a:spLocks noGrp="1"/>
          </p:cNvSpPr>
          <p:nvPr>
            <p:ph type="sldNum" sz="quarter" idx="12"/>
          </p:nvPr>
        </p:nvSpPr>
        <p:spPr/>
        <p:txBody>
          <a:bodyPr/>
          <a:lstStyle/>
          <a:p>
            <a:fld id="{F92B232C-9D48-4357-B362-05B9C15F2AA2}" type="slidenum">
              <a:rPr lang="cs-CZ" smtClean="0"/>
              <a:t>‹#›</a:t>
            </a:fld>
            <a:endParaRPr lang="cs-CZ"/>
          </a:p>
        </p:txBody>
      </p:sp>
      <p:pic>
        <p:nvPicPr>
          <p:cNvPr id="7" name="Obrázek 6">
            <a:extLst>
              <a:ext uri="{FF2B5EF4-FFF2-40B4-BE49-F238E27FC236}">
                <a16:creationId xmlns:a16="http://schemas.microsoft.com/office/drawing/2014/main" id="{F195D444-459A-70AB-DDF2-6D26C32255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3062757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16CE88-50F4-42AA-A4D5-3B324E60A747}"/>
              </a:ext>
            </a:extLst>
          </p:cNvPr>
          <p:cNvSpPr>
            <a:spLocks noGrp="1"/>
          </p:cNvSpPr>
          <p:nvPr>
            <p:ph type="title"/>
          </p:nvPr>
        </p:nvSpPr>
        <p:spPr>
          <a:xfrm>
            <a:off x="504000" y="504000"/>
            <a:ext cx="11196000" cy="1152000"/>
          </a:xfrm>
        </p:spPr>
        <p:txBody>
          <a:bodyPr/>
          <a:lstStyle/>
          <a:p>
            <a:r>
              <a:rPr lang="cs-CZ"/>
              <a:t>Kliknutím lze upravit styl.</a:t>
            </a:r>
          </a:p>
        </p:txBody>
      </p:sp>
      <p:sp>
        <p:nvSpPr>
          <p:cNvPr id="3" name="Zástupný text 2">
            <a:extLst>
              <a:ext uri="{FF2B5EF4-FFF2-40B4-BE49-F238E27FC236}">
                <a16:creationId xmlns:a16="http://schemas.microsoft.com/office/drawing/2014/main" id="{0040A41C-D8CF-413F-91F4-5903869C9746}"/>
              </a:ext>
            </a:extLst>
          </p:cNvPr>
          <p:cNvSpPr>
            <a:spLocks noGrp="1"/>
          </p:cNvSpPr>
          <p:nvPr>
            <p:ph type="body" idx="1"/>
          </p:nvPr>
        </p:nvSpPr>
        <p:spPr>
          <a:xfrm>
            <a:off x="503999" y="1681163"/>
            <a:ext cx="5544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31934B74-DD4C-45F4-8FA1-281D99B11971}"/>
              </a:ext>
            </a:extLst>
          </p:cNvPr>
          <p:cNvSpPr>
            <a:spLocks noGrp="1"/>
          </p:cNvSpPr>
          <p:nvPr>
            <p:ph sz="half" idx="2"/>
          </p:nvPr>
        </p:nvSpPr>
        <p:spPr>
          <a:xfrm>
            <a:off x="503999" y="2505075"/>
            <a:ext cx="5544000"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96C8BEF5-C615-4875-80C3-E51B6B8D38F0}"/>
              </a:ext>
            </a:extLst>
          </p:cNvPr>
          <p:cNvSpPr>
            <a:spLocks noGrp="1"/>
          </p:cNvSpPr>
          <p:nvPr>
            <p:ph type="body" sz="quarter" idx="3"/>
          </p:nvPr>
        </p:nvSpPr>
        <p:spPr>
          <a:xfrm>
            <a:off x="6156000" y="1681163"/>
            <a:ext cx="5544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2EAC9B5F-D7F4-4168-A4A3-5D0DB7E721C2}"/>
              </a:ext>
            </a:extLst>
          </p:cNvPr>
          <p:cNvSpPr>
            <a:spLocks noGrp="1"/>
          </p:cNvSpPr>
          <p:nvPr>
            <p:ph sz="quarter" idx="4"/>
          </p:nvPr>
        </p:nvSpPr>
        <p:spPr>
          <a:xfrm>
            <a:off x="6156000" y="2505075"/>
            <a:ext cx="5544000"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D489527C-686C-4E5B-8C0F-D5ECC29CC95E}"/>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8" name="Zástupný symbol pro zápatí 7">
            <a:extLst>
              <a:ext uri="{FF2B5EF4-FFF2-40B4-BE49-F238E27FC236}">
                <a16:creationId xmlns:a16="http://schemas.microsoft.com/office/drawing/2014/main" id="{947B892C-F065-4D5E-9CEA-E7CCCA807CFF}"/>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3F7AD6CA-7188-4DC1-BEB0-4674A523B28E}"/>
              </a:ext>
            </a:extLst>
          </p:cNvPr>
          <p:cNvSpPr>
            <a:spLocks noGrp="1"/>
          </p:cNvSpPr>
          <p:nvPr>
            <p:ph type="sldNum" sz="quarter" idx="12"/>
          </p:nvPr>
        </p:nvSpPr>
        <p:spPr>
          <a:xfrm>
            <a:off x="8964000" y="6356350"/>
            <a:ext cx="2743200" cy="365125"/>
          </a:xfrm>
        </p:spPr>
        <p:txBody>
          <a:bodyPr/>
          <a:lstStyle/>
          <a:p>
            <a:fld id="{F92B232C-9D48-4357-B362-05B9C15F2AA2}" type="slidenum">
              <a:rPr lang="cs-CZ" smtClean="0"/>
              <a:t>‹#›</a:t>
            </a:fld>
            <a:endParaRPr lang="cs-CZ"/>
          </a:p>
        </p:txBody>
      </p:sp>
      <p:pic>
        <p:nvPicPr>
          <p:cNvPr id="10" name="Obrázek 9">
            <a:extLst>
              <a:ext uri="{FF2B5EF4-FFF2-40B4-BE49-F238E27FC236}">
                <a16:creationId xmlns:a16="http://schemas.microsoft.com/office/drawing/2014/main" id="{112539F4-58EB-C7DF-8EF6-ADCE30740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555306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3F276A-54A0-43CE-9AED-F112D43BAB13}"/>
              </a:ext>
            </a:extLst>
          </p:cNvPr>
          <p:cNvSpPr>
            <a:spLocks noGrp="1"/>
          </p:cNvSpPr>
          <p:nvPr>
            <p:ph type="title"/>
          </p:nvPr>
        </p:nvSpPr>
        <p:spPr>
          <a:xfrm>
            <a:off x="504000" y="504000"/>
            <a:ext cx="11196000" cy="1152000"/>
          </a:xfrm>
        </p:spPr>
        <p:txBody>
          <a:bodyPr/>
          <a:lstStyle/>
          <a:p>
            <a:r>
              <a:rPr lang="cs-CZ"/>
              <a:t>Kliknutím lze upravit styl.</a:t>
            </a:r>
          </a:p>
        </p:txBody>
      </p:sp>
      <p:sp>
        <p:nvSpPr>
          <p:cNvPr id="3" name="Zástupný symbol pro datum 2">
            <a:extLst>
              <a:ext uri="{FF2B5EF4-FFF2-40B4-BE49-F238E27FC236}">
                <a16:creationId xmlns:a16="http://schemas.microsoft.com/office/drawing/2014/main" id="{38D3F28D-E632-4546-BE15-EB3BBF6D80D3}"/>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4" name="Zástupný symbol pro zápatí 3">
            <a:extLst>
              <a:ext uri="{FF2B5EF4-FFF2-40B4-BE49-F238E27FC236}">
                <a16:creationId xmlns:a16="http://schemas.microsoft.com/office/drawing/2014/main" id="{75F82771-9E9D-4D5C-9D59-75B5E6378264}"/>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204AF2CE-4E96-40C9-BC4F-881023F3B8CA}"/>
              </a:ext>
            </a:extLst>
          </p:cNvPr>
          <p:cNvSpPr>
            <a:spLocks noGrp="1"/>
          </p:cNvSpPr>
          <p:nvPr>
            <p:ph type="sldNum" sz="quarter" idx="12"/>
          </p:nvPr>
        </p:nvSpPr>
        <p:spPr>
          <a:xfrm>
            <a:off x="9000000" y="6356350"/>
            <a:ext cx="2743200" cy="365125"/>
          </a:xfrm>
        </p:spPr>
        <p:txBody>
          <a:bodyPr/>
          <a:lstStyle/>
          <a:p>
            <a:fld id="{F92B232C-9D48-4357-B362-05B9C15F2AA2}" type="slidenum">
              <a:rPr lang="cs-CZ" smtClean="0"/>
              <a:t>‹#›</a:t>
            </a:fld>
            <a:endParaRPr lang="cs-CZ"/>
          </a:p>
        </p:txBody>
      </p:sp>
      <p:pic>
        <p:nvPicPr>
          <p:cNvPr id="6" name="Obrázek 5">
            <a:extLst>
              <a:ext uri="{FF2B5EF4-FFF2-40B4-BE49-F238E27FC236}">
                <a16:creationId xmlns:a16="http://schemas.microsoft.com/office/drawing/2014/main" id="{FC6E9793-5615-075C-48B7-B75432A09A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3754771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C030F1B3-E577-48A4-98DE-C39C562F8459}"/>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3" name="Zástupný symbol pro zápatí 2">
            <a:extLst>
              <a:ext uri="{FF2B5EF4-FFF2-40B4-BE49-F238E27FC236}">
                <a16:creationId xmlns:a16="http://schemas.microsoft.com/office/drawing/2014/main" id="{D69D6DBC-1B77-4A1B-99E4-3051EC50D44E}"/>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7F71534B-7DE2-48E2-96C4-33C9C14A2114}"/>
              </a:ext>
            </a:extLst>
          </p:cNvPr>
          <p:cNvSpPr>
            <a:spLocks noGrp="1"/>
          </p:cNvSpPr>
          <p:nvPr>
            <p:ph type="sldNum" sz="quarter" idx="12"/>
          </p:nvPr>
        </p:nvSpPr>
        <p:spPr>
          <a:xfrm>
            <a:off x="9000000" y="6356350"/>
            <a:ext cx="2743200" cy="365125"/>
          </a:xfrm>
        </p:spPr>
        <p:txBody>
          <a:bodyPr/>
          <a:lstStyle/>
          <a:p>
            <a:fld id="{F92B232C-9D48-4357-B362-05B9C15F2AA2}" type="slidenum">
              <a:rPr lang="cs-CZ" smtClean="0"/>
              <a:t>‹#›</a:t>
            </a:fld>
            <a:endParaRPr lang="cs-CZ"/>
          </a:p>
        </p:txBody>
      </p:sp>
      <p:pic>
        <p:nvPicPr>
          <p:cNvPr id="5" name="Obrázek 4">
            <a:extLst>
              <a:ext uri="{FF2B5EF4-FFF2-40B4-BE49-F238E27FC236}">
                <a16:creationId xmlns:a16="http://schemas.microsoft.com/office/drawing/2014/main" id="{D5DDE967-E6E4-EDC4-8683-7B1DF9EA66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2613391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F3B09A-C76F-4AFD-9BB6-DB94BB6CCB15}"/>
              </a:ext>
            </a:extLst>
          </p:cNvPr>
          <p:cNvSpPr>
            <a:spLocks noGrp="1"/>
          </p:cNvSpPr>
          <p:nvPr>
            <p:ph type="title"/>
          </p:nvPr>
        </p:nvSpPr>
        <p:spPr>
          <a:xfrm>
            <a:off x="504000" y="504000"/>
            <a:ext cx="4268025" cy="1238173"/>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ABE21993-AA39-42D7-8833-83A5AACAE5F5}"/>
              </a:ext>
            </a:extLst>
          </p:cNvPr>
          <p:cNvSpPr>
            <a:spLocks noGrp="1"/>
          </p:cNvSpPr>
          <p:nvPr>
            <p:ph idx="1"/>
          </p:nvPr>
        </p:nvSpPr>
        <p:spPr>
          <a:xfrm>
            <a:off x="5183188" y="987425"/>
            <a:ext cx="65048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327E0973-8776-42AB-93E3-C104E200EAC1}"/>
              </a:ext>
            </a:extLst>
          </p:cNvPr>
          <p:cNvSpPr>
            <a:spLocks noGrp="1"/>
          </p:cNvSpPr>
          <p:nvPr>
            <p:ph type="body" sz="half" idx="2"/>
          </p:nvPr>
        </p:nvSpPr>
        <p:spPr>
          <a:xfrm>
            <a:off x="504000" y="2057400"/>
            <a:ext cx="42680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45AECC33-C902-4532-86AD-8B77F3855DDA}"/>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6" name="Zástupný symbol pro zápatí 5">
            <a:extLst>
              <a:ext uri="{FF2B5EF4-FFF2-40B4-BE49-F238E27FC236}">
                <a16:creationId xmlns:a16="http://schemas.microsoft.com/office/drawing/2014/main" id="{E5EEE12A-617C-4E51-82FB-FFCB5358D788}"/>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AB2AE5E-E1FB-4F62-9D9C-96971BDE0355}"/>
              </a:ext>
            </a:extLst>
          </p:cNvPr>
          <p:cNvSpPr>
            <a:spLocks noGrp="1"/>
          </p:cNvSpPr>
          <p:nvPr>
            <p:ph type="sldNum" sz="quarter" idx="12"/>
          </p:nvPr>
        </p:nvSpPr>
        <p:spPr>
          <a:xfrm>
            <a:off x="8944800" y="6356350"/>
            <a:ext cx="2743200" cy="365125"/>
          </a:xfrm>
        </p:spPr>
        <p:txBody>
          <a:bodyPr/>
          <a:lstStyle/>
          <a:p>
            <a:fld id="{F92B232C-9D48-4357-B362-05B9C15F2AA2}" type="slidenum">
              <a:rPr lang="cs-CZ" smtClean="0"/>
              <a:t>‹#›</a:t>
            </a:fld>
            <a:endParaRPr lang="cs-CZ"/>
          </a:p>
        </p:txBody>
      </p:sp>
    </p:spTree>
    <p:extLst>
      <p:ext uri="{BB962C8B-B14F-4D97-AF65-F5344CB8AC3E}">
        <p14:creationId xmlns:p14="http://schemas.microsoft.com/office/powerpoint/2010/main" val="1944205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540678-0510-402E-9088-A5B97AADCB67}"/>
              </a:ext>
            </a:extLst>
          </p:cNvPr>
          <p:cNvSpPr>
            <a:spLocks noGrp="1"/>
          </p:cNvSpPr>
          <p:nvPr>
            <p:ph type="title"/>
          </p:nvPr>
        </p:nvSpPr>
        <p:spPr>
          <a:xfrm>
            <a:off x="504000" y="504000"/>
            <a:ext cx="3932237" cy="15534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CF994D95-3CAB-4F1D-BB9A-9797555E7DD5}"/>
              </a:ext>
            </a:extLst>
          </p:cNvPr>
          <p:cNvSpPr>
            <a:spLocks noGrp="1"/>
          </p:cNvSpPr>
          <p:nvPr>
            <p:ph type="pic" idx="1"/>
          </p:nvPr>
        </p:nvSpPr>
        <p:spPr>
          <a:xfrm>
            <a:off x="5183187" y="987425"/>
            <a:ext cx="650422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24E1DDE-F6C7-44E9-86B0-244BDCF054DC}"/>
              </a:ext>
            </a:extLst>
          </p:cNvPr>
          <p:cNvSpPr>
            <a:spLocks noGrp="1"/>
          </p:cNvSpPr>
          <p:nvPr>
            <p:ph type="body" sz="half" idx="2"/>
          </p:nvPr>
        </p:nvSpPr>
        <p:spPr>
          <a:xfrm>
            <a:off x="504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7BA8416E-4993-4DAD-82BF-D707B359E133}"/>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6" name="Zástupný symbol pro zápatí 5">
            <a:extLst>
              <a:ext uri="{FF2B5EF4-FFF2-40B4-BE49-F238E27FC236}">
                <a16:creationId xmlns:a16="http://schemas.microsoft.com/office/drawing/2014/main" id="{5950C3D0-59AB-406B-83D9-1A6A271CB295}"/>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B0F78C8D-732E-44EE-ACBB-2624DC78A9FE}"/>
              </a:ext>
            </a:extLst>
          </p:cNvPr>
          <p:cNvSpPr>
            <a:spLocks noGrp="1"/>
          </p:cNvSpPr>
          <p:nvPr>
            <p:ph type="sldNum" sz="quarter" idx="12"/>
          </p:nvPr>
        </p:nvSpPr>
        <p:spPr>
          <a:xfrm>
            <a:off x="8944211" y="6356350"/>
            <a:ext cx="2743200" cy="365125"/>
          </a:xfrm>
        </p:spPr>
        <p:txBody>
          <a:bodyPr/>
          <a:lstStyle/>
          <a:p>
            <a:fld id="{F92B232C-9D48-4357-B362-05B9C15F2AA2}" type="slidenum">
              <a:rPr lang="cs-CZ" smtClean="0"/>
              <a:t>‹#›</a:t>
            </a:fld>
            <a:endParaRPr lang="cs-CZ"/>
          </a:p>
        </p:txBody>
      </p:sp>
      <p:pic>
        <p:nvPicPr>
          <p:cNvPr id="8" name="Obrázek 7">
            <a:extLst>
              <a:ext uri="{FF2B5EF4-FFF2-40B4-BE49-F238E27FC236}">
                <a16:creationId xmlns:a16="http://schemas.microsoft.com/office/drawing/2014/main" id="{F25786F3-EA04-2FD0-B536-1E9FC7FFC4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2884938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9337CB-F63E-42A6-BCEC-9ADE6884096D}"/>
              </a:ext>
            </a:extLst>
          </p:cNvPr>
          <p:cNvSpPr>
            <a:spLocks noGrp="1"/>
          </p:cNvSpPr>
          <p:nvPr>
            <p:ph type="title"/>
          </p:nvPr>
        </p:nvSpPr>
        <p:spPr>
          <a:xfrm>
            <a:off x="504000" y="504000"/>
            <a:ext cx="11196000" cy="1152000"/>
          </a:xfrm>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353C2EB1-9694-41BB-A7F8-9F5F9D573AF9}"/>
              </a:ext>
            </a:extLst>
          </p:cNvPr>
          <p:cNvSpPr>
            <a:spLocks noGrp="1"/>
          </p:cNvSpPr>
          <p:nvPr>
            <p:ph type="body" orient="vert" idx="1"/>
          </p:nvPr>
        </p:nvSpPr>
        <p:spPr>
          <a:xfrm>
            <a:off x="503999" y="1825625"/>
            <a:ext cx="11195999" cy="43513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B249AFA-E2F5-4A9F-99F4-6E03D878D148}"/>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5" name="Zástupný symbol pro zápatí 4">
            <a:extLst>
              <a:ext uri="{FF2B5EF4-FFF2-40B4-BE49-F238E27FC236}">
                <a16:creationId xmlns:a16="http://schemas.microsoft.com/office/drawing/2014/main" id="{771E1D86-9154-4E0E-9D47-73798B469AB7}"/>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0F60F01-FD7F-45E8-B930-BC105E15C8E1}"/>
              </a:ext>
            </a:extLst>
          </p:cNvPr>
          <p:cNvSpPr>
            <a:spLocks noGrp="1"/>
          </p:cNvSpPr>
          <p:nvPr>
            <p:ph type="sldNum" sz="quarter" idx="12"/>
          </p:nvPr>
        </p:nvSpPr>
        <p:spPr>
          <a:xfrm>
            <a:off x="8956798" y="6336076"/>
            <a:ext cx="2743200" cy="365125"/>
          </a:xfrm>
        </p:spPr>
        <p:txBody>
          <a:bodyPr/>
          <a:lstStyle/>
          <a:p>
            <a:fld id="{F92B232C-9D48-4357-B362-05B9C15F2AA2}" type="slidenum">
              <a:rPr lang="cs-CZ" smtClean="0"/>
              <a:t>‹#›</a:t>
            </a:fld>
            <a:endParaRPr lang="cs-CZ"/>
          </a:p>
        </p:txBody>
      </p:sp>
      <p:pic>
        <p:nvPicPr>
          <p:cNvPr id="7" name="Obrázek 6">
            <a:extLst>
              <a:ext uri="{FF2B5EF4-FFF2-40B4-BE49-F238E27FC236}">
                <a16:creationId xmlns:a16="http://schemas.microsoft.com/office/drawing/2014/main" id="{BFAD3B34-7285-FDE6-C01A-DAB21A17BB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1138850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C2DE58B-A9C1-4790-BF64-31BE0A149F68}"/>
              </a:ext>
            </a:extLst>
          </p:cNvPr>
          <p:cNvSpPr>
            <a:spLocks noGrp="1"/>
          </p:cNvSpPr>
          <p:nvPr>
            <p:ph type="title" orient="vert"/>
          </p:nvPr>
        </p:nvSpPr>
        <p:spPr>
          <a:xfrm>
            <a:off x="8724899" y="504000"/>
            <a:ext cx="2962511" cy="5559916"/>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F5AA2D92-8D0E-4194-B311-FCF41E87A586}"/>
              </a:ext>
            </a:extLst>
          </p:cNvPr>
          <p:cNvSpPr>
            <a:spLocks noGrp="1"/>
          </p:cNvSpPr>
          <p:nvPr>
            <p:ph type="body" orient="vert" idx="1"/>
          </p:nvPr>
        </p:nvSpPr>
        <p:spPr>
          <a:xfrm>
            <a:off x="504000" y="504000"/>
            <a:ext cx="7734300" cy="5559916"/>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3DFB4067-A0F3-40C6-A4A9-01282786119B}"/>
              </a:ext>
            </a:extLst>
          </p:cNvPr>
          <p:cNvSpPr>
            <a:spLocks noGrp="1"/>
          </p:cNvSpPr>
          <p:nvPr>
            <p:ph type="dt" sz="half" idx="10"/>
          </p:nvPr>
        </p:nvSpPr>
        <p:spPr>
          <a:xfrm>
            <a:off x="504000" y="6356350"/>
            <a:ext cx="2743200" cy="365125"/>
          </a:xfrm>
          <a:prstGeom prst="rect">
            <a:avLst/>
          </a:prstGeom>
        </p:spPr>
        <p:txBody>
          <a:bodyPr/>
          <a:lstStyle/>
          <a:p>
            <a:fld id="{2B4201ED-E832-4AA8-8114-CDDC8808E5D3}" type="datetimeFigureOut">
              <a:rPr lang="cs-CZ" smtClean="0"/>
              <a:t>10.09.2025</a:t>
            </a:fld>
            <a:endParaRPr lang="cs-CZ"/>
          </a:p>
        </p:txBody>
      </p:sp>
      <p:sp>
        <p:nvSpPr>
          <p:cNvPr id="5" name="Zástupný symbol pro zápatí 4">
            <a:extLst>
              <a:ext uri="{FF2B5EF4-FFF2-40B4-BE49-F238E27FC236}">
                <a16:creationId xmlns:a16="http://schemas.microsoft.com/office/drawing/2014/main" id="{6DABAD64-50BF-408E-86EE-BB1DDD70954A}"/>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847218C-0174-4C5D-A93F-95F67F324080}"/>
              </a:ext>
            </a:extLst>
          </p:cNvPr>
          <p:cNvSpPr>
            <a:spLocks noGrp="1"/>
          </p:cNvSpPr>
          <p:nvPr>
            <p:ph type="sldNum" sz="quarter" idx="12"/>
          </p:nvPr>
        </p:nvSpPr>
        <p:spPr>
          <a:xfrm>
            <a:off x="8944211" y="6356350"/>
            <a:ext cx="2743200" cy="365125"/>
          </a:xfrm>
        </p:spPr>
        <p:txBody>
          <a:bodyPr/>
          <a:lstStyle/>
          <a:p>
            <a:fld id="{F92B232C-9D48-4357-B362-05B9C15F2AA2}" type="slidenum">
              <a:rPr lang="cs-CZ" smtClean="0"/>
              <a:t>‹#›</a:t>
            </a:fld>
            <a:endParaRPr lang="cs-CZ"/>
          </a:p>
        </p:txBody>
      </p:sp>
      <p:pic>
        <p:nvPicPr>
          <p:cNvPr id="7" name="Obrázek 6">
            <a:extLst>
              <a:ext uri="{FF2B5EF4-FFF2-40B4-BE49-F238E27FC236}">
                <a16:creationId xmlns:a16="http://schemas.microsoft.com/office/drawing/2014/main" id="{7F7647C2-408E-3914-14C8-F49A8E5C4B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927920" y="1620110"/>
            <a:ext cx="12192000" cy="71780"/>
          </a:xfrm>
          <a:prstGeom prst="rect">
            <a:avLst/>
          </a:prstGeom>
        </p:spPr>
      </p:pic>
    </p:spTree>
    <p:extLst>
      <p:ext uri="{BB962C8B-B14F-4D97-AF65-F5344CB8AC3E}">
        <p14:creationId xmlns:p14="http://schemas.microsoft.com/office/powerpoint/2010/main" val="327672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97A0936A-1E26-4C00-9325-1E57289A52E7}"/>
              </a:ext>
            </a:extLst>
          </p:cNvPr>
          <p:cNvSpPr>
            <a:spLocks noGrp="1"/>
          </p:cNvSpPr>
          <p:nvPr>
            <p:ph type="title"/>
          </p:nvPr>
        </p:nvSpPr>
        <p:spPr>
          <a:xfrm>
            <a:off x="504000" y="504000"/>
            <a:ext cx="11196000" cy="1152000"/>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87A2C8F4-FA28-4F2E-9AE5-27C4F69E9EC2}"/>
              </a:ext>
            </a:extLst>
          </p:cNvPr>
          <p:cNvSpPr>
            <a:spLocks noGrp="1"/>
          </p:cNvSpPr>
          <p:nvPr>
            <p:ph type="body" idx="1"/>
          </p:nvPr>
        </p:nvSpPr>
        <p:spPr>
          <a:xfrm>
            <a:off x="504000" y="1825625"/>
            <a:ext cx="111960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zápatí 4">
            <a:extLst>
              <a:ext uri="{FF2B5EF4-FFF2-40B4-BE49-F238E27FC236}">
                <a16:creationId xmlns:a16="http://schemas.microsoft.com/office/drawing/2014/main" id="{539AB5E9-22A2-482F-B6D3-046A761DF1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DE7F7ADD-BFE9-466F-8AF4-D767DB105334}"/>
              </a:ext>
            </a:extLst>
          </p:cNvPr>
          <p:cNvSpPr>
            <a:spLocks noGrp="1"/>
          </p:cNvSpPr>
          <p:nvPr>
            <p:ph type="sldNum" sz="quarter" idx="4"/>
          </p:nvPr>
        </p:nvSpPr>
        <p:spPr>
          <a:xfrm>
            <a:off x="8956800" y="635634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B232C-9D48-4357-B362-05B9C15F2AA2}" type="slidenum">
              <a:rPr lang="cs-CZ" smtClean="0"/>
              <a:t>‹#›</a:t>
            </a:fld>
            <a:endParaRPr lang="cs-CZ"/>
          </a:p>
        </p:txBody>
      </p:sp>
    </p:spTree>
    <p:extLst>
      <p:ext uri="{BB962C8B-B14F-4D97-AF65-F5344CB8AC3E}">
        <p14:creationId xmlns:p14="http://schemas.microsoft.com/office/powerpoint/2010/main" val="2592294625"/>
      </p:ext>
    </p:extLst>
  </p:cSld>
  <p:clrMap bg1="lt1" tx1="dk1" bg2="lt2" tx2="dk2" accent1="accent1" accent2="accent2" accent3="accent3" accent4="accent4" accent5="accent5" accent6="accent6" hlink="hlink" folHlink="folHlink"/>
  <p:sldLayoutIdLst>
    <p:sldLayoutId id="2147483651" r:id="rId1"/>
    <p:sldLayoutId id="2147483667" r:id="rId2"/>
    <p:sldLayoutId id="2147483649" r:id="rId3"/>
    <p:sldLayoutId id="2147483652" r:id="rId4"/>
    <p:sldLayoutId id="2147483666" r:id="rId5"/>
    <p:sldLayoutId id="2147483663" r:id="rId6"/>
    <p:sldLayoutId id="2147483661" r:id="rId7"/>
    <p:sldLayoutId id="2147483662" r:id="rId8"/>
    <p:sldLayoutId id="2147483660" r:id="rId9"/>
    <p:sldLayoutId id="2147483664" r:id="rId10"/>
    <p:sldLayoutId id="2147483665" r:id="rId11"/>
    <p:sldLayoutId id="2147483650" r:id="rId12"/>
    <p:sldLayoutId id="2147483653" r:id="rId13"/>
    <p:sldLayoutId id="2147483654" r:id="rId14"/>
    <p:sldLayoutId id="2147483655" r:id="rId15"/>
    <p:sldLayoutId id="2147483656" r:id="rId16"/>
    <p:sldLayoutId id="2147483657" r:id="rId17"/>
    <p:sldLayoutId id="2147483658" r:id="rId18"/>
    <p:sldLayoutId id="214748365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tif"/><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en.wikipedia.org/wiki/Phosphodiesterase_inhibitor" TargetMode="External"/><Relationship Id="rId7" Type="http://schemas.openxmlformats.org/officeDocument/2006/relationships/image" Target="../media/image37.png"/><Relationship Id="rId2" Type="http://schemas.openxmlformats.org/officeDocument/2006/relationships/hyperlink" Target="https://en.wikipedia.org/wiki/Adenosine_receptor" TargetMode="External"/><Relationship Id="rId1" Type="http://schemas.openxmlformats.org/officeDocument/2006/relationships/slideLayout" Target="../slideLayouts/slideLayout3.xml"/><Relationship Id="rId6" Type="http://schemas.openxmlformats.org/officeDocument/2006/relationships/hyperlink" Target="https://en.wikipedia.org/wiki/Corticosteroid" TargetMode="External"/><Relationship Id="rId5" Type="http://schemas.openxmlformats.org/officeDocument/2006/relationships/hyperlink" Target="https://en.wikipedia.org/wiki/Agonist" TargetMode="External"/><Relationship Id="rId4" Type="http://schemas.openxmlformats.org/officeDocument/2006/relationships/hyperlink" Target="https://en.wikipedia.org/wiki/Beta-2_adrenergic_receptor" TargetMode="External"/><Relationship Id="rId9" Type="http://schemas.openxmlformats.org/officeDocument/2006/relationships/image" Target="../media/image39.jpeg"/></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5.xml"/><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9.jp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07/relationships/media" Target="file:///D:\2022%20AFMB%20Okazaki\1-s2(1).0-S000326702200530X-mmc5.mp4" TargetMode="External"/><Relationship Id="rId7" Type="http://schemas.openxmlformats.org/officeDocument/2006/relationships/image" Target="../media/image62.png"/><Relationship Id="rId2" Type="http://schemas.openxmlformats.org/officeDocument/2006/relationships/video" Target="file:///D:\2022%20AFMB%20Okazaki\1-s2(1).0-S000326702200530X-mmc6.mp4" TargetMode="External"/><Relationship Id="rId1" Type="http://schemas.microsoft.com/office/2007/relationships/media" Target="file:///D:\2022%20AFMB%20Okazaki\1-s2(1).0-S000326702200530X-mmc6.mp4" TargetMode="External"/><Relationship Id="rId6" Type="http://schemas.openxmlformats.org/officeDocument/2006/relationships/image" Target="../media/image61.png"/><Relationship Id="rId5" Type="http://schemas.openxmlformats.org/officeDocument/2006/relationships/slideLayout" Target="../slideLayouts/slideLayout3.xml"/><Relationship Id="rId4" Type="http://schemas.openxmlformats.org/officeDocument/2006/relationships/video" Target="file:///D:\2022%20AFMB%20Okazaki\1-s2(1).0-S000326702200530X-mmc5.mp4"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png"/><Relationship Id="rId3" Type="http://schemas.openxmlformats.org/officeDocument/2006/relationships/image" Target="../media/image71.jpg"/><Relationship Id="rId7" Type="http://schemas.openxmlformats.org/officeDocument/2006/relationships/hyperlink" Target="https://starfos.tacr.cz/en/projekty" TargetMode="External"/><Relationship Id="rId12" Type="http://schemas.openxmlformats.org/officeDocument/2006/relationships/image" Target="../media/image70.w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74.png"/><Relationship Id="rId11" Type="http://schemas.openxmlformats.org/officeDocument/2006/relationships/oleObject" Target="../embeddings/oleObject1.bin"/><Relationship Id="rId5" Type="http://schemas.openxmlformats.org/officeDocument/2006/relationships/image" Target="../media/image73.png"/><Relationship Id="rId15" Type="http://schemas.openxmlformats.org/officeDocument/2006/relationships/image" Target="../media/image80.pn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png"/><Relationship Id="rId14" Type="http://schemas.openxmlformats.org/officeDocument/2006/relationships/image" Target="../media/image79.jpg"/></Relationships>
</file>

<file path=ppt/slides/_rels/slide3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1.tiff"/><Relationship Id="rId7" Type="http://schemas.openxmlformats.org/officeDocument/2006/relationships/image" Target="../media/image45.png"/><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CD30AF-2F24-4559-897B-42C43AC90EE8}"/>
              </a:ext>
            </a:extLst>
          </p:cNvPr>
          <p:cNvSpPr>
            <a:spLocks noGrp="1"/>
          </p:cNvSpPr>
          <p:nvPr>
            <p:ph type="ctrTitle"/>
          </p:nvPr>
        </p:nvSpPr>
        <p:spPr/>
        <p:txBody>
          <a:bodyPr>
            <a:noAutofit/>
          </a:bodyPr>
          <a:lstStyle/>
          <a:p>
            <a:r>
              <a:rPr lang="en-US" sz="3400" dirty="0"/>
              <a:t>Electromechanical cell-based biosensors for drug and disease of 3D</a:t>
            </a:r>
            <a:r>
              <a:rPr lang="cs-CZ" sz="3400" dirty="0"/>
              <a:t> </a:t>
            </a:r>
            <a:r>
              <a:rPr lang="en-US" sz="3400" dirty="0"/>
              <a:t>cardiac models</a:t>
            </a:r>
            <a:endParaRPr lang="cs-CZ" sz="3400" dirty="0"/>
          </a:p>
        </p:txBody>
      </p:sp>
      <p:sp>
        <p:nvSpPr>
          <p:cNvPr id="3" name="Podnadpis 2">
            <a:extLst>
              <a:ext uri="{FF2B5EF4-FFF2-40B4-BE49-F238E27FC236}">
                <a16:creationId xmlns:a16="http://schemas.microsoft.com/office/drawing/2014/main" id="{F6283CEB-04C9-4AE8-BF58-B10DC10625CE}"/>
              </a:ext>
            </a:extLst>
          </p:cNvPr>
          <p:cNvSpPr>
            <a:spLocks noGrp="1"/>
          </p:cNvSpPr>
          <p:nvPr>
            <p:ph type="subTitle" idx="1"/>
          </p:nvPr>
        </p:nvSpPr>
        <p:spPr/>
        <p:txBody>
          <a:bodyPr/>
          <a:lstStyle/>
          <a:p>
            <a:r>
              <a:rPr lang="cs-CZ" dirty="0"/>
              <a:t>Martin Pešl</a:t>
            </a:r>
          </a:p>
          <a:p>
            <a:endParaRPr lang="cs-CZ" dirty="0"/>
          </a:p>
        </p:txBody>
      </p:sp>
    </p:spTree>
    <p:extLst>
      <p:ext uri="{BB962C8B-B14F-4D97-AF65-F5344CB8AC3E}">
        <p14:creationId xmlns:p14="http://schemas.microsoft.com/office/powerpoint/2010/main" val="426640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FC1131-75FD-4DDF-B538-A2C8CBBA472D}"/>
              </a:ext>
            </a:extLst>
          </p:cNvPr>
          <p:cNvSpPr>
            <a:spLocks noGrp="1"/>
          </p:cNvSpPr>
          <p:nvPr>
            <p:ph type="title"/>
          </p:nvPr>
        </p:nvSpPr>
        <p:spPr/>
        <p:txBody>
          <a:bodyPr>
            <a:normAutofit fontScale="90000"/>
          </a:bodyPr>
          <a:lstStyle/>
          <a:p>
            <a:r>
              <a:rPr lang="cs-CZ" dirty="0"/>
              <a:t>A</a:t>
            </a:r>
            <a:r>
              <a:rPr lang="en-US" dirty="0" err="1"/>
              <a:t>rrhythmia</a:t>
            </a:r>
            <a:r>
              <a:rPr lang="cs-CZ" dirty="0"/>
              <a:t> and </a:t>
            </a:r>
            <a:r>
              <a:rPr lang="cs-CZ" dirty="0" err="1"/>
              <a:t>Heart</a:t>
            </a:r>
            <a:r>
              <a:rPr lang="cs-CZ" dirty="0"/>
              <a:t> </a:t>
            </a:r>
            <a:r>
              <a:rPr lang="cs-CZ" dirty="0" err="1"/>
              <a:t>Failure</a:t>
            </a:r>
            <a:r>
              <a:rPr lang="cs-CZ" dirty="0"/>
              <a:t> </a:t>
            </a:r>
            <a:r>
              <a:rPr lang="cs-CZ" dirty="0" err="1"/>
              <a:t>preclinical</a:t>
            </a:r>
            <a:r>
              <a:rPr lang="cs-CZ" dirty="0"/>
              <a:t> </a:t>
            </a:r>
            <a:r>
              <a:rPr lang="en-US" dirty="0"/>
              <a:t>management</a:t>
            </a:r>
            <a:endParaRPr lang="cs-CZ" dirty="0"/>
          </a:p>
        </p:txBody>
      </p:sp>
      <p:sp>
        <p:nvSpPr>
          <p:cNvPr id="3" name="Zástupný obsah 2">
            <a:extLst>
              <a:ext uri="{FF2B5EF4-FFF2-40B4-BE49-F238E27FC236}">
                <a16:creationId xmlns:a16="http://schemas.microsoft.com/office/drawing/2014/main" id="{C7A39D44-B66C-4C38-9844-4DBE9450011E}"/>
              </a:ext>
            </a:extLst>
          </p:cNvPr>
          <p:cNvSpPr>
            <a:spLocks noGrp="1"/>
          </p:cNvSpPr>
          <p:nvPr>
            <p:ph idx="1"/>
          </p:nvPr>
        </p:nvSpPr>
        <p:spPr/>
        <p:txBody>
          <a:bodyPr>
            <a:normAutofit lnSpcReduction="10000"/>
          </a:bodyPr>
          <a:lstStyle/>
          <a:p>
            <a:endParaRPr lang="en-US" dirty="0"/>
          </a:p>
          <a:p>
            <a:r>
              <a:rPr lang="en-US" dirty="0"/>
              <a:t>screening responses of new developed compounds</a:t>
            </a:r>
          </a:p>
          <a:p>
            <a:r>
              <a:rPr lang="en-US" dirty="0"/>
              <a:t>improvement of drug and treatment strategies</a:t>
            </a:r>
          </a:p>
          <a:p>
            <a:endParaRPr lang="en-US" dirty="0"/>
          </a:p>
          <a:p>
            <a:r>
              <a:rPr lang="en-US" i="1" dirty="0"/>
              <a:t>in silico</a:t>
            </a:r>
            <a:endParaRPr lang="en-US" dirty="0"/>
          </a:p>
          <a:p>
            <a:r>
              <a:rPr lang="en-US" i="1" dirty="0"/>
              <a:t>in vitro</a:t>
            </a:r>
          </a:p>
          <a:p>
            <a:r>
              <a:rPr lang="en-US" dirty="0"/>
              <a:t>small animal models</a:t>
            </a:r>
          </a:p>
          <a:p>
            <a:r>
              <a:rPr lang="en-US" dirty="0"/>
              <a:t>large animal models </a:t>
            </a:r>
          </a:p>
          <a:p>
            <a:r>
              <a:rPr lang="en-US" dirty="0"/>
              <a:t>healthy and diseased human participants</a:t>
            </a:r>
          </a:p>
        </p:txBody>
      </p:sp>
    </p:spTree>
    <p:extLst>
      <p:ext uri="{BB962C8B-B14F-4D97-AF65-F5344CB8AC3E}">
        <p14:creationId xmlns:p14="http://schemas.microsoft.com/office/powerpoint/2010/main" val="394118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p:txBody>
          <a:bodyPr>
            <a:normAutofit/>
          </a:bodyPr>
          <a:lstStyle/>
          <a:p>
            <a:r>
              <a:rPr lang="cs-CZ" dirty="0" err="1"/>
              <a:t>Cardiac</a:t>
            </a:r>
            <a:r>
              <a:rPr lang="cs-CZ" dirty="0"/>
              <a:t> risk </a:t>
            </a:r>
            <a:r>
              <a:rPr lang="en-US" dirty="0"/>
              <a:t>assessment</a:t>
            </a:r>
            <a:endParaRPr lang="cs-CZ" i="1" dirty="0"/>
          </a:p>
        </p:txBody>
      </p:sp>
      <p:sp>
        <p:nvSpPr>
          <p:cNvPr id="3" name="Zástupný obsah 2">
            <a:extLst>
              <a:ext uri="{FF2B5EF4-FFF2-40B4-BE49-F238E27FC236}">
                <a16:creationId xmlns:a16="http://schemas.microsoft.com/office/drawing/2014/main" id="{D03A77A9-9D20-4289-9735-27E8E2186BA7}"/>
              </a:ext>
            </a:extLst>
          </p:cNvPr>
          <p:cNvSpPr>
            <a:spLocks noGrp="1"/>
          </p:cNvSpPr>
          <p:nvPr>
            <p:ph idx="1"/>
          </p:nvPr>
        </p:nvSpPr>
        <p:spPr>
          <a:xfrm>
            <a:off x="503999" y="2044959"/>
            <a:ext cx="11391083" cy="4201051"/>
          </a:xfrm>
        </p:spPr>
        <p:txBody>
          <a:bodyPr>
            <a:normAutofit fontScale="92500" lnSpcReduction="20000"/>
          </a:bodyPr>
          <a:lstStyle/>
          <a:p>
            <a:r>
              <a:rPr lang="en-US" i="1" dirty="0"/>
              <a:t>in vitro </a:t>
            </a:r>
            <a:r>
              <a:rPr lang="en-US" dirty="0"/>
              <a:t>Electrophysiology, </a:t>
            </a:r>
            <a:r>
              <a:rPr lang="en-US" b="1" dirty="0"/>
              <a:t>no standardized </a:t>
            </a:r>
            <a:r>
              <a:rPr lang="en-US" b="1" dirty="0" err="1"/>
              <a:t>contractlity</a:t>
            </a:r>
            <a:r>
              <a:rPr lang="en-US" b="1" dirty="0"/>
              <a:t> safety studies</a:t>
            </a:r>
          </a:p>
          <a:p>
            <a:pPr lvl="1"/>
            <a:r>
              <a:rPr lang="en-US" dirty="0" err="1"/>
              <a:t>I</a:t>
            </a:r>
            <a:r>
              <a:rPr lang="en-US" baseline="-25000" dirty="0" err="1"/>
              <a:t>Kr</a:t>
            </a:r>
            <a:r>
              <a:rPr lang="en-US" dirty="0"/>
              <a:t> assays (adequate to QT assays) ICH S7B guidance EMA / similar FDA</a:t>
            </a:r>
          </a:p>
          <a:p>
            <a:pPr lvl="1"/>
            <a:r>
              <a:rPr lang="en-US" i="1" dirty="0"/>
              <a:t>multi-ion channel </a:t>
            </a:r>
            <a:r>
              <a:rPr lang="en-US" dirty="0"/>
              <a:t>comprehensive </a:t>
            </a:r>
            <a:r>
              <a:rPr lang="en-US" dirty="0" err="1"/>
              <a:t>proarrhythmia</a:t>
            </a:r>
            <a:r>
              <a:rPr lang="en-US" dirty="0"/>
              <a:t> assay (</a:t>
            </a:r>
            <a:r>
              <a:rPr lang="en-US" dirty="0" err="1"/>
              <a:t>CiPA</a:t>
            </a:r>
            <a:r>
              <a:rPr lang="en-US" dirty="0"/>
              <a:t>, </a:t>
            </a:r>
            <a:r>
              <a:rPr lang="en-US" i="1" dirty="0" err="1"/>
              <a:t>Fermini</a:t>
            </a:r>
            <a:r>
              <a:rPr lang="en-US" i="1" dirty="0"/>
              <a:t> 2016</a:t>
            </a:r>
            <a:r>
              <a:rPr lang="en-US" dirty="0"/>
              <a:t>) </a:t>
            </a:r>
          </a:p>
          <a:p>
            <a:pPr lvl="1"/>
            <a:endParaRPr lang="en-US" dirty="0"/>
          </a:p>
          <a:p>
            <a:r>
              <a:rPr lang="en-US" dirty="0"/>
              <a:t>Animal </a:t>
            </a:r>
            <a:r>
              <a:rPr lang="en-US" dirty="0" err="1"/>
              <a:t>Cardiomyoctes</a:t>
            </a:r>
            <a:endParaRPr lang="en-US" dirty="0"/>
          </a:p>
          <a:p>
            <a:pPr lvl="1"/>
            <a:r>
              <a:rPr lang="en-US" dirty="0"/>
              <a:t>zebrafish with two heart chambers, rodents with aberrant ion channel levels</a:t>
            </a:r>
          </a:p>
          <a:p>
            <a:pPr lvl="1"/>
            <a:r>
              <a:rPr lang="en-US" dirty="0"/>
              <a:t>dog, porcine and ovine cells with subtle differences and very complex handling</a:t>
            </a:r>
          </a:p>
          <a:p>
            <a:pPr lvl="1"/>
            <a:endParaRPr lang="en-US" dirty="0"/>
          </a:p>
          <a:p>
            <a:r>
              <a:rPr lang="en-US" dirty="0"/>
              <a:t>Stem cell derived cardiomyocytes (iPSC-CMs)</a:t>
            </a:r>
          </a:p>
          <a:p>
            <a:pPr lvl="1"/>
            <a:r>
              <a:rPr lang="en-US" dirty="0"/>
              <a:t>spontaneous beat and partially immature phenotype</a:t>
            </a:r>
          </a:p>
          <a:p>
            <a:pPr lvl="1"/>
            <a:r>
              <a:rPr lang="en-US" dirty="0"/>
              <a:t>single cells lack organ-dependent factors and cell-cell interactions</a:t>
            </a:r>
          </a:p>
          <a:p>
            <a:pPr lvl="1"/>
            <a:r>
              <a:rPr lang="en-US" dirty="0"/>
              <a:t>cardiac organoid model approximates an optimal translational value and repeatability</a:t>
            </a:r>
          </a:p>
          <a:p>
            <a:pPr lvl="2"/>
            <a:r>
              <a:rPr lang="en-US" dirty="0"/>
              <a:t>enables both safety and disease phenotype studies</a:t>
            </a:r>
          </a:p>
        </p:txBody>
      </p:sp>
    </p:spTree>
    <p:extLst>
      <p:ext uri="{BB962C8B-B14F-4D97-AF65-F5344CB8AC3E}">
        <p14:creationId xmlns:p14="http://schemas.microsoft.com/office/powerpoint/2010/main" val="227036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p:txBody>
          <a:bodyPr>
            <a:normAutofit fontScale="90000"/>
          </a:bodyPr>
          <a:lstStyle/>
          <a:p>
            <a:r>
              <a:rPr lang="en-US" dirty="0"/>
              <a:t>Stem cell derived cardiomyocytes (iPSC-CMs)</a:t>
            </a:r>
          </a:p>
        </p:txBody>
      </p:sp>
      <p:sp>
        <p:nvSpPr>
          <p:cNvPr id="3" name="Zástupný obsah 2">
            <a:extLst>
              <a:ext uri="{FF2B5EF4-FFF2-40B4-BE49-F238E27FC236}">
                <a16:creationId xmlns:a16="http://schemas.microsoft.com/office/drawing/2014/main" id="{D03A77A9-9D20-4289-9735-27E8E2186BA7}"/>
              </a:ext>
            </a:extLst>
          </p:cNvPr>
          <p:cNvSpPr>
            <a:spLocks noGrp="1"/>
          </p:cNvSpPr>
          <p:nvPr>
            <p:ph idx="1"/>
          </p:nvPr>
        </p:nvSpPr>
        <p:spPr>
          <a:xfrm>
            <a:off x="503999" y="2044959"/>
            <a:ext cx="11391083" cy="4201051"/>
          </a:xfrm>
        </p:spPr>
        <p:txBody>
          <a:bodyPr>
            <a:normAutofit/>
          </a:bodyPr>
          <a:lstStyle/>
          <a:p>
            <a:pPr lvl="1"/>
            <a:r>
              <a:rPr lang="en-US" dirty="0"/>
              <a:t>cardiac organoid model</a:t>
            </a:r>
            <a:r>
              <a:rPr lang="cs-CZ" dirty="0"/>
              <a:t> (</a:t>
            </a:r>
            <a:r>
              <a:rPr lang="cs-CZ" dirty="0" err="1"/>
              <a:t>embryonic</a:t>
            </a:r>
            <a:r>
              <a:rPr lang="cs-CZ" dirty="0"/>
              <a:t> body EB)</a:t>
            </a:r>
            <a:endParaRPr lang="en-US" dirty="0"/>
          </a:p>
        </p:txBody>
      </p:sp>
      <p:pic>
        <p:nvPicPr>
          <p:cNvPr id="4" name="Picture 3">
            <a:extLst>
              <a:ext uri="{FF2B5EF4-FFF2-40B4-BE49-F238E27FC236}">
                <a16:creationId xmlns:a16="http://schemas.microsoft.com/office/drawing/2014/main" id="{1BB9AF24-2D57-4E8A-907D-42E7C69304F0}"/>
              </a:ext>
            </a:extLst>
          </p:cNvPr>
          <p:cNvPicPr>
            <a:picLocks noChangeAspect="1"/>
          </p:cNvPicPr>
          <p:nvPr/>
        </p:nvPicPr>
        <p:blipFill rotWithShape="1">
          <a:blip r:embed="rId5"/>
          <a:srcRect r="1600"/>
          <a:stretch/>
        </p:blipFill>
        <p:spPr>
          <a:xfrm>
            <a:off x="503999" y="2636538"/>
            <a:ext cx="8636876" cy="3609472"/>
          </a:xfrm>
          <a:prstGeom prst="rect">
            <a:avLst/>
          </a:prstGeom>
        </p:spPr>
      </p:pic>
      <p:sp>
        <p:nvSpPr>
          <p:cNvPr id="9" name="Rectangle 8">
            <a:extLst>
              <a:ext uri="{FF2B5EF4-FFF2-40B4-BE49-F238E27FC236}">
                <a16:creationId xmlns:a16="http://schemas.microsoft.com/office/drawing/2014/main" id="{F6A142BA-2BC4-4F17-8D1D-4D2E73A628C2}"/>
              </a:ext>
            </a:extLst>
          </p:cNvPr>
          <p:cNvSpPr/>
          <p:nvPr/>
        </p:nvSpPr>
        <p:spPr>
          <a:xfrm>
            <a:off x="2104696" y="2451538"/>
            <a:ext cx="10271233" cy="42010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garose Aggregation">
            <a:hlinkClick r:id="" action="ppaction://media"/>
            <a:extLst>
              <a:ext uri="{FF2B5EF4-FFF2-40B4-BE49-F238E27FC236}">
                <a16:creationId xmlns:a16="http://schemas.microsoft.com/office/drawing/2014/main" id="{409011D4-ED9B-44E3-83AC-02C14872825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054366" y="2581373"/>
            <a:ext cx="3941379" cy="3941379"/>
          </a:xfrm>
          <a:prstGeom prst="rect">
            <a:avLst/>
          </a:prstGeom>
        </p:spPr>
      </p:pic>
      <p:sp>
        <p:nvSpPr>
          <p:cNvPr id="10" name="Rectangle 9">
            <a:extLst>
              <a:ext uri="{FF2B5EF4-FFF2-40B4-BE49-F238E27FC236}">
                <a16:creationId xmlns:a16="http://schemas.microsoft.com/office/drawing/2014/main" id="{D54F0B2C-72FE-476C-A901-E3E090F69621}"/>
              </a:ext>
            </a:extLst>
          </p:cNvPr>
          <p:cNvSpPr/>
          <p:nvPr/>
        </p:nvSpPr>
        <p:spPr>
          <a:xfrm>
            <a:off x="8476495" y="6472207"/>
            <a:ext cx="3715504"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Pesl et al. </a:t>
            </a:r>
            <a:r>
              <a:rPr lang="cs-CZ" altLang="en-US" i="1" dirty="0" err="1">
                <a:latin typeface="Arial" panose="020B0604020202020204" pitchFamily="34" charset="0"/>
              </a:rPr>
              <a:t>Heart</a:t>
            </a:r>
            <a:r>
              <a:rPr lang="cs-CZ" altLang="en-US" i="1" dirty="0">
                <a:latin typeface="Arial" panose="020B0604020202020204" pitchFamily="34" charset="0"/>
              </a:rPr>
              <a:t> and </a:t>
            </a:r>
            <a:r>
              <a:rPr lang="cs-CZ" altLang="en-US" i="1" dirty="0" err="1">
                <a:latin typeface="Arial" panose="020B0604020202020204" pitchFamily="34" charset="0"/>
              </a:rPr>
              <a:t>Vessels</a:t>
            </a:r>
            <a:r>
              <a:rPr lang="cs-CZ" altLang="en-US" i="1" dirty="0">
                <a:latin typeface="Arial" panose="020B0604020202020204" pitchFamily="34" charset="0"/>
              </a:rPr>
              <a:t> 2014</a:t>
            </a:r>
          </a:p>
        </p:txBody>
      </p:sp>
    </p:spTree>
    <p:extLst>
      <p:ext uri="{BB962C8B-B14F-4D97-AF65-F5344CB8AC3E}">
        <p14:creationId xmlns:p14="http://schemas.microsoft.com/office/powerpoint/2010/main" val="353134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0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p:txBody>
          <a:bodyPr>
            <a:normAutofit fontScale="90000"/>
          </a:bodyPr>
          <a:lstStyle/>
          <a:p>
            <a:r>
              <a:rPr lang="en-US" dirty="0"/>
              <a:t>Stem cell derived cardiomyocytes (iPSC-CMs)</a:t>
            </a:r>
          </a:p>
        </p:txBody>
      </p:sp>
      <p:sp>
        <p:nvSpPr>
          <p:cNvPr id="3" name="Zástupný obsah 2">
            <a:extLst>
              <a:ext uri="{FF2B5EF4-FFF2-40B4-BE49-F238E27FC236}">
                <a16:creationId xmlns:a16="http://schemas.microsoft.com/office/drawing/2014/main" id="{D03A77A9-9D20-4289-9735-27E8E2186BA7}"/>
              </a:ext>
            </a:extLst>
          </p:cNvPr>
          <p:cNvSpPr>
            <a:spLocks noGrp="1"/>
          </p:cNvSpPr>
          <p:nvPr>
            <p:ph idx="1"/>
          </p:nvPr>
        </p:nvSpPr>
        <p:spPr>
          <a:xfrm>
            <a:off x="503999" y="2044959"/>
            <a:ext cx="11391083" cy="4201051"/>
          </a:xfrm>
        </p:spPr>
        <p:txBody>
          <a:bodyPr>
            <a:normAutofit/>
          </a:bodyPr>
          <a:lstStyle/>
          <a:p>
            <a:pPr lvl="1"/>
            <a:r>
              <a:rPr lang="en-US" dirty="0"/>
              <a:t>cardiac organoid model</a:t>
            </a:r>
            <a:r>
              <a:rPr lang="cs-CZ" dirty="0"/>
              <a:t> (</a:t>
            </a:r>
            <a:r>
              <a:rPr lang="cs-CZ" dirty="0" err="1"/>
              <a:t>embryonic</a:t>
            </a:r>
            <a:r>
              <a:rPr lang="cs-CZ" dirty="0"/>
              <a:t> body EB)</a:t>
            </a:r>
            <a:endParaRPr lang="en-US" dirty="0"/>
          </a:p>
        </p:txBody>
      </p:sp>
      <p:pic>
        <p:nvPicPr>
          <p:cNvPr id="4" name="Picture 3">
            <a:extLst>
              <a:ext uri="{FF2B5EF4-FFF2-40B4-BE49-F238E27FC236}">
                <a16:creationId xmlns:a16="http://schemas.microsoft.com/office/drawing/2014/main" id="{1BB9AF24-2D57-4E8A-907D-42E7C69304F0}"/>
              </a:ext>
            </a:extLst>
          </p:cNvPr>
          <p:cNvPicPr>
            <a:picLocks noChangeAspect="1"/>
          </p:cNvPicPr>
          <p:nvPr/>
        </p:nvPicPr>
        <p:blipFill rotWithShape="1">
          <a:blip r:embed="rId4"/>
          <a:srcRect r="1600"/>
          <a:stretch/>
        </p:blipFill>
        <p:spPr>
          <a:xfrm>
            <a:off x="503999" y="2636538"/>
            <a:ext cx="8636876" cy="3609472"/>
          </a:xfrm>
          <a:prstGeom prst="rect">
            <a:avLst/>
          </a:prstGeom>
        </p:spPr>
      </p:pic>
      <p:pic>
        <p:nvPicPr>
          <p:cNvPr id="5" name="Picture 25">
            <a:extLst>
              <a:ext uri="{FF2B5EF4-FFF2-40B4-BE49-F238E27FC236}">
                <a16:creationId xmlns:a16="http://schemas.microsoft.com/office/drawing/2014/main" id="{D028EECC-9B70-4745-981B-EA48930AF1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1063" y="1812758"/>
            <a:ext cx="1870879" cy="187091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a:extLst>
              <a:ext uri="{FF2B5EF4-FFF2-40B4-BE49-F238E27FC236}">
                <a16:creationId xmlns:a16="http://schemas.microsoft.com/office/drawing/2014/main" id="{D6AE3AD7-BEDD-40F5-886E-94A4495E6CC7}"/>
              </a:ext>
            </a:extLst>
          </p:cNvPr>
          <p:cNvSpPr/>
          <p:nvPr/>
        </p:nvSpPr>
        <p:spPr>
          <a:xfrm>
            <a:off x="10698711" y="2044959"/>
            <a:ext cx="2573474" cy="1477328"/>
          </a:xfrm>
          <a:prstGeom prst="rect">
            <a:avLst/>
          </a:prstGeom>
        </p:spPr>
        <p:txBody>
          <a:bodyPr wrap="square">
            <a:spAutoFit/>
          </a:bodyPr>
          <a:lstStyle/>
          <a:p>
            <a:r>
              <a:rPr lang="cs-CZ" altLang="en-US" i="1" dirty="0" err="1">
                <a:solidFill>
                  <a:srgbClr val="000000"/>
                </a:solidFill>
                <a:latin typeface="Arial" panose="020B0604020202020204" pitchFamily="34" charset="0"/>
              </a:rPr>
              <a:t>CMs</a:t>
            </a:r>
            <a:r>
              <a:rPr lang="cs-CZ" altLang="en-US" i="1" dirty="0">
                <a:solidFill>
                  <a:srgbClr val="000000"/>
                </a:solidFill>
                <a:latin typeface="Arial" panose="020B0604020202020204" pitchFamily="34" charset="0"/>
              </a:rPr>
              <a:t> </a:t>
            </a:r>
          </a:p>
          <a:p>
            <a:r>
              <a:rPr lang="en-US" altLang="en-US" i="1" dirty="0">
                <a:solidFill>
                  <a:srgbClr val="000000"/>
                </a:solidFill>
                <a:latin typeface="Arial" panose="020B0604020202020204" pitchFamily="34" charset="0"/>
              </a:rPr>
              <a:t>dissociated </a:t>
            </a:r>
            <a:endParaRPr lang="cs-CZ" altLang="en-US" i="1" dirty="0">
              <a:solidFill>
                <a:srgbClr val="000000"/>
              </a:solidFill>
              <a:latin typeface="Arial" panose="020B0604020202020204" pitchFamily="34" charset="0"/>
            </a:endParaRPr>
          </a:p>
          <a:p>
            <a:r>
              <a:rPr lang="en-US" altLang="en-US" i="1" dirty="0">
                <a:solidFill>
                  <a:srgbClr val="000000"/>
                </a:solidFill>
                <a:latin typeface="Arial" panose="020B0604020202020204" pitchFamily="34" charset="0"/>
              </a:rPr>
              <a:t>from a</a:t>
            </a:r>
            <a:r>
              <a:rPr lang="cs-CZ" altLang="en-US" i="1" dirty="0">
                <a:solidFill>
                  <a:srgbClr val="000000"/>
                </a:solidFill>
                <a:latin typeface="Arial" panose="020B0604020202020204" pitchFamily="34" charset="0"/>
              </a:rPr>
              <a:t>n</a:t>
            </a:r>
            <a:r>
              <a:rPr lang="en-US" altLang="en-US" i="1" dirty="0">
                <a:solidFill>
                  <a:srgbClr val="000000"/>
                </a:solidFill>
                <a:latin typeface="Arial" panose="020B0604020202020204" pitchFamily="34" charset="0"/>
              </a:rPr>
              <a:t> EB</a:t>
            </a:r>
            <a:endParaRPr lang="cs-CZ" altLang="en-US" i="1" dirty="0">
              <a:solidFill>
                <a:srgbClr val="000000"/>
              </a:solidFill>
              <a:latin typeface="Arial" panose="020B0604020202020204" pitchFamily="34" charset="0"/>
            </a:endParaRPr>
          </a:p>
          <a:p>
            <a:r>
              <a:rPr lang="cs-CZ" altLang="en-US" i="1" dirty="0">
                <a:solidFill>
                  <a:srgbClr val="000000"/>
                </a:solidFill>
                <a:latin typeface="Arial" panose="020B0604020202020204" pitchFamily="34" charset="0"/>
              </a:rPr>
              <a:t>Blue DAPI</a:t>
            </a:r>
          </a:p>
          <a:p>
            <a:r>
              <a:rPr lang="en-US" altLang="en-US" i="1" dirty="0">
                <a:solidFill>
                  <a:srgbClr val="000000"/>
                </a:solidFill>
                <a:latin typeface="Arial" panose="020B0604020202020204" pitchFamily="34" charset="0"/>
              </a:rPr>
              <a:t>Red </a:t>
            </a:r>
            <a:r>
              <a:rPr lang="cs-CZ" altLang="en-US" i="1" dirty="0">
                <a:solidFill>
                  <a:srgbClr val="000000"/>
                </a:solidFill>
                <a:latin typeface="Arial" panose="020B0604020202020204" pitchFamily="34" charset="0"/>
              </a:rPr>
              <a:t>cTnT</a:t>
            </a:r>
            <a:endParaRPr lang="en-US" dirty="0"/>
          </a:p>
        </p:txBody>
      </p:sp>
      <p:pic>
        <p:nvPicPr>
          <p:cNvPr id="7" name="EB hiPSC L4 AW 19.06 MP">
            <a:hlinkClick r:id="" action="ppaction://media"/>
            <a:extLst>
              <a:ext uri="{FF2B5EF4-FFF2-40B4-BE49-F238E27FC236}">
                <a16:creationId xmlns:a16="http://schemas.microsoft.com/office/drawing/2014/main" id="{CFA81435-0E97-4D79-BD68-1E0B86D6831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183862" y="4069799"/>
            <a:ext cx="2795511" cy="223640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Rectangle 7">
            <a:extLst>
              <a:ext uri="{FF2B5EF4-FFF2-40B4-BE49-F238E27FC236}">
                <a16:creationId xmlns:a16="http://schemas.microsoft.com/office/drawing/2014/main" id="{7BC47FBE-F72E-4364-8D08-E625F2B7851A}"/>
              </a:ext>
            </a:extLst>
          </p:cNvPr>
          <p:cNvSpPr/>
          <p:nvPr/>
        </p:nvSpPr>
        <p:spPr>
          <a:xfrm>
            <a:off x="6052755" y="6459545"/>
            <a:ext cx="6139245" cy="369332"/>
          </a:xfrm>
          <a:prstGeom prst="rect">
            <a:avLst/>
          </a:prstGeom>
        </p:spPr>
        <p:txBody>
          <a:bodyPr wrap="none">
            <a:spAutoFit/>
          </a:bodyPr>
          <a:lstStyle/>
          <a:p>
            <a:pPr algn="r">
              <a:lnSpc>
                <a:spcPct val="100000"/>
              </a:lnSpc>
              <a:spcAft>
                <a:spcPct val="0"/>
              </a:spcAft>
              <a:buClrTx/>
              <a:buFontTx/>
              <a:buNone/>
            </a:pPr>
            <a:r>
              <a:rPr lang="cs-CZ" altLang="en-US" i="1" dirty="0">
                <a:latin typeface="Arial" panose="020B0604020202020204" pitchFamily="34" charset="0"/>
              </a:rPr>
              <a:t>Pesl et al. </a:t>
            </a:r>
            <a:r>
              <a:rPr lang="cs-CZ" altLang="en-US" i="1" dirty="0" err="1">
                <a:latin typeface="Arial" panose="020B0604020202020204" pitchFamily="34" charset="0"/>
              </a:rPr>
              <a:t>Heart</a:t>
            </a:r>
            <a:r>
              <a:rPr lang="cs-CZ" altLang="en-US" i="1" dirty="0">
                <a:latin typeface="Arial" panose="020B0604020202020204" pitchFamily="34" charset="0"/>
              </a:rPr>
              <a:t> and </a:t>
            </a:r>
            <a:r>
              <a:rPr lang="cs-CZ" altLang="en-US" i="1" dirty="0" err="1">
                <a:latin typeface="Arial" panose="020B0604020202020204" pitchFamily="34" charset="0"/>
              </a:rPr>
              <a:t>Vessels</a:t>
            </a:r>
            <a:r>
              <a:rPr lang="cs-CZ" altLang="en-US" i="1" dirty="0">
                <a:latin typeface="Arial" panose="020B0604020202020204" pitchFamily="34" charset="0"/>
              </a:rPr>
              <a:t> 2014, Beckerová et al 2023</a:t>
            </a:r>
          </a:p>
        </p:txBody>
      </p:sp>
    </p:spTree>
    <p:extLst>
      <p:ext uri="{BB962C8B-B14F-4D97-AF65-F5344CB8AC3E}">
        <p14:creationId xmlns:p14="http://schemas.microsoft.com/office/powerpoint/2010/main" val="410005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0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1">
            <a:extLst>
              <a:ext uri="{FF2B5EF4-FFF2-40B4-BE49-F238E27FC236}">
                <a16:creationId xmlns:a16="http://schemas.microsoft.com/office/drawing/2014/main" id="{B5CDF0A4-43E3-4B38-8599-9AC9F5F3A4BB}"/>
              </a:ext>
            </a:extLst>
          </p:cNvPr>
          <p:cNvSpPr txBox="1">
            <a:spLocks/>
          </p:cNvSpPr>
          <p:nvPr/>
        </p:nvSpPr>
        <p:spPr>
          <a:xfrm>
            <a:off x="504000" y="1074237"/>
            <a:ext cx="11196000" cy="7385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cs-CZ"/>
              <a:t>Phenotype analysis of </a:t>
            </a:r>
            <a:r>
              <a:rPr lang="en-US"/>
              <a:t>iPSC-CMs</a:t>
            </a:r>
            <a:endParaRPr lang="en-US" dirty="0"/>
          </a:p>
        </p:txBody>
      </p:sp>
      <p:pic>
        <p:nvPicPr>
          <p:cNvPr id="9" name="Picture 8">
            <a:extLst>
              <a:ext uri="{FF2B5EF4-FFF2-40B4-BE49-F238E27FC236}">
                <a16:creationId xmlns:a16="http://schemas.microsoft.com/office/drawing/2014/main" id="{C7C352C7-2373-46CF-BD07-08AE38D32218}"/>
              </a:ext>
            </a:extLst>
          </p:cNvPr>
          <p:cNvPicPr>
            <a:picLocks noChangeAspect="1"/>
          </p:cNvPicPr>
          <p:nvPr/>
        </p:nvPicPr>
        <p:blipFill rotWithShape="1">
          <a:blip r:embed="rId2">
            <a:extLst>
              <a:ext uri="{28A0092B-C50C-407E-A947-70E740481C1C}">
                <a14:useLocalDpi xmlns:a14="http://schemas.microsoft.com/office/drawing/2010/main" val="0"/>
              </a:ext>
            </a:extLst>
          </a:blip>
          <a:srcRect b="54671"/>
          <a:stretch/>
        </p:blipFill>
        <p:spPr>
          <a:xfrm>
            <a:off x="567061" y="1750644"/>
            <a:ext cx="5974773" cy="2331498"/>
          </a:xfrm>
          <a:prstGeom prst="rect">
            <a:avLst/>
          </a:prstGeom>
          <a:ln>
            <a:noFill/>
          </a:ln>
          <a:effectLst>
            <a:softEdge rad="112500"/>
          </a:effectLst>
        </p:spPr>
      </p:pic>
      <p:sp>
        <p:nvSpPr>
          <p:cNvPr id="10" name="Rectangle 9">
            <a:extLst>
              <a:ext uri="{FF2B5EF4-FFF2-40B4-BE49-F238E27FC236}">
                <a16:creationId xmlns:a16="http://schemas.microsoft.com/office/drawing/2014/main" id="{FEE175BD-46B2-4118-8D77-B6020F477B97}"/>
              </a:ext>
            </a:extLst>
          </p:cNvPr>
          <p:cNvSpPr/>
          <p:nvPr/>
        </p:nvSpPr>
        <p:spPr>
          <a:xfrm>
            <a:off x="1221828" y="2325409"/>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4D1C451-5FA6-4956-A36B-3AC38A673C0E}"/>
              </a:ext>
            </a:extLst>
          </p:cNvPr>
          <p:cNvPicPr>
            <a:picLocks noChangeAspect="1"/>
          </p:cNvPicPr>
          <p:nvPr/>
        </p:nvPicPr>
        <p:blipFill rotWithShape="1">
          <a:blip r:embed="rId2">
            <a:extLst>
              <a:ext uri="{28A0092B-C50C-407E-A947-70E740481C1C}">
                <a14:useLocalDpi xmlns:a14="http://schemas.microsoft.com/office/drawing/2010/main" val="0"/>
              </a:ext>
            </a:extLst>
          </a:blip>
          <a:srcRect t="45800"/>
          <a:stretch/>
        </p:blipFill>
        <p:spPr>
          <a:xfrm>
            <a:off x="400342" y="3901111"/>
            <a:ext cx="5974773" cy="2787774"/>
          </a:xfrm>
          <a:prstGeom prst="rect">
            <a:avLst/>
          </a:prstGeom>
          <a:ln>
            <a:noFill/>
          </a:ln>
          <a:effectLst>
            <a:softEdge rad="0"/>
          </a:effectLst>
        </p:spPr>
      </p:pic>
      <p:sp>
        <p:nvSpPr>
          <p:cNvPr id="12" name="Rectangle 11">
            <a:extLst>
              <a:ext uri="{FF2B5EF4-FFF2-40B4-BE49-F238E27FC236}">
                <a16:creationId xmlns:a16="http://schemas.microsoft.com/office/drawing/2014/main" id="{BA834BF0-1749-4572-88FB-84C678128E8B}"/>
              </a:ext>
            </a:extLst>
          </p:cNvPr>
          <p:cNvSpPr/>
          <p:nvPr/>
        </p:nvSpPr>
        <p:spPr>
          <a:xfrm>
            <a:off x="400342" y="3901111"/>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6C16C1-E498-4E27-A9E8-40FFD8FC1FC6}"/>
              </a:ext>
            </a:extLst>
          </p:cNvPr>
          <p:cNvSpPr/>
          <p:nvPr/>
        </p:nvSpPr>
        <p:spPr>
          <a:xfrm>
            <a:off x="1221828" y="5399685"/>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2BD70C-C9AC-421F-9943-B35AD5078075}"/>
              </a:ext>
            </a:extLst>
          </p:cNvPr>
          <p:cNvSpPr/>
          <p:nvPr/>
        </p:nvSpPr>
        <p:spPr>
          <a:xfrm>
            <a:off x="2195349" y="3980788"/>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5362E20-0A21-4763-9812-ED05096B5021}"/>
              </a:ext>
            </a:extLst>
          </p:cNvPr>
          <p:cNvSpPr/>
          <p:nvPr/>
        </p:nvSpPr>
        <p:spPr>
          <a:xfrm>
            <a:off x="6459538" y="5473422"/>
            <a:ext cx="5482841" cy="646331"/>
          </a:xfrm>
          <a:prstGeom prst="rect">
            <a:avLst/>
          </a:prstGeom>
        </p:spPr>
        <p:txBody>
          <a:bodyPr wrap="square">
            <a:spAutoFit/>
          </a:bodyPr>
          <a:lstStyle/>
          <a:p>
            <a:pPr>
              <a:defRPr/>
            </a:pPr>
            <a:r>
              <a:rPr lang="cs-CZ" dirty="0" err="1"/>
              <a:t>Calcium</a:t>
            </a:r>
            <a:r>
              <a:rPr lang="cs-CZ" dirty="0"/>
              <a:t> </a:t>
            </a:r>
            <a:r>
              <a:rPr lang="cs-CZ" dirty="0" err="1"/>
              <a:t>Imaging</a:t>
            </a:r>
            <a:endParaRPr lang="cs-CZ" dirty="0"/>
          </a:p>
          <a:p>
            <a:pPr>
              <a:defRPr/>
            </a:pPr>
            <a:r>
              <a:rPr lang="cs-CZ" dirty="0"/>
              <a:t>- </a:t>
            </a:r>
            <a:r>
              <a:rPr lang="en-US" dirty="0"/>
              <a:t>intrinsic Ca</a:t>
            </a:r>
            <a:r>
              <a:rPr lang="en-US" baseline="30000" dirty="0"/>
              <a:t>2+</a:t>
            </a:r>
            <a:r>
              <a:rPr lang="en-US" dirty="0"/>
              <a:t> kinetics</a:t>
            </a:r>
            <a:r>
              <a:rPr lang="cs-CZ" dirty="0"/>
              <a:t> </a:t>
            </a:r>
            <a:r>
              <a:rPr lang="cs-CZ" dirty="0" err="1"/>
              <a:t>using</a:t>
            </a:r>
            <a:r>
              <a:rPr lang="cs-CZ" dirty="0"/>
              <a:t> </a:t>
            </a:r>
            <a:r>
              <a:rPr lang="en-US" dirty="0"/>
              <a:t>calcium-binding</a:t>
            </a:r>
            <a:r>
              <a:rPr lang="cs-CZ" dirty="0"/>
              <a:t> </a:t>
            </a:r>
            <a:r>
              <a:rPr lang="en-US" dirty="0"/>
              <a:t>Fluo-8</a:t>
            </a:r>
            <a:endParaRPr lang="cs-CZ" dirty="0"/>
          </a:p>
        </p:txBody>
      </p:sp>
      <p:sp>
        <p:nvSpPr>
          <p:cNvPr id="16" name="Rectangle 1">
            <a:extLst>
              <a:ext uri="{FF2B5EF4-FFF2-40B4-BE49-F238E27FC236}">
                <a16:creationId xmlns:a16="http://schemas.microsoft.com/office/drawing/2014/main" id="{040A1E3A-7874-4BF5-9A79-12E6A40F1565}"/>
              </a:ext>
            </a:extLst>
          </p:cNvPr>
          <p:cNvSpPr>
            <a:spLocks noChangeArrowheads="1"/>
          </p:cNvSpPr>
          <p:nvPr/>
        </p:nvSpPr>
        <p:spPr bwMode="auto">
          <a:xfrm>
            <a:off x="6459538" y="2652543"/>
            <a:ext cx="560896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en-US" altLang="cs-CZ" sz="1800" dirty="0">
                <a:solidFill>
                  <a:schemeClr val="tx1"/>
                </a:solidFill>
                <a:latin typeface="Arial" panose="020B0604020202020204" pitchFamily="34" charset="0"/>
              </a:rPr>
              <a:t>A</a:t>
            </a:r>
            <a:r>
              <a:rPr lang="cs-CZ" altLang="cs-CZ" sz="1800" dirty="0" err="1">
                <a:solidFill>
                  <a:schemeClr val="tx1"/>
                </a:solidFill>
                <a:latin typeface="Arial" panose="020B0604020202020204" pitchFamily="34" charset="0"/>
              </a:rPr>
              <a:t>tomic</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force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microscopy</a:t>
            </a:r>
            <a:endParaRPr lang="cs-CZ" altLang="cs-CZ" sz="1800" dirty="0">
              <a:solidFill>
                <a:schemeClr val="tx1"/>
              </a:solidFill>
              <a:latin typeface="Arial" panose="020B0604020202020204" pitchFamily="34" charset="0"/>
            </a:endParaRPr>
          </a:p>
          <a:p>
            <a:pPr>
              <a:lnSpc>
                <a:spcPct val="100000"/>
              </a:lnSpc>
              <a:spcAft>
                <a:spcPct val="0"/>
              </a:spcAft>
              <a:buClrTx/>
              <a:buNone/>
            </a:pP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cantilever</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deflection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reflects</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contraction</a:t>
            </a:r>
            <a:r>
              <a:rPr lang="cs-CZ" altLang="cs-CZ" sz="1800" dirty="0">
                <a:solidFill>
                  <a:schemeClr val="tx1"/>
                </a:solidFill>
                <a:latin typeface="Arial" panose="020B0604020202020204" pitchFamily="34" charset="0"/>
              </a:rPr>
              <a:t>/</a:t>
            </a:r>
            <a:r>
              <a:rPr lang="cs-CZ" altLang="cs-CZ" sz="1800" dirty="0" err="1">
                <a:solidFill>
                  <a:schemeClr val="tx1"/>
                </a:solidFill>
                <a:latin typeface="Arial" panose="020B0604020202020204" pitchFamily="34" charset="0"/>
              </a:rPr>
              <a:t>relaxation</a:t>
            </a:r>
            <a:endParaRPr lang="cs-CZ" altLang="cs-CZ" sz="1800" dirty="0">
              <a:solidFill>
                <a:schemeClr val="tx1"/>
              </a:solidFill>
              <a:latin typeface="Arial" panose="020B0604020202020204" pitchFamily="34" charset="0"/>
            </a:endParaRPr>
          </a:p>
          <a:p>
            <a:pPr marL="285750" indent="-285750">
              <a:lnSpc>
                <a:spcPct val="100000"/>
              </a:lnSpc>
              <a:spcAft>
                <a:spcPct val="0"/>
              </a:spcAft>
              <a:buClrTx/>
              <a:buFontTx/>
              <a:buChar char="-"/>
            </a:pPr>
            <a:endParaRPr lang="cs-CZ" altLang="cs-CZ" sz="1800" dirty="0">
              <a:solidFill>
                <a:schemeClr val="tx1"/>
              </a:solidFill>
              <a:latin typeface="Arial" panose="020B0604020202020204" pitchFamily="34" charset="0"/>
            </a:endParaRPr>
          </a:p>
        </p:txBody>
      </p:sp>
      <p:sp>
        <p:nvSpPr>
          <p:cNvPr id="17" name="Rectangle 1">
            <a:extLst>
              <a:ext uri="{FF2B5EF4-FFF2-40B4-BE49-F238E27FC236}">
                <a16:creationId xmlns:a16="http://schemas.microsoft.com/office/drawing/2014/main" id="{3083EF4D-5DE4-4D03-B9D3-DDD6B0A27F02}"/>
              </a:ext>
            </a:extLst>
          </p:cNvPr>
          <p:cNvSpPr>
            <a:spLocks noChangeArrowheads="1"/>
          </p:cNvSpPr>
          <p:nvPr/>
        </p:nvSpPr>
        <p:spPr bwMode="auto">
          <a:xfrm>
            <a:off x="6459538" y="4062982"/>
            <a:ext cx="51988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Microelectrode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array</a:t>
            </a: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field</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potential</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reflects</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syncytium</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action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potential</a:t>
            </a:r>
            <a:endParaRPr lang="cs-CZ" altLang="cs-CZ" sz="1800" dirty="0">
              <a:solidFill>
                <a:schemeClr val="tx1"/>
              </a:solidFill>
              <a:latin typeface="Arial" panose="020B0604020202020204" pitchFamily="34" charset="0"/>
            </a:endParaRPr>
          </a:p>
        </p:txBody>
      </p:sp>
    </p:spTree>
    <p:extLst>
      <p:ext uri="{BB962C8B-B14F-4D97-AF65-F5344CB8AC3E}">
        <p14:creationId xmlns:p14="http://schemas.microsoft.com/office/powerpoint/2010/main" val="2325878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err="1">
                <a:latin typeface="Arial" panose="020B0604020202020204" pitchFamily="34" charset="0"/>
              </a:rPr>
              <a:t>tomic</a:t>
            </a:r>
            <a:r>
              <a:rPr lang="cs-CZ" altLang="cs-CZ" dirty="0">
                <a:latin typeface="Arial" panose="020B0604020202020204" pitchFamily="34" charset="0"/>
              </a:rPr>
              <a:t> </a:t>
            </a:r>
            <a:r>
              <a:rPr lang="cs-CZ" altLang="cs-CZ" dirty="0" err="1">
                <a:latin typeface="Arial" panose="020B0604020202020204" pitchFamily="34" charset="0"/>
              </a:rPr>
              <a:t>force</a:t>
            </a:r>
            <a:r>
              <a:rPr lang="cs-CZ" altLang="cs-CZ" dirty="0">
                <a:latin typeface="Arial" panose="020B0604020202020204" pitchFamily="34" charset="0"/>
              </a:rPr>
              <a:t> </a:t>
            </a:r>
            <a:r>
              <a:rPr lang="cs-CZ" altLang="cs-CZ" dirty="0" err="1">
                <a:latin typeface="Arial" panose="020B0604020202020204" pitchFamily="34" charset="0"/>
              </a:rPr>
              <a:t>microscopy</a:t>
            </a:r>
            <a:r>
              <a:rPr lang="cs-CZ" altLang="cs-CZ" dirty="0">
                <a:latin typeface="Arial" panose="020B0604020202020204" pitchFamily="34" charset="0"/>
              </a:rPr>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8" descr="https://ars.els-cdn.com/content/image/1-s2.0-S0956566316305036-gr1_lrg.jpg">
            <a:extLst>
              <a:ext uri="{FF2B5EF4-FFF2-40B4-BE49-F238E27FC236}">
                <a16:creationId xmlns:a16="http://schemas.microsoft.com/office/drawing/2014/main" id="{5494B549-9490-4868-B2BF-254FEE5DF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79054"/>
          <a:stretch>
            <a:fillRect/>
          </a:stretch>
        </p:blipFill>
        <p:spPr bwMode="auto">
          <a:xfrm>
            <a:off x="3413865" y="1892435"/>
            <a:ext cx="10255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Obdélník 2">
            <a:extLst>
              <a:ext uri="{FF2B5EF4-FFF2-40B4-BE49-F238E27FC236}">
                <a16:creationId xmlns:a16="http://schemas.microsoft.com/office/drawing/2014/main" id="{4FA153BA-B95D-4960-AE5A-41CD75FC7722}"/>
              </a:ext>
            </a:extLst>
          </p:cNvPr>
          <p:cNvSpPr>
            <a:spLocks noChangeArrowheads="1"/>
          </p:cNvSpPr>
          <p:nvPr/>
        </p:nvSpPr>
        <p:spPr bwMode="auto">
          <a:xfrm>
            <a:off x="4835690" y="5382917"/>
            <a:ext cx="69559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en-US" altLang="cs-CZ" sz="1800" dirty="0">
                <a:solidFill>
                  <a:schemeClr val="tx1"/>
                </a:solidFill>
                <a:latin typeface="Arial" panose="020B0604020202020204" pitchFamily="34" charset="0"/>
              </a:rPr>
              <a:t>contraction rate</a:t>
            </a:r>
            <a:r>
              <a:rPr lang="cs-CZ" altLang="cs-CZ" sz="1800" dirty="0">
                <a:solidFill>
                  <a:schemeClr val="tx1"/>
                </a:solidFill>
                <a:latin typeface="Arial" panose="020B0604020202020204" pitchFamily="34" charset="0"/>
              </a:rPr>
              <a:t>, </a:t>
            </a:r>
            <a:r>
              <a:rPr lang="en-US" altLang="cs-CZ" sz="1800" dirty="0">
                <a:solidFill>
                  <a:schemeClr val="tx1"/>
                </a:solidFill>
                <a:latin typeface="Arial" panose="020B0604020202020204" pitchFamily="34" charset="0"/>
              </a:rPr>
              <a:t>relaxation time</a:t>
            </a:r>
            <a:r>
              <a:rPr lang="cs-CZ" altLang="cs-CZ" sz="1800" dirty="0">
                <a:solidFill>
                  <a:schemeClr val="tx1"/>
                </a:solidFill>
                <a:latin typeface="Arial" panose="020B0604020202020204" pitchFamily="34" charset="0"/>
              </a:rPr>
              <a:t>, d</a:t>
            </a:r>
            <a:r>
              <a:rPr lang="en-US" altLang="cs-CZ" sz="1800" dirty="0" err="1">
                <a:solidFill>
                  <a:schemeClr val="tx1"/>
                </a:solidFill>
                <a:latin typeface="Arial" panose="020B0604020202020204" pitchFamily="34" charset="0"/>
              </a:rPr>
              <a:t>isplacement</a:t>
            </a:r>
            <a:r>
              <a:rPr lang="cs-CZ" altLang="cs-CZ" sz="1800" dirty="0">
                <a:solidFill>
                  <a:schemeClr val="tx1"/>
                </a:solidFill>
                <a:latin typeface="Arial" panose="020B0604020202020204" pitchFamily="34" charset="0"/>
              </a:rPr>
              <a:t> </a:t>
            </a:r>
            <a:r>
              <a:rPr lang="en-US" altLang="cs-CZ" sz="1800" dirty="0">
                <a:solidFill>
                  <a:schemeClr val="tx1"/>
                </a:solidFill>
                <a:latin typeface="Arial" panose="020B0604020202020204" pitchFamily="34" charset="0"/>
              </a:rPr>
              <a:t>/</a:t>
            </a:r>
            <a:r>
              <a:rPr lang="cs-CZ" altLang="cs-CZ" sz="1800" dirty="0">
                <a:solidFill>
                  <a:schemeClr val="tx1"/>
                </a:solidFill>
                <a:latin typeface="Arial" panose="020B0604020202020204" pitchFamily="34" charset="0"/>
              </a:rPr>
              <a:t> </a:t>
            </a:r>
            <a:r>
              <a:rPr lang="en-US" altLang="cs-CZ" sz="1800" dirty="0">
                <a:solidFill>
                  <a:schemeClr val="tx1"/>
                </a:solidFill>
                <a:latin typeface="Arial" panose="020B0604020202020204" pitchFamily="34" charset="0"/>
              </a:rPr>
              <a:t>deflection</a:t>
            </a:r>
            <a:r>
              <a:rPr lang="cs-CZ" altLang="cs-CZ" sz="1800" dirty="0">
                <a:solidFill>
                  <a:schemeClr val="tx1"/>
                </a:solidFill>
                <a:latin typeface="Arial" panose="020B0604020202020204" pitchFamily="34" charset="0"/>
              </a:rPr>
              <a:t> - c</a:t>
            </a:r>
            <a:r>
              <a:rPr lang="en-US" altLang="cs-CZ" sz="1800" dirty="0" err="1">
                <a:solidFill>
                  <a:schemeClr val="tx1"/>
                </a:solidFill>
                <a:latin typeface="Arial" panose="020B0604020202020204" pitchFamily="34" charset="0"/>
              </a:rPr>
              <a:t>omputed</a:t>
            </a:r>
            <a:r>
              <a:rPr lang="en-US" altLang="cs-CZ" sz="1800" dirty="0">
                <a:solidFill>
                  <a:schemeClr val="tx1"/>
                </a:solidFill>
                <a:latin typeface="Arial" panose="020B0604020202020204" pitchFamily="34" charset="0"/>
              </a:rPr>
              <a:t> contraction force </a:t>
            </a:r>
          </a:p>
        </p:txBody>
      </p:sp>
      <p:sp>
        <p:nvSpPr>
          <p:cNvPr id="24" name="Rectangle 23">
            <a:extLst>
              <a:ext uri="{FF2B5EF4-FFF2-40B4-BE49-F238E27FC236}">
                <a16:creationId xmlns:a16="http://schemas.microsoft.com/office/drawing/2014/main" id="{A0732EC1-00FB-4E9E-8AD9-C2C693AD77D9}"/>
              </a:ext>
            </a:extLst>
          </p:cNvPr>
          <p:cNvSpPr/>
          <p:nvPr/>
        </p:nvSpPr>
        <p:spPr>
          <a:xfrm>
            <a:off x="4835690" y="3869799"/>
            <a:ext cx="5482841" cy="923330"/>
          </a:xfrm>
          <a:prstGeom prst="rect">
            <a:avLst/>
          </a:prstGeom>
        </p:spPr>
        <p:txBody>
          <a:bodyPr wrap="square">
            <a:spAutoFit/>
          </a:bodyPr>
          <a:lstStyle/>
          <a:p>
            <a:pPr>
              <a:defRPr/>
            </a:pPr>
            <a:r>
              <a:rPr lang="cs-CZ" dirty="0" err="1"/>
              <a:t>Relaxation</a:t>
            </a:r>
            <a:r>
              <a:rPr lang="cs-CZ" dirty="0"/>
              <a:t> </a:t>
            </a:r>
          </a:p>
          <a:p>
            <a:pPr>
              <a:defRPr/>
            </a:pPr>
            <a:r>
              <a:rPr lang="cs-CZ" dirty="0"/>
              <a:t>- </a:t>
            </a:r>
            <a:r>
              <a:rPr lang="cs-CZ" dirty="0" err="1"/>
              <a:t>due</a:t>
            </a:r>
            <a:r>
              <a:rPr lang="cs-CZ" dirty="0"/>
              <a:t> to </a:t>
            </a:r>
            <a:r>
              <a:rPr lang="cs-CZ" dirty="0" err="1"/>
              <a:t>constant</a:t>
            </a:r>
            <a:r>
              <a:rPr lang="cs-CZ" dirty="0"/>
              <a:t> </a:t>
            </a:r>
            <a:r>
              <a:rPr lang="cs-CZ" dirty="0" err="1"/>
              <a:t>force</a:t>
            </a:r>
            <a:r>
              <a:rPr lang="cs-CZ" dirty="0"/>
              <a:t> </a:t>
            </a:r>
            <a:r>
              <a:rPr lang="cs-CZ" dirty="0" err="1"/>
              <a:t>cantilever</a:t>
            </a:r>
            <a:r>
              <a:rPr lang="cs-CZ" dirty="0"/>
              <a:t> </a:t>
            </a:r>
            <a:r>
              <a:rPr lang="cs-CZ" dirty="0" err="1"/>
              <a:t>follow</a:t>
            </a:r>
            <a:r>
              <a:rPr lang="cs-CZ" dirty="0"/>
              <a:t> (</a:t>
            </a:r>
            <a:r>
              <a:rPr lang="cs-CZ" dirty="0" err="1"/>
              <a:t>down</a:t>
            </a:r>
            <a:r>
              <a:rPr lang="cs-CZ" dirty="0"/>
              <a:t>) </a:t>
            </a:r>
            <a:r>
              <a:rPr lang="cs-CZ" dirty="0" err="1"/>
              <a:t>relaxing</a:t>
            </a:r>
            <a:r>
              <a:rPr lang="cs-CZ" dirty="0"/>
              <a:t> EB </a:t>
            </a:r>
            <a:r>
              <a:rPr lang="cs-CZ" dirty="0" err="1"/>
              <a:t>without</a:t>
            </a:r>
            <a:r>
              <a:rPr lang="cs-CZ" dirty="0"/>
              <a:t> </a:t>
            </a:r>
            <a:r>
              <a:rPr lang="cs-CZ" dirty="0" err="1"/>
              <a:t>loosing</a:t>
            </a:r>
            <a:r>
              <a:rPr lang="cs-CZ" dirty="0"/>
              <a:t> </a:t>
            </a:r>
            <a:r>
              <a:rPr lang="cs-CZ" dirty="0" err="1"/>
              <a:t>the</a:t>
            </a:r>
            <a:r>
              <a:rPr lang="cs-CZ" dirty="0"/>
              <a:t> </a:t>
            </a:r>
            <a:r>
              <a:rPr lang="cs-CZ" dirty="0" err="1"/>
              <a:t>contact</a:t>
            </a:r>
            <a:endParaRPr lang="cs-CZ" dirty="0"/>
          </a:p>
        </p:txBody>
      </p:sp>
      <p:sp>
        <p:nvSpPr>
          <p:cNvPr id="25" name="Rectangle 1">
            <a:extLst>
              <a:ext uri="{FF2B5EF4-FFF2-40B4-BE49-F238E27FC236}">
                <a16:creationId xmlns:a16="http://schemas.microsoft.com/office/drawing/2014/main" id="{2D9CC010-29E3-4424-9058-0218CA06B674}"/>
              </a:ext>
            </a:extLst>
          </p:cNvPr>
          <p:cNvSpPr>
            <a:spLocks noChangeArrowheads="1"/>
          </p:cNvSpPr>
          <p:nvPr/>
        </p:nvSpPr>
        <p:spPr bwMode="auto">
          <a:xfrm>
            <a:off x="4835690" y="2380069"/>
            <a:ext cx="56089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Contraction</a:t>
            </a: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first</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cantilever</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deflection</a:t>
            </a:r>
            <a:r>
              <a:rPr lang="cs-CZ" altLang="cs-CZ" sz="1800" dirty="0">
                <a:solidFill>
                  <a:schemeClr val="tx1"/>
                </a:solidFill>
                <a:latin typeface="Arial" panose="020B0604020202020204" pitchFamily="34" charset="0"/>
              </a:rPr>
              <a:t> in „QRS“ </a:t>
            </a:r>
            <a:r>
              <a:rPr lang="cs-CZ" altLang="cs-CZ" sz="1800" dirty="0" err="1">
                <a:solidFill>
                  <a:schemeClr val="tx1"/>
                </a:solidFill>
                <a:latin typeface="Arial" panose="020B0604020202020204" pitchFamily="34" charset="0"/>
              </a:rPr>
              <a:t>complex</a:t>
            </a:r>
            <a:endParaRPr lang="cs-CZ" altLang="cs-CZ" sz="1800" dirty="0">
              <a:solidFill>
                <a:schemeClr val="tx1"/>
              </a:solidFill>
              <a:latin typeface="Arial" panose="020B0604020202020204" pitchFamily="34" charset="0"/>
            </a:endParaRPr>
          </a:p>
        </p:txBody>
      </p:sp>
      <p:sp>
        <p:nvSpPr>
          <p:cNvPr id="26" name="Rectangle 1">
            <a:extLst>
              <a:ext uri="{FF2B5EF4-FFF2-40B4-BE49-F238E27FC236}">
                <a16:creationId xmlns:a16="http://schemas.microsoft.com/office/drawing/2014/main" id="{21A8F85A-F1D0-4EE1-BEA6-D8A29C24F441}"/>
              </a:ext>
            </a:extLst>
          </p:cNvPr>
          <p:cNvSpPr>
            <a:spLocks noChangeArrowheads="1"/>
          </p:cNvSpPr>
          <p:nvPr/>
        </p:nvSpPr>
        <p:spPr bwMode="auto">
          <a:xfrm>
            <a:off x="4835690" y="3124934"/>
            <a:ext cx="61991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Iso</a:t>
            </a:r>
            <a:r>
              <a:rPr lang="cs-CZ" altLang="cs-CZ" sz="1800" dirty="0">
                <a:solidFill>
                  <a:schemeClr val="tx1"/>
                </a:solidFill>
                <a:latin typeface="Arial" panose="020B0604020202020204" pitchFamily="34" charset="0"/>
              </a:rPr>
              <a:t> line in </a:t>
            </a:r>
            <a:r>
              <a:rPr lang="cs-CZ" altLang="cs-CZ" sz="1800" dirty="0" err="1">
                <a:solidFill>
                  <a:schemeClr val="tx1"/>
                </a:solidFill>
                <a:latin typeface="Arial" panose="020B0604020202020204" pitchFamily="34" charset="0"/>
              </a:rPr>
              <a:t>between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the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beats</a:t>
            </a:r>
            <a:r>
              <a:rPr lang="cs-CZ" altLang="cs-CZ" sz="1800" dirty="0">
                <a:solidFill>
                  <a:schemeClr val="tx1"/>
                </a:solidFill>
                <a:latin typeface="Arial" panose="020B0604020202020204" pitchFamily="34" charset="0"/>
              </a:rPr>
              <a:t> </a:t>
            </a:r>
          </a:p>
          <a:p>
            <a:pPr>
              <a:lnSpc>
                <a:spcPct val="100000"/>
              </a:lnSpc>
              <a:spcAft>
                <a:spcPct val="0"/>
              </a:spcAft>
              <a:buClrTx/>
              <a:buFontTx/>
              <a:buNone/>
            </a:pP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cantilever</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excercise</a:t>
            </a:r>
            <a:r>
              <a:rPr lang="cs-CZ" altLang="cs-CZ" sz="1800" dirty="0">
                <a:solidFill>
                  <a:schemeClr val="tx1"/>
                </a:solidFill>
                <a:latin typeface="Arial" panose="020B0604020202020204" pitchFamily="34" charset="0"/>
              </a:rPr>
              <a:t> 3-6nN </a:t>
            </a:r>
            <a:r>
              <a:rPr lang="cs-CZ" altLang="cs-CZ" sz="1800" dirty="0" err="1">
                <a:solidFill>
                  <a:schemeClr val="tx1"/>
                </a:solidFill>
                <a:latin typeface="Arial" panose="020B0604020202020204" pitchFamily="34" charset="0"/>
              </a:rPr>
              <a:t>force</a:t>
            </a:r>
            <a:r>
              <a:rPr lang="cs-CZ" altLang="cs-CZ" sz="1800" dirty="0">
                <a:solidFill>
                  <a:schemeClr val="tx1"/>
                </a:solidFill>
                <a:latin typeface="Arial" panose="020B0604020202020204" pitchFamily="34" charset="0"/>
              </a:rPr>
              <a:t> on </a:t>
            </a:r>
            <a:r>
              <a:rPr lang="cs-CZ" altLang="cs-CZ" sz="1800" dirty="0" err="1">
                <a:solidFill>
                  <a:schemeClr val="tx1"/>
                </a:solidFill>
                <a:latin typeface="Arial" panose="020B0604020202020204" pitchFamily="34" charset="0"/>
              </a:rPr>
              <a:t>the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surface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of</a:t>
            </a:r>
            <a:r>
              <a:rPr lang="cs-CZ" altLang="cs-CZ" sz="1800" dirty="0">
                <a:solidFill>
                  <a:schemeClr val="tx1"/>
                </a:solidFill>
                <a:latin typeface="Arial" panose="020B0604020202020204" pitchFamily="34" charset="0"/>
              </a:rPr>
              <a:t> cluster</a:t>
            </a:r>
          </a:p>
        </p:txBody>
      </p:sp>
      <p:pic>
        <p:nvPicPr>
          <p:cNvPr id="16" name="Picture 5" descr="VÃ½sledek obrÃ¡zku pro afm pesl pribyl">
            <a:extLst>
              <a:ext uri="{FF2B5EF4-FFF2-40B4-BE49-F238E27FC236}">
                <a16:creationId xmlns:a16="http://schemas.microsoft.com/office/drawing/2014/main" id="{E5FA9EFE-C2AA-4DC2-8E6A-DCC0B72950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987" y="2035798"/>
            <a:ext cx="3108716" cy="243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08DC25B-D2BB-43F5-9382-636AD0D79631}"/>
              </a:ext>
            </a:extLst>
          </p:cNvPr>
          <p:cNvSpPr/>
          <p:nvPr/>
        </p:nvSpPr>
        <p:spPr>
          <a:xfrm>
            <a:off x="8476495" y="6472207"/>
            <a:ext cx="3715504"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Pesl et al. </a:t>
            </a:r>
            <a:r>
              <a:rPr lang="cs-CZ" altLang="en-US" i="1" dirty="0" err="1">
                <a:latin typeface="Arial" panose="020B0604020202020204" pitchFamily="34" charset="0"/>
              </a:rPr>
              <a:t>Heart</a:t>
            </a:r>
            <a:r>
              <a:rPr lang="cs-CZ" altLang="en-US" i="1" dirty="0">
                <a:latin typeface="Arial" panose="020B0604020202020204" pitchFamily="34" charset="0"/>
              </a:rPr>
              <a:t> and </a:t>
            </a:r>
            <a:r>
              <a:rPr lang="cs-CZ" altLang="en-US" i="1" dirty="0" err="1">
                <a:latin typeface="Arial" panose="020B0604020202020204" pitchFamily="34" charset="0"/>
              </a:rPr>
              <a:t>Vessels</a:t>
            </a:r>
            <a:r>
              <a:rPr lang="cs-CZ" altLang="en-US" i="1" dirty="0">
                <a:latin typeface="Arial" panose="020B0604020202020204" pitchFamily="34" charset="0"/>
              </a:rPr>
              <a:t> 2014</a:t>
            </a:r>
          </a:p>
        </p:txBody>
      </p:sp>
      <p:pic>
        <p:nvPicPr>
          <p:cNvPr id="4" name="30sec crop4 mpeg1">
            <a:hlinkClick r:id="" action="ppaction://media"/>
            <a:extLst>
              <a:ext uri="{FF2B5EF4-FFF2-40B4-BE49-F238E27FC236}">
                <a16:creationId xmlns:a16="http://schemas.microsoft.com/office/drawing/2014/main" id="{DDC6BBE9-C0FF-45AC-90E9-52B3D73EAD1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4690" y="4627213"/>
            <a:ext cx="2967013" cy="2208581"/>
          </a:xfrm>
          <a:prstGeom prst="rect">
            <a:avLst/>
          </a:prstGeom>
        </p:spPr>
      </p:pic>
    </p:spTree>
    <p:extLst>
      <p:ext uri="{BB962C8B-B14F-4D97-AF65-F5344CB8AC3E}">
        <p14:creationId xmlns:p14="http://schemas.microsoft.com/office/powerpoint/2010/main" val="8276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7" descr="Fig. 2. A Comparison of real time curves recorded during the passive (set point value 0 nN) and active mode, with two different values of set point. B Effect of set point value on force (r-S amp) and beat rate of EB. Average of median values is shown in the graph, error bars are equal to standard deviation of values, NÂ¼2.">
            <a:extLst>
              <a:ext uri="{FF2B5EF4-FFF2-40B4-BE49-F238E27FC236}">
                <a16:creationId xmlns:a16="http://schemas.microsoft.com/office/drawing/2014/main" id="{8AB9DC0C-DFB5-4947-B421-B5ABDF955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54451"/>
          <a:stretch>
            <a:fillRect/>
          </a:stretch>
        </p:blipFill>
        <p:spPr bwMode="auto">
          <a:xfrm>
            <a:off x="5896864" y="1892435"/>
            <a:ext cx="6267450" cy="356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err="1">
                <a:latin typeface="Arial" panose="020B0604020202020204" pitchFamily="34" charset="0"/>
              </a:rPr>
              <a:t>tomic</a:t>
            </a:r>
            <a:r>
              <a:rPr lang="cs-CZ" altLang="cs-CZ" dirty="0">
                <a:latin typeface="Arial" panose="020B0604020202020204" pitchFamily="34" charset="0"/>
              </a:rPr>
              <a:t> </a:t>
            </a:r>
            <a:r>
              <a:rPr lang="cs-CZ" altLang="cs-CZ" dirty="0" err="1">
                <a:latin typeface="Arial" panose="020B0604020202020204" pitchFamily="34" charset="0"/>
              </a:rPr>
              <a:t>force</a:t>
            </a:r>
            <a:r>
              <a:rPr lang="cs-CZ" altLang="cs-CZ" dirty="0">
                <a:latin typeface="Arial" panose="020B0604020202020204" pitchFamily="34" charset="0"/>
              </a:rPr>
              <a:t> </a:t>
            </a:r>
            <a:r>
              <a:rPr lang="cs-CZ" altLang="cs-CZ" dirty="0" err="1">
                <a:latin typeface="Arial" panose="020B0604020202020204" pitchFamily="34" charset="0"/>
              </a:rPr>
              <a:t>microscopy</a:t>
            </a:r>
            <a:r>
              <a:rPr lang="cs-CZ" altLang="cs-CZ" dirty="0">
                <a:latin typeface="Arial" panose="020B0604020202020204" pitchFamily="34" charset="0"/>
              </a:rPr>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18">
            <a:extLst>
              <a:ext uri="{FF2B5EF4-FFF2-40B4-BE49-F238E27FC236}">
                <a16:creationId xmlns:a16="http://schemas.microsoft.com/office/drawing/2014/main" id="{85E20DE9-A530-4579-92D2-40CDC815E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0232"/>
          <a:stretch>
            <a:fillRect/>
          </a:stretch>
        </p:blipFill>
        <p:spPr bwMode="auto">
          <a:xfrm>
            <a:off x="348121" y="2370928"/>
            <a:ext cx="2757686" cy="244593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2" name="Picture 8" descr="https://ars.els-cdn.com/content/image/1-s2.0-S0956566316305036-gr1_lrg.jpg">
            <a:extLst>
              <a:ext uri="{FF2B5EF4-FFF2-40B4-BE49-F238E27FC236}">
                <a16:creationId xmlns:a16="http://schemas.microsoft.com/office/drawing/2014/main" id="{5494B549-9490-4868-B2BF-254FEE5DF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79054"/>
          <a:stretch>
            <a:fillRect/>
          </a:stretch>
        </p:blipFill>
        <p:spPr bwMode="auto">
          <a:xfrm>
            <a:off x="3413865" y="1892435"/>
            <a:ext cx="10255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Obdélník 2">
            <a:extLst>
              <a:ext uri="{FF2B5EF4-FFF2-40B4-BE49-F238E27FC236}">
                <a16:creationId xmlns:a16="http://schemas.microsoft.com/office/drawing/2014/main" id="{4FA153BA-B95D-4960-AE5A-41CD75FC7722}"/>
              </a:ext>
            </a:extLst>
          </p:cNvPr>
          <p:cNvSpPr>
            <a:spLocks noChangeArrowheads="1"/>
          </p:cNvSpPr>
          <p:nvPr/>
        </p:nvSpPr>
        <p:spPr bwMode="auto">
          <a:xfrm>
            <a:off x="1127235" y="5382917"/>
            <a:ext cx="10664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a:solidFill>
                  <a:schemeClr val="tx1"/>
                </a:solidFill>
                <a:latin typeface="Arial" panose="020B0604020202020204" pitchFamily="34" charset="0"/>
              </a:rPr>
              <a:t>Set point =  </a:t>
            </a:r>
            <a:r>
              <a:rPr lang="cs-CZ" altLang="cs-CZ" sz="1800" dirty="0" err="1">
                <a:solidFill>
                  <a:schemeClr val="tx1"/>
                </a:solidFill>
                <a:latin typeface="Arial" panose="020B0604020202020204" pitchFamily="34" charset="0"/>
              </a:rPr>
              <a:t>mimicking</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afterloading</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resitance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preload</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mimicked</a:t>
            </a:r>
            <a:r>
              <a:rPr lang="cs-CZ" altLang="cs-CZ" sz="1800" dirty="0">
                <a:solidFill>
                  <a:schemeClr val="tx1"/>
                </a:solidFill>
                <a:latin typeface="Arial" panose="020B0604020202020204" pitchFamily="34" charset="0"/>
              </a:rPr>
              <a:t> by </a:t>
            </a:r>
            <a:r>
              <a:rPr lang="cs-CZ" altLang="cs-CZ" sz="1800" dirty="0" err="1">
                <a:solidFill>
                  <a:schemeClr val="tx1"/>
                </a:solidFill>
                <a:latin typeface="Arial" panose="020B0604020202020204" pitchFamily="34" charset="0"/>
              </a:rPr>
              <a:t>cantilever</a:t>
            </a:r>
            <a:r>
              <a:rPr lang="cs-CZ" altLang="cs-CZ" sz="1800" dirty="0">
                <a:solidFill>
                  <a:schemeClr val="tx1"/>
                </a:solidFill>
                <a:latin typeface="Arial" panose="020B0604020202020204" pitchFamily="34" charset="0"/>
              </a:rPr>
              <a:t> elasticity (</a:t>
            </a:r>
            <a:r>
              <a:rPr lang="cs-CZ" altLang="cs-CZ" sz="1800" dirty="0" err="1">
                <a:solidFill>
                  <a:schemeClr val="tx1"/>
                </a:solidFill>
                <a:latin typeface="Arial" panose="020B0604020202020204" pitchFamily="34" charset="0"/>
              </a:rPr>
              <a:t>drag</a:t>
            </a:r>
            <a:r>
              <a:rPr lang="cs-CZ" altLang="cs-CZ" sz="1800" dirty="0">
                <a:solidFill>
                  <a:schemeClr val="tx1"/>
                </a:solidFill>
                <a:latin typeface="Arial" panose="020B0604020202020204" pitchFamily="34" charset="0"/>
              </a:rPr>
              <a:t>) </a:t>
            </a:r>
            <a:endParaRPr lang="en-US" altLang="cs-CZ" sz="1800" dirty="0">
              <a:solidFill>
                <a:schemeClr val="tx1"/>
              </a:solidFill>
              <a:latin typeface="Arial" panose="020B0604020202020204" pitchFamily="34" charset="0"/>
            </a:endParaRPr>
          </a:p>
        </p:txBody>
      </p:sp>
      <p:sp>
        <p:nvSpPr>
          <p:cNvPr id="24" name="Rectangle 23">
            <a:extLst>
              <a:ext uri="{FF2B5EF4-FFF2-40B4-BE49-F238E27FC236}">
                <a16:creationId xmlns:a16="http://schemas.microsoft.com/office/drawing/2014/main" id="{A0732EC1-00FB-4E9E-8AD9-C2C693AD77D9}"/>
              </a:ext>
            </a:extLst>
          </p:cNvPr>
          <p:cNvSpPr/>
          <p:nvPr/>
        </p:nvSpPr>
        <p:spPr>
          <a:xfrm>
            <a:off x="4835690" y="3905636"/>
            <a:ext cx="5482841" cy="369332"/>
          </a:xfrm>
          <a:prstGeom prst="rect">
            <a:avLst/>
          </a:prstGeom>
        </p:spPr>
        <p:txBody>
          <a:bodyPr wrap="square">
            <a:spAutoFit/>
          </a:bodyPr>
          <a:lstStyle/>
          <a:p>
            <a:pPr>
              <a:defRPr/>
            </a:pPr>
            <a:r>
              <a:rPr lang="cs-CZ" dirty="0" err="1"/>
              <a:t>Relaxation</a:t>
            </a:r>
            <a:r>
              <a:rPr lang="cs-CZ" dirty="0"/>
              <a:t> </a:t>
            </a:r>
          </a:p>
        </p:txBody>
      </p:sp>
      <p:sp>
        <p:nvSpPr>
          <p:cNvPr id="25" name="Rectangle 1">
            <a:extLst>
              <a:ext uri="{FF2B5EF4-FFF2-40B4-BE49-F238E27FC236}">
                <a16:creationId xmlns:a16="http://schemas.microsoft.com/office/drawing/2014/main" id="{2D9CC010-29E3-4424-9058-0218CA06B674}"/>
              </a:ext>
            </a:extLst>
          </p:cNvPr>
          <p:cNvSpPr>
            <a:spLocks noChangeArrowheads="1"/>
          </p:cNvSpPr>
          <p:nvPr/>
        </p:nvSpPr>
        <p:spPr bwMode="auto">
          <a:xfrm>
            <a:off x="4835690" y="2380069"/>
            <a:ext cx="56089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Contraction</a:t>
            </a:r>
            <a:endParaRPr lang="cs-CZ" altLang="cs-CZ" sz="1800" dirty="0">
              <a:solidFill>
                <a:schemeClr val="tx1"/>
              </a:solidFill>
              <a:latin typeface="Arial" panose="020B0604020202020204" pitchFamily="34" charset="0"/>
            </a:endParaRPr>
          </a:p>
        </p:txBody>
      </p:sp>
      <p:sp>
        <p:nvSpPr>
          <p:cNvPr id="26" name="Rectangle 1">
            <a:extLst>
              <a:ext uri="{FF2B5EF4-FFF2-40B4-BE49-F238E27FC236}">
                <a16:creationId xmlns:a16="http://schemas.microsoft.com/office/drawing/2014/main" id="{21A8F85A-F1D0-4EE1-BEA6-D8A29C24F441}"/>
              </a:ext>
            </a:extLst>
          </p:cNvPr>
          <p:cNvSpPr>
            <a:spLocks noChangeArrowheads="1"/>
          </p:cNvSpPr>
          <p:nvPr/>
        </p:nvSpPr>
        <p:spPr bwMode="auto">
          <a:xfrm>
            <a:off x="4835690" y="3124934"/>
            <a:ext cx="9284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Iso</a:t>
            </a:r>
            <a:r>
              <a:rPr lang="cs-CZ" altLang="cs-CZ" sz="1800" dirty="0">
                <a:solidFill>
                  <a:schemeClr val="tx1"/>
                </a:solidFill>
                <a:latin typeface="Arial" panose="020B0604020202020204" pitchFamily="34" charset="0"/>
              </a:rPr>
              <a:t>-line</a:t>
            </a:r>
          </a:p>
          <a:p>
            <a:pPr>
              <a:lnSpc>
                <a:spcPct val="100000"/>
              </a:lnSpc>
              <a:spcAft>
                <a:spcPct val="0"/>
              </a:spcAft>
              <a:buClrTx/>
              <a:buFontTx/>
              <a:buNone/>
            </a:pPr>
            <a:endParaRPr lang="cs-CZ" altLang="cs-CZ" sz="1800" dirty="0">
              <a:solidFill>
                <a:schemeClr val="tx1"/>
              </a:solidFill>
              <a:latin typeface="Arial" panose="020B0604020202020204" pitchFamily="34" charset="0"/>
            </a:endParaRPr>
          </a:p>
        </p:txBody>
      </p:sp>
      <p:sp>
        <p:nvSpPr>
          <p:cNvPr id="3" name="Rectangle 2">
            <a:extLst>
              <a:ext uri="{FF2B5EF4-FFF2-40B4-BE49-F238E27FC236}">
                <a16:creationId xmlns:a16="http://schemas.microsoft.com/office/drawing/2014/main" id="{73F39C27-B5A8-474F-BBCD-91F47FC5C3CD}"/>
              </a:ext>
            </a:extLst>
          </p:cNvPr>
          <p:cNvSpPr/>
          <p:nvPr/>
        </p:nvSpPr>
        <p:spPr>
          <a:xfrm>
            <a:off x="8245853" y="6459789"/>
            <a:ext cx="3942105"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Pesl et al. </a:t>
            </a:r>
            <a:r>
              <a:rPr lang="cs-CZ" altLang="en-US" i="1" dirty="0" err="1">
                <a:latin typeface="Arial" panose="020B0604020202020204" pitchFamily="34" charset="0"/>
              </a:rPr>
              <a:t>Biosens</a:t>
            </a:r>
            <a:r>
              <a:rPr lang="cs-CZ" altLang="en-US" i="1" dirty="0">
                <a:latin typeface="Arial" panose="020B0604020202020204" pitchFamily="34" charset="0"/>
              </a:rPr>
              <a:t>. </a:t>
            </a:r>
            <a:r>
              <a:rPr lang="cs-CZ" altLang="en-US" i="1" dirty="0" err="1">
                <a:latin typeface="Arial" panose="020B0604020202020204" pitchFamily="34" charset="0"/>
              </a:rPr>
              <a:t>Bioelectron</a:t>
            </a:r>
            <a:r>
              <a:rPr lang="cs-CZ" altLang="en-US" i="1" dirty="0">
                <a:latin typeface="Arial" panose="020B0604020202020204" pitchFamily="34" charset="0"/>
              </a:rPr>
              <a:t> 2016</a:t>
            </a:r>
          </a:p>
        </p:txBody>
      </p:sp>
    </p:spTree>
    <p:extLst>
      <p:ext uri="{BB962C8B-B14F-4D97-AF65-F5344CB8AC3E}">
        <p14:creationId xmlns:p14="http://schemas.microsoft.com/office/powerpoint/2010/main" val="4256372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err="1">
                <a:latin typeface="Arial" panose="020B0604020202020204" pitchFamily="34" charset="0"/>
              </a:rPr>
              <a:t>tomic</a:t>
            </a:r>
            <a:r>
              <a:rPr lang="cs-CZ" altLang="cs-CZ" dirty="0">
                <a:latin typeface="Arial" panose="020B0604020202020204" pitchFamily="34" charset="0"/>
              </a:rPr>
              <a:t> </a:t>
            </a:r>
            <a:r>
              <a:rPr lang="cs-CZ" altLang="cs-CZ" dirty="0" err="1">
                <a:latin typeface="Arial" panose="020B0604020202020204" pitchFamily="34" charset="0"/>
              </a:rPr>
              <a:t>force</a:t>
            </a:r>
            <a:r>
              <a:rPr lang="cs-CZ" altLang="cs-CZ" dirty="0">
                <a:latin typeface="Arial" panose="020B0604020202020204" pitchFamily="34" charset="0"/>
              </a:rPr>
              <a:t> </a:t>
            </a:r>
            <a:r>
              <a:rPr lang="cs-CZ" altLang="cs-CZ" dirty="0" err="1">
                <a:latin typeface="Arial" panose="020B0604020202020204" pitchFamily="34" charset="0"/>
              </a:rPr>
              <a:t>microscopy</a:t>
            </a:r>
            <a:r>
              <a:rPr lang="cs-CZ" altLang="cs-CZ" dirty="0">
                <a:latin typeface="Arial" panose="020B0604020202020204" pitchFamily="34" charset="0"/>
              </a:rPr>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délník 2">
            <a:extLst>
              <a:ext uri="{FF2B5EF4-FFF2-40B4-BE49-F238E27FC236}">
                <a16:creationId xmlns:a16="http://schemas.microsoft.com/office/drawing/2014/main" id="{4FA153BA-B95D-4960-AE5A-41CD75FC7722}"/>
              </a:ext>
            </a:extLst>
          </p:cNvPr>
          <p:cNvSpPr>
            <a:spLocks noChangeArrowheads="1"/>
          </p:cNvSpPr>
          <p:nvPr/>
        </p:nvSpPr>
        <p:spPr bwMode="auto">
          <a:xfrm>
            <a:off x="1127235" y="5382917"/>
            <a:ext cx="106644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en-US" altLang="cs-CZ" sz="1800" dirty="0">
                <a:solidFill>
                  <a:schemeClr val="tx1"/>
                </a:solidFill>
                <a:latin typeface="Arial" panose="020B0604020202020204" pitchFamily="34" charset="0"/>
              </a:rPr>
              <a:t>contraction rate</a:t>
            </a:r>
            <a:r>
              <a:rPr lang="cs-CZ" altLang="cs-CZ" sz="1800" dirty="0">
                <a:solidFill>
                  <a:schemeClr val="tx1"/>
                </a:solidFill>
                <a:latin typeface="Arial" panose="020B0604020202020204" pitchFamily="34" charset="0"/>
              </a:rPr>
              <a:t>, </a:t>
            </a:r>
            <a:r>
              <a:rPr lang="en-US" altLang="cs-CZ" sz="1800" dirty="0">
                <a:solidFill>
                  <a:schemeClr val="tx1"/>
                </a:solidFill>
                <a:latin typeface="Arial" panose="020B0604020202020204" pitchFamily="34" charset="0"/>
              </a:rPr>
              <a:t>relaxation time</a:t>
            </a:r>
            <a:r>
              <a:rPr lang="cs-CZ" altLang="cs-CZ" sz="1800" dirty="0">
                <a:solidFill>
                  <a:schemeClr val="tx1"/>
                </a:solidFill>
                <a:latin typeface="Arial" panose="020B0604020202020204" pitchFamily="34" charset="0"/>
              </a:rPr>
              <a:t> and </a:t>
            </a:r>
            <a:r>
              <a:rPr lang="cs-CZ" altLang="cs-CZ" sz="1800" dirty="0" err="1">
                <a:solidFill>
                  <a:schemeClr val="tx1"/>
                </a:solidFill>
                <a:latin typeface="Arial" panose="020B0604020202020204" pitchFamily="34" charset="0"/>
              </a:rPr>
              <a:t>force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with</a:t>
            </a:r>
            <a:r>
              <a:rPr lang="cs-CZ" altLang="cs-CZ" sz="1800" dirty="0">
                <a:solidFill>
                  <a:schemeClr val="tx1"/>
                </a:solidFill>
                <a:latin typeface="Arial" panose="020B0604020202020204" pitchFamily="34" charset="0"/>
              </a:rPr>
              <a:t> influence </a:t>
            </a:r>
            <a:r>
              <a:rPr lang="cs-CZ" altLang="cs-CZ" sz="1800" dirty="0" err="1">
                <a:solidFill>
                  <a:schemeClr val="tx1"/>
                </a:solidFill>
                <a:latin typeface="Arial" panose="020B0604020202020204" pitchFamily="34" charset="0"/>
              </a:rPr>
              <a:t>of</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selected</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drugs</a:t>
            </a:r>
            <a:r>
              <a:rPr lang="cs-CZ" altLang="cs-CZ" sz="1800" dirty="0">
                <a:solidFill>
                  <a:schemeClr val="tx1"/>
                </a:solidFill>
                <a:latin typeface="Arial" panose="020B0604020202020204" pitchFamily="34" charset="0"/>
              </a:rPr>
              <a:t> and in </a:t>
            </a:r>
            <a:r>
              <a:rPr lang="cs-CZ" altLang="cs-CZ" sz="1800" dirty="0" err="1">
                <a:solidFill>
                  <a:schemeClr val="tx1"/>
                </a:solidFill>
                <a:latin typeface="Arial" panose="020B0604020202020204" pitchFamily="34" charset="0"/>
              </a:rPr>
              <a:t>mutated</a:t>
            </a:r>
            <a:r>
              <a:rPr lang="cs-CZ" altLang="cs-CZ" sz="1800" dirty="0">
                <a:solidFill>
                  <a:schemeClr val="tx1"/>
                </a:solidFill>
                <a:latin typeface="Arial" panose="020B0604020202020204" pitchFamily="34" charset="0"/>
              </a:rPr>
              <a:t> cell lines </a:t>
            </a:r>
          </a:p>
          <a:p>
            <a:pPr>
              <a:lnSpc>
                <a:spcPct val="100000"/>
              </a:lnSpc>
              <a:spcAft>
                <a:spcPct val="0"/>
              </a:spcAft>
              <a:buClrTx/>
              <a:buFontTx/>
              <a:buNone/>
            </a:pPr>
            <a:r>
              <a:rPr lang="cs-CZ" altLang="cs-CZ" sz="1800" dirty="0" err="1">
                <a:solidFill>
                  <a:schemeClr val="tx1"/>
                </a:solidFill>
                <a:latin typeface="Arial" panose="020B0604020202020204" pitchFamily="34" charset="0"/>
              </a:rPr>
              <a:t>Tyrod´s</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solution</a:t>
            </a:r>
            <a:r>
              <a:rPr lang="cs-CZ" altLang="cs-CZ" sz="1800" dirty="0">
                <a:solidFill>
                  <a:schemeClr val="tx1"/>
                </a:solidFill>
                <a:latin typeface="Arial" panose="020B0604020202020204" pitchFamily="34" charset="0"/>
              </a:rPr>
              <a:t> - </a:t>
            </a:r>
            <a:r>
              <a:rPr lang="cs-CZ" altLang="cs-CZ" sz="1800" dirty="0" err="1">
                <a:solidFill>
                  <a:schemeClr val="tx1"/>
                </a:solidFill>
                <a:latin typeface="Arial" panose="020B0604020202020204" pitchFamily="34" charset="0"/>
              </a:rPr>
              <a:t>stabilization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Drug</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administration</a:t>
            </a:r>
            <a:r>
              <a:rPr lang="cs-CZ" altLang="cs-CZ" sz="1800" dirty="0">
                <a:solidFill>
                  <a:schemeClr val="tx1"/>
                </a:solidFill>
                <a:latin typeface="Arial" panose="020B0604020202020204" pitchFamily="34" charset="0"/>
              </a:rPr>
              <a:t> - </a:t>
            </a:r>
            <a:r>
              <a:rPr lang="cs-CZ" altLang="cs-CZ" sz="1800" dirty="0" err="1">
                <a:solidFill>
                  <a:schemeClr val="tx1"/>
                </a:solidFill>
                <a:latin typeface="Arial" panose="020B0604020202020204" pitchFamily="34" charset="0"/>
              </a:rPr>
              <a:t>stabilization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Wash</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out</a:t>
            </a:r>
            <a:r>
              <a:rPr lang="cs-CZ" altLang="cs-CZ" sz="1800" dirty="0">
                <a:solidFill>
                  <a:schemeClr val="tx1"/>
                </a:solidFill>
                <a:latin typeface="Arial" panose="020B0604020202020204" pitchFamily="34" charset="0"/>
              </a:rPr>
              <a:t> - </a:t>
            </a:r>
            <a:r>
              <a:rPr lang="cs-CZ" altLang="cs-CZ" sz="1800" dirty="0" err="1">
                <a:solidFill>
                  <a:schemeClr val="tx1"/>
                </a:solidFill>
                <a:latin typeface="Arial" panose="020B0604020202020204" pitchFamily="34" charset="0"/>
              </a:rPr>
              <a:t>stabilization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Wrap</a:t>
            </a:r>
            <a:r>
              <a:rPr lang="cs-CZ" altLang="cs-CZ" sz="1800" dirty="0">
                <a:solidFill>
                  <a:schemeClr val="tx1"/>
                </a:solidFill>
                <a:latin typeface="Arial" panose="020B0604020202020204" pitchFamily="34" charset="0"/>
              </a:rPr>
              <a:t> up</a:t>
            </a:r>
            <a:endParaRPr lang="en-US" altLang="cs-CZ" sz="1800" dirty="0">
              <a:solidFill>
                <a:schemeClr val="tx1"/>
              </a:solidFill>
              <a:latin typeface="Arial" panose="020B0604020202020204" pitchFamily="34" charset="0"/>
            </a:endParaRPr>
          </a:p>
        </p:txBody>
      </p:sp>
      <p:pic>
        <p:nvPicPr>
          <p:cNvPr id="16" name="Picture 2" descr="Fig. 1. Scheme of the biosensor setup used for biomechanical characterization of cardio follows: 1 â Embryonic body (EB, cluster of living cells) in plastic Petri dish, (3 cm in di block, 4 â AFM laser source (a) (left) and photodetector of laser (b), position, 5 â plastic driving the flow direction and rate (rotation direction is shown by an arrow), 7 â medic constant temperature of 37.070.1 Â°C). The little insets on the left (A, B and C) show the cantilever. Image (R) in the top-right corner shows real image of EB cluster with canti 175 mm.">
            <a:extLst>
              <a:ext uri="{FF2B5EF4-FFF2-40B4-BE49-F238E27FC236}">
                <a16:creationId xmlns:a16="http://schemas.microsoft.com/office/drawing/2014/main" id="{CDDFEC28-B843-48B2-A271-D8529E9A6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4069" y="1711648"/>
            <a:ext cx="5156607" cy="297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8" descr="https://ars.els-cdn.com/content/image/1-s2.0-S0956566316305036-gr1_lrg.jpg">
            <a:extLst>
              <a:ext uri="{FF2B5EF4-FFF2-40B4-BE49-F238E27FC236}">
                <a16:creationId xmlns:a16="http://schemas.microsoft.com/office/drawing/2014/main" id="{4FE3228B-EA3F-4685-BC2E-555A689D4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9054"/>
          <a:stretch>
            <a:fillRect/>
          </a:stretch>
        </p:blipFill>
        <p:spPr bwMode="auto">
          <a:xfrm>
            <a:off x="3413865" y="1892435"/>
            <a:ext cx="10255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F75F501-2069-4491-A624-ADDD1D08C3C2}"/>
              </a:ext>
            </a:extLst>
          </p:cNvPr>
          <p:cNvSpPr/>
          <p:nvPr/>
        </p:nvSpPr>
        <p:spPr>
          <a:xfrm>
            <a:off x="7249621" y="6455637"/>
            <a:ext cx="4942379"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Klimovic, </a:t>
            </a:r>
            <a:r>
              <a:rPr lang="cs-CZ" altLang="en-US" i="1" dirty="0" err="1">
                <a:latin typeface="Arial" panose="020B0604020202020204" pitchFamily="34" charset="0"/>
              </a:rPr>
              <a:t>Scurek</a:t>
            </a:r>
            <a:r>
              <a:rPr lang="cs-CZ" altLang="en-US" i="1" dirty="0">
                <a:latin typeface="Arial" panose="020B0604020202020204" pitchFamily="34" charset="0"/>
              </a:rPr>
              <a:t>, Pesl, Front </a:t>
            </a:r>
            <a:r>
              <a:rPr lang="cs-CZ" altLang="en-US" i="1" dirty="0" err="1">
                <a:latin typeface="Arial" panose="020B0604020202020204" pitchFamily="34" charset="0"/>
              </a:rPr>
              <a:t>Pharmacol</a:t>
            </a:r>
            <a:r>
              <a:rPr lang="cs-CZ" altLang="en-US" i="1" dirty="0">
                <a:latin typeface="Arial" panose="020B0604020202020204" pitchFamily="34" charset="0"/>
              </a:rPr>
              <a:t>. 2022</a:t>
            </a:r>
          </a:p>
        </p:txBody>
      </p:sp>
    </p:spTree>
    <p:extLst>
      <p:ext uri="{BB962C8B-B14F-4D97-AF65-F5344CB8AC3E}">
        <p14:creationId xmlns:p14="http://schemas.microsoft.com/office/powerpoint/2010/main" val="250741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err="1">
                <a:latin typeface="Arial" panose="020B0604020202020204" pitchFamily="34" charset="0"/>
              </a:rPr>
              <a:t>tomic</a:t>
            </a:r>
            <a:r>
              <a:rPr lang="cs-CZ" altLang="cs-CZ" dirty="0">
                <a:latin typeface="Arial" panose="020B0604020202020204" pitchFamily="34" charset="0"/>
              </a:rPr>
              <a:t> </a:t>
            </a:r>
            <a:r>
              <a:rPr lang="cs-CZ" altLang="cs-CZ" dirty="0" err="1">
                <a:latin typeface="Arial" panose="020B0604020202020204" pitchFamily="34" charset="0"/>
              </a:rPr>
              <a:t>force</a:t>
            </a:r>
            <a:r>
              <a:rPr lang="cs-CZ" altLang="cs-CZ" dirty="0">
                <a:latin typeface="Arial" panose="020B0604020202020204" pitchFamily="34" charset="0"/>
              </a:rPr>
              <a:t> </a:t>
            </a:r>
            <a:r>
              <a:rPr lang="cs-CZ" altLang="cs-CZ" dirty="0" err="1">
                <a:latin typeface="Arial" panose="020B0604020202020204" pitchFamily="34" charset="0"/>
              </a:rPr>
              <a:t>microscopy</a:t>
            </a:r>
            <a:r>
              <a:rPr lang="cs-CZ" altLang="cs-CZ" dirty="0">
                <a:latin typeface="Arial" panose="020B0604020202020204" pitchFamily="34" charset="0"/>
              </a:rPr>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75F501-2069-4491-A624-ADDD1D08C3C2}"/>
              </a:ext>
            </a:extLst>
          </p:cNvPr>
          <p:cNvSpPr/>
          <p:nvPr/>
        </p:nvSpPr>
        <p:spPr>
          <a:xfrm>
            <a:off x="7249621" y="6455637"/>
            <a:ext cx="4942379"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Klimovic, </a:t>
            </a:r>
            <a:r>
              <a:rPr lang="cs-CZ" altLang="en-US" i="1" dirty="0" err="1">
                <a:latin typeface="Arial" panose="020B0604020202020204" pitchFamily="34" charset="0"/>
              </a:rPr>
              <a:t>Scurek</a:t>
            </a:r>
            <a:r>
              <a:rPr lang="cs-CZ" altLang="en-US" i="1" dirty="0">
                <a:latin typeface="Arial" panose="020B0604020202020204" pitchFamily="34" charset="0"/>
              </a:rPr>
              <a:t>, Pesl, Front </a:t>
            </a:r>
            <a:r>
              <a:rPr lang="cs-CZ" altLang="en-US" i="1" dirty="0" err="1">
                <a:latin typeface="Arial" panose="020B0604020202020204" pitchFamily="34" charset="0"/>
              </a:rPr>
              <a:t>Pharmacol</a:t>
            </a:r>
            <a:r>
              <a:rPr lang="cs-CZ" altLang="en-US" i="1" dirty="0">
                <a:latin typeface="Arial" panose="020B0604020202020204" pitchFamily="34" charset="0"/>
              </a:rPr>
              <a:t>. 2022</a:t>
            </a:r>
          </a:p>
        </p:txBody>
      </p:sp>
      <p:sp>
        <p:nvSpPr>
          <p:cNvPr id="11" name="Obdélník 5">
            <a:extLst>
              <a:ext uri="{FF2B5EF4-FFF2-40B4-BE49-F238E27FC236}">
                <a16:creationId xmlns:a16="http://schemas.microsoft.com/office/drawing/2014/main" id="{5754F95C-6480-4CDE-BD87-AD02C5AACF9E}"/>
              </a:ext>
            </a:extLst>
          </p:cNvPr>
          <p:cNvSpPr/>
          <p:nvPr/>
        </p:nvSpPr>
        <p:spPr>
          <a:xfrm>
            <a:off x="4573533" y="5626867"/>
            <a:ext cx="1225550" cy="830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2" name="AutoShape 7" descr="Journal of Cardiovascular Electrophysiology banner">
            <a:extLst>
              <a:ext uri="{FF2B5EF4-FFF2-40B4-BE49-F238E27FC236}">
                <a16:creationId xmlns:a16="http://schemas.microsoft.com/office/drawing/2014/main" id="{E4786C89-9E63-4E79-8AC1-4CF81ED57BE1}"/>
              </a:ext>
            </a:extLst>
          </p:cNvPr>
          <p:cNvSpPr>
            <a:spLocks noChangeAspect="1" noChangeArrowheads="1"/>
          </p:cNvSpPr>
          <p:nvPr/>
        </p:nvSpPr>
        <p:spPr bwMode="auto">
          <a:xfrm>
            <a:off x="1306458" y="1381892"/>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19" name="Obdélník 7">
            <a:extLst>
              <a:ext uri="{FF2B5EF4-FFF2-40B4-BE49-F238E27FC236}">
                <a16:creationId xmlns:a16="http://schemas.microsoft.com/office/drawing/2014/main" id="{1DEBB9CA-BF52-455A-800C-1250798787E3}"/>
              </a:ext>
            </a:extLst>
          </p:cNvPr>
          <p:cNvSpPr>
            <a:spLocks noChangeArrowheads="1"/>
          </p:cNvSpPr>
          <p:nvPr/>
        </p:nvSpPr>
        <p:spPr bwMode="auto">
          <a:xfrm>
            <a:off x="2274833" y="6042792"/>
            <a:ext cx="68405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20" name="Obdélník 1">
            <a:extLst>
              <a:ext uri="{FF2B5EF4-FFF2-40B4-BE49-F238E27FC236}">
                <a16:creationId xmlns:a16="http://schemas.microsoft.com/office/drawing/2014/main" id="{A3D5CBA4-F3DE-428B-8457-1B01BEA7C42B}"/>
              </a:ext>
            </a:extLst>
          </p:cNvPr>
          <p:cNvSpPr>
            <a:spLocks noChangeArrowheads="1"/>
          </p:cNvSpPr>
          <p:nvPr/>
        </p:nvSpPr>
        <p:spPr bwMode="auto">
          <a:xfrm>
            <a:off x="7367533" y="1812758"/>
            <a:ext cx="5330662" cy="443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2400" dirty="0" err="1">
                <a:solidFill>
                  <a:schemeClr val="tx1"/>
                </a:solidFill>
                <a:latin typeface="Arial" panose="020B0604020202020204" pitchFamily="34" charset="0"/>
              </a:rPr>
              <a:t>Tyrod</a:t>
            </a:r>
            <a:r>
              <a:rPr lang="cs-CZ" altLang="cs-CZ" sz="2400" dirty="0">
                <a:solidFill>
                  <a:schemeClr val="tx1"/>
                </a:solidFill>
                <a:latin typeface="Arial" panose="020B0604020202020204" pitchFamily="34" charset="0"/>
              </a:rPr>
              <a:t> </a:t>
            </a:r>
            <a:r>
              <a:rPr lang="cs-CZ" altLang="cs-CZ" sz="2400" dirty="0" err="1">
                <a:solidFill>
                  <a:schemeClr val="tx1"/>
                </a:solidFill>
                <a:latin typeface="Arial" panose="020B0604020202020204" pitchFamily="34" charset="0"/>
              </a:rPr>
              <a:t>solution</a:t>
            </a:r>
            <a:r>
              <a:rPr lang="cs-CZ" altLang="cs-CZ" sz="2400" dirty="0">
                <a:solidFill>
                  <a:schemeClr val="tx1"/>
                </a:solidFill>
                <a:latin typeface="Arial" panose="020B0604020202020204" pitchFamily="34" charset="0"/>
              </a:rPr>
              <a:t>, Ca</a:t>
            </a:r>
            <a:r>
              <a:rPr lang="cs-CZ" altLang="cs-CZ" sz="2400" baseline="30000" dirty="0">
                <a:solidFill>
                  <a:schemeClr val="tx1"/>
                </a:solidFill>
                <a:latin typeface="Arial" panose="020B0604020202020204" pitchFamily="34" charset="0"/>
              </a:rPr>
              <a:t>2+</a:t>
            </a:r>
            <a:r>
              <a:rPr lang="cs-CZ" altLang="cs-CZ" sz="2400" dirty="0">
                <a:solidFill>
                  <a:schemeClr val="tx1"/>
                </a:solidFill>
                <a:latin typeface="Arial" panose="020B0604020202020204" pitchFamily="34" charset="0"/>
              </a:rPr>
              <a:t> 1,8mmol</a:t>
            </a:r>
          </a:p>
          <a:p>
            <a:pPr>
              <a:lnSpc>
                <a:spcPct val="100000"/>
              </a:lnSpc>
              <a:spcAft>
                <a:spcPct val="0"/>
              </a:spcAft>
              <a:buClrTx/>
              <a:buFontTx/>
              <a:buNone/>
            </a:pP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600" dirty="0">
              <a:solidFill>
                <a:schemeClr val="tx1"/>
              </a:solidFill>
              <a:latin typeface="Arial" panose="020B0604020202020204" pitchFamily="34" charset="0"/>
            </a:endParaRPr>
          </a:p>
          <a:p>
            <a:pPr>
              <a:lnSpc>
                <a:spcPct val="100000"/>
              </a:lnSpc>
              <a:spcAft>
                <a:spcPct val="0"/>
              </a:spcAft>
              <a:buClrTx/>
              <a:buFontTx/>
              <a:buNone/>
            </a:pPr>
            <a:r>
              <a:rPr lang="cs-CZ" altLang="cs-CZ" sz="2400" dirty="0">
                <a:solidFill>
                  <a:schemeClr val="tx1"/>
                </a:solidFill>
                <a:latin typeface="Arial" panose="020B0604020202020204" pitchFamily="34" charset="0"/>
              </a:rPr>
              <a:t>Beta </a:t>
            </a:r>
            <a:r>
              <a:rPr lang="cs-CZ" altLang="cs-CZ" sz="2400" dirty="0" err="1">
                <a:solidFill>
                  <a:schemeClr val="tx1"/>
                </a:solidFill>
                <a:latin typeface="Arial" panose="020B0604020202020204" pitchFamily="34" charset="0"/>
              </a:rPr>
              <a:t>blocking</a:t>
            </a:r>
            <a:r>
              <a:rPr lang="cs-CZ" altLang="cs-CZ" sz="2400" dirty="0">
                <a:solidFill>
                  <a:schemeClr val="tx1"/>
                </a:solidFill>
                <a:latin typeface="Arial" panose="020B0604020202020204" pitchFamily="34" charset="0"/>
              </a:rPr>
              <a:t> </a:t>
            </a:r>
            <a:r>
              <a:rPr lang="cs-CZ" altLang="cs-CZ" sz="2400" dirty="0" err="1">
                <a:solidFill>
                  <a:schemeClr val="tx1"/>
                </a:solidFill>
                <a:latin typeface="Arial" panose="020B0604020202020204" pitchFamily="34" charset="0"/>
              </a:rPr>
              <a:t>Metoprolol</a:t>
            </a: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600" dirty="0">
              <a:solidFill>
                <a:schemeClr val="tx1"/>
              </a:solidFill>
              <a:latin typeface="Arial" panose="020B0604020202020204" pitchFamily="34" charset="0"/>
            </a:endParaRPr>
          </a:p>
          <a:p>
            <a:pPr>
              <a:lnSpc>
                <a:spcPct val="100000"/>
              </a:lnSpc>
              <a:spcAft>
                <a:spcPct val="0"/>
              </a:spcAft>
              <a:buClrTx/>
              <a:buFontTx/>
              <a:buNone/>
            </a:pPr>
            <a:r>
              <a:rPr lang="cs-CZ" altLang="cs-CZ" sz="2400" dirty="0">
                <a:solidFill>
                  <a:schemeClr val="tx1"/>
                </a:solidFill>
                <a:latin typeface="Arial" panose="020B0604020202020204" pitchFamily="34" charset="0"/>
              </a:rPr>
              <a:t>B</a:t>
            </a:r>
            <a:r>
              <a:rPr lang="en-US" altLang="cs-CZ" sz="2400" dirty="0">
                <a:solidFill>
                  <a:schemeClr val="tx1"/>
                </a:solidFill>
                <a:latin typeface="Arial" panose="020B0604020202020204" pitchFamily="34" charset="0"/>
              </a:rPr>
              <a:t>eta </a:t>
            </a:r>
            <a:r>
              <a:rPr lang="en-US" altLang="cs-CZ" sz="2400" dirty="0" err="1">
                <a:solidFill>
                  <a:schemeClr val="tx1"/>
                </a:solidFill>
                <a:latin typeface="Arial" panose="020B0604020202020204" pitchFamily="34" charset="0"/>
              </a:rPr>
              <a:t>stimulat</a:t>
            </a:r>
            <a:r>
              <a:rPr lang="cs-CZ" altLang="cs-CZ" sz="2400" dirty="0">
                <a:solidFill>
                  <a:schemeClr val="tx1"/>
                </a:solidFill>
                <a:latin typeface="Arial" panose="020B0604020202020204" pitchFamily="34" charset="0"/>
              </a:rPr>
              <a:t>ion </a:t>
            </a:r>
            <a:r>
              <a:rPr lang="en-US" altLang="cs-CZ" sz="2400" dirty="0">
                <a:solidFill>
                  <a:schemeClr val="tx1"/>
                </a:solidFill>
                <a:latin typeface="Arial" panose="020B0604020202020204" pitchFamily="34" charset="0"/>
              </a:rPr>
              <a:t>Isoproterenol</a:t>
            </a:r>
            <a:r>
              <a:rPr lang="cs-CZ" altLang="cs-CZ" sz="2400" dirty="0">
                <a:solidFill>
                  <a:schemeClr val="tx1"/>
                </a:solidFill>
                <a:latin typeface="Arial" panose="020B0604020202020204" pitchFamily="34" charset="0"/>
              </a:rPr>
              <a:t> / A</a:t>
            </a:r>
            <a:r>
              <a:rPr lang="en-US" altLang="cs-CZ" sz="2400" dirty="0" err="1">
                <a:solidFill>
                  <a:schemeClr val="tx1"/>
                </a:solidFill>
                <a:latin typeface="Arial" panose="020B0604020202020204" pitchFamily="34" charset="0"/>
              </a:rPr>
              <a:t>drenalin</a:t>
            </a: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600" dirty="0">
              <a:solidFill>
                <a:schemeClr val="tx1"/>
              </a:solidFill>
              <a:latin typeface="Arial" panose="020B0604020202020204" pitchFamily="34" charset="0"/>
            </a:endParaRPr>
          </a:p>
          <a:p>
            <a:pPr>
              <a:lnSpc>
                <a:spcPct val="100000"/>
              </a:lnSpc>
              <a:spcAft>
                <a:spcPct val="0"/>
              </a:spcAft>
              <a:buClrTx/>
              <a:buFontTx/>
              <a:buNone/>
            </a:pPr>
            <a:r>
              <a:rPr lang="cs-CZ" altLang="cs-CZ" sz="2400" dirty="0" err="1">
                <a:solidFill>
                  <a:schemeClr val="tx1"/>
                </a:solidFill>
                <a:latin typeface="Arial" panose="020B0604020202020204" pitchFamily="34" charset="0"/>
              </a:rPr>
              <a:t>Calcium</a:t>
            </a:r>
            <a:r>
              <a:rPr lang="cs-CZ" altLang="cs-CZ" sz="2400" dirty="0">
                <a:solidFill>
                  <a:schemeClr val="tx1"/>
                </a:solidFill>
                <a:latin typeface="Arial" panose="020B0604020202020204" pitchFamily="34" charset="0"/>
              </a:rPr>
              <a:t> </a:t>
            </a:r>
            <a:r>
              <a:rPr lang="cs-CZ" altLang="cs-CZ" sz="2400" dirty="0" err="1">
                <a:solidFill>
                  <a:schemeClr val="tx1"/>
                </a:solidFill>
                <a:latin typeface="Arial" panose="020B0604020202020204" pitchFamily="34" charset="0"/>
              </a:rPr>
              <a:t>release</a:t>
            </a:r>
            <a:r>
              <a:rPr lang="cs-CZ" altLang="cs-CZ" sz="2400" dirty="0">
                <a:solidFill>
                  <a:schemeClr val="tx1"/>
                </a:solidFill>
                <a:latin typeface="Arial" panose="020B0604020202020204" pitchFamily="34" charset="0"/>
              </a:rPr>
              <a:t> </a:t>
            </a:r>
            <a:r>
              <a:rPr lang="cs-CZ" altLang="cs-CZ" sz="2400" dirty="0" err="1">
                <a:solidFill>
                  <a:schemeClr val="tx1"/>
                </a:solidFill>
                <a:latin typeface="Arial" panose="020B0604020202020204" pitchFamily="34" charset="0"/>
              </a:rPr>
              <a:t>methylxanthie</a:t>
            </a:r>
            <a:r>
              <a:rPr lang="cs-CZ" altLang="cs-CZ" sz="2400" dirty="0">
                <a:solidFill>
                  <a:schemeClr val="tx1"/>
                </a:solidFill>
                <a:latin typeface="Arial" panose="020B0604020202020204" pitchFamily="34" charset="0"/>
              </a:rPr>
              <a:t> - </a:t>
            </a:r>
            <a:r>
              <a:rPr lang="cs-CZ" altLang="cs-CZ" sz="2400" dirty="0" err="1">
                <a:solidFill>
                  <a:schemeClr val="tx1"/>
                </a:solidFill>
                <a:latin typeface="Arial" panose="020B0604020202020204" pitchFamily="34" charset="0"/>
              </a:rPr>
              <a:t>Caffein</a:t>
            </a: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2400" dirty="0">
              <a:solidFill>
                <a:schemeClr val="tx1"/>
              </a:solidFill>
              <a:latin typeface="Arial" panose="020B0604020202020204" pitchFamily="34" charset="0"/>
            </a:endParaRPr>
          </a:p>
          <a:p>
            <a:pPr>
              <a:lnSpc>
                <a:spcPct val="100000"/>
              </a:lnSpc>
              <a:spcAft>
                <a:spcPct val="0"/>
              </a:spcAft>
              <a:buClrTx/>
              <a:buFontTx/>
              <a:buNone/>
            </a:pPr>
            <a:endParaRPr lang="cs-CZ" altLang="cs-CZ" sz="2400" dirty="0">
              <a:solidFill>
                <a:schemeClr val="tx1"/>
              </a:solidFill>
              <a:latin typeface="Arial" panose="020B0604020202020204" pitchFamily="34" charset="0"/>
            </a:endParaRPr>
          </a:p>
        </p:txBody>
      </p:sp>
      <p:pic>
        <p:nvPicPr>
          <p:cNvPr id="21" name="Picture 2" descr="Fig. 5. Real traces of force of the beating EB measured by the AFM microscope as a response to the presence of various drugs in the measuring chamber, as indicated close to the curves.">
            <a:extLst>
              <a:ext uri="{FF2B5EF4-FFF2-40B4-BE49-F238E27FC236}">
                <a16:creationId xmlns:a16="http://schemas.microsoft.com/office/drawing/2014/main" id="{0F42B9EB-1015-42B6-B869-5A9AD4AE2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5627"/>
          <a:stretch>
            <a:fillRect/>
          </a:stretch>
        </p:blipFill>
        <p:spPr bwMode="auto">
          <a:xfrm>
            <a:off x="1042933" y="2116905"/>
            <a:ext cx="63246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 descr="2D structure of caffeine">
            <a:extLst>
              <a:ext uri="{FF2B5EF4-FFF2-40B4-BE49-F238E27FC236}">
                <a16:creationId xmlns:a16="http://schemas.microsoft.com/office/drawing/2014/main" id="{DA133095-93BE-48B1-B811-FAB1AC1BF2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3058" y="5344292"/>
            <a:ext cx="1247775"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6710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cs-CZ" altLang="cs-CZ" dirty="0" err="1">
                <a:latin typeface="Arial" panose="020B0604020202020204" pitchFamily="34" charset="0"/>
              </a:rPr>
              <a:t>Combined</a:t>
            </a:r>
            <a:r>
              <a:rPr lang="cs-CZ" altLang="cs-CZ" dirty="0">
                <a:latin typeface="Arial" panose="020B0604020202020204" pitchFamily="34" charset="0"/>
              </a:rPr>
              <a:t> </a:t>
            </a:r>
            <a:r>
              <a:rPr lang="en-US" altLang="cs-CZ" dirty="0">
                <a:latin typeface="Arial" panose="020B0604020202020204" pitchFamily="34" charset="0"/>
              </a:rPr>
              <a:t>A</a:t>
            </a:r>
            <a:r>
              <a:rPr lang="cs-CZ" altLang="cs-CZ" dirty="0">
                <a:latin typeface="Arial" panose="020B0604020202020204" pitchFamily="34" charset="0"/>
              </a:rPr>
              <a:t>FM and MEA on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75F501-2069-4491-A624-ADDD1D08C3C2}"/>
              </a:ext>
            </a:extLst>
          </p:cNvPr>
          <p:cNvSpPr/>
          <p:nvPr/>
        </p:nvSpPr>
        <p:spPr>
          <a:xfrm>
            <a:off x="8467904" y="6488668"/>
            <a:ext cx="3724096"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Caluori, </a:t>
            </a:r>
            <a:r>
              <a:rPr lang="cs-CZ" altLang="en-US" i="1" dirty="0" err="1">
                <a:latin typeface="Arial" panose="020B0604020202020204" pitchFamily="34" charset="0"/>
              </a:rPr>
              <a:t>Biosens</a:t>
            </a:r>
            <a:r>
              <a:rPr lang="cs-CZ" altLang="en-US" i="1" dirty="0">
                <a:latin typeface="Arial" panose="020B0604020202020204" pitchFamily="34" charset="0"/>
              </a:rPr>
              <a:t>. </a:t>
            </a:r>
            <a:r>
              <a:rPr lang="cs-CZ" altLang="en-US" i="1" dirty="0" err="1">
                <a:latin typeface="Arial" panose="020B0604020202020204" pitchFamily="34" charset="0"/>
              </a:rPr>
              <a:t>Bioelectron</a:t>
            </a:r>
            <a:r>
              <a:rPr lang="cs-CZ" altLang="en-US" i="1" dirty="0">
                <a:latin typeface="Arial" panose="020B0604020202020204" pitchFamily="34" charset="0"/>
              </a:rPr>
              <a:t> 2019</a:t>
            </a:r>
          </a:p>
        </p:txBody>
      </p:sp>
      <p:sp>
        <p:nvSpPr>
          <p:cNvPr id="11" name="Obdélník 5">
            <a:extLst>
              <a:ext uri="{FF2B5EF4-FFF2-40B4-BE49-F238E27FC236}">
                <a16:creationId xmlns:a16="http://schemas.microsoft.com/office/drawing/2014/main" id="{5754F95C-6480-4CDE-BD87-AD02C5AACF9E}"/>
              </a:ext>
            </a:extLst>
          </p:cNvPr>
          <p:cNvSpPr/>
          <p:nvPr/>
        </p:nvSpPr>
        <p:spPr>
          <a:xfrm>
            <a:off x="4573533" y="5626867"/>
            <a:ext cx="1225550" cy="830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2" name="AutoShape 7" descr="Journal of Cardiovascular Electrophysiology banner">
            <a:extLst>
              <a:ext uri="{FF2B5EF4-FFF2-40B4-BE49-F238E27FC236}">
                <a16:creationId xmlns:a16="http://schemas.microsoft.com/office/drawing/2014/main" id="{E4786C89-9E63-4E79-8AC1-4CF81ED57BE1}"/>
              </a:ext>
            </a:extLst>
          </p:cNvPr>
          <p:cNvSpPr>
            <a:spLocks noChangeAspect="1" noChangeArrowheads="1"/>
          </p:cNvSpPr>
          <p:nvPr/>
        </p:nvSpPr>
        <p:spPr bwMode="auto">
          <a:xfrm>
            <a:off x="1306458" y="1381892"/>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19" name="Obdélník 7">
            <a:extLst>
              <a:ext uri="{FF2B5EF4-FFF2-40B4-BE49-F238E27FC236}">
                <a16:creationId xmlns:a16="http://schemas.microsoft.com/office/drawing/2014/main" id="{1DEBB9CA-BF52-455A-800C-1250798787E3}"/>
              </a:ext>
            </a:extLst>
          </p:cNvPr>
          <p:cNvSpPr>
            <a:spLocks noChangeArrowheads="1"/>
          </p:cNvSpPr>
          <p:nvPr/>
        </p:nvSpPr>
        <p:spPr bwMode="auto">
          <a:xfrm>
            <a:off x="2274833" y="6042792"/>
            <a:ext cx="68405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20" name="Obdélník 1">
            <a:extLst>
              <a:ext uri="{FF2B5EF4-FFF2-40B4-BE49-F238E27FC236}">
                <a16:creationId xmlns:a16="http://schemas.microsoft.com/office/drawing/2014/main" id="{A3D5CBA4-F3DE-428B-8457-1B01BEA7C42B}"/>
              </a:ext>
            </a:extLst>
          </p:cNvPr>
          <p:cNvSpPr>
            <a:spLocks noChangeArrowheads="1"/>
          </p:cNvSpPr>
          <p:nvPr/>
        </p:nvSpPr>
        <p:spPr bwMode="auto">
          <a:xfrm>
            <a:off x="7367533" y="1812758"/>
            <a:ext cx="47707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1800" dirty="0" err="1">
                <a:solidFill>
                  <a:schemeClr val="tx1"/>
                </a:solidFill>
                <a:latin typeface="Arial" panose="020B0604020202020204" pitchFamily="34" charset="0"/>
              </a:rPr>
              <a:t>Microelectrode</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Array</a:t>
            </a:r>
            <a:r>
              <a:rPr lang="cs-CZ" altLang="cs-CZ" sz="1800" dirty="0">
                <a:solidFill>
                  <a:schemeClr val="tx1"/>
                </a:solidFill>
                <a:latin typeface="Arial" panose="020B0604020202020204" pitchFamily="34" charset="0"/>
              </a:rPr>
              <a:t> = </a:t>
            </a:r>
            <a:r>
              <a:rPr lang="cs-CZ" altLang="cs-CZ" sz="1800" dirty="0" err="1">
                <a:solidFill>
                  <a:schemeClr val="tx1"/>
                </a:solidFill>
                <a:latin typeface="Arial" panose="020B0604020202020204" pitchFamily="34" charset="0"/>
              </a:rPr>
              <a:t>planar</a:t>
            </a:r>
            <a:r>
              <a:rPr lang="cs-CZ" altLang="cs-CZ" sz="1800" dirty="0">
                <a:solidFill>
                  <a:schemeClr val="tx1"/>
                </a:solidFill>
                <a:latin typeface="Arial" panose="020B0604020202020204" pitchFamily="34" charset="0"/>
              </a:rPr>
              <a:t> EP </a:t>
            </a:r>
            <a:r>
              <a:rPr lang="cs-CZ" altLang="cs-CZ" sz="1800" dirty="0" err="1">
                <a:solidFill>
                  <a:schemeClr val="tx1"/>
                </a:solidFill>
                <a:latin typeface="Arial" panose="020B0604020202020204" pitchFamily="34" charset="0"/>
              </a:rPr>
              <a:t>grid</a:t>
            </a:r>
            <a:endParaRPr lang="cs-CZ" altLang="cs-CZ" sz="1800" dirty="0">
              <a:solidFill>
                <a:schemeClr val="tx1"/>
              </a:solidFill>
              <a:latin typeface="Arial" panose="020B0604020202020204" pitchFamily="34" charset="0"/>
            </a:endParaRPr>
          </a:p>
          <a:p>
            <a:pPr>
              <a:lnSpc>
                <a:spcPct val="100000"/>
              </a:lnSpc>
              <a:spcAft>
                <a:spcPct val="0"/>
              </a:spcAft>
              <a:buClrTx/>
              <a:buFontTx/>
              <a:buNone/>
            </a:pP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a:solidFill>
                  <a:schemeClr val="tx1"/>
                </a:solidFill>
                <a:latin typeface="Arial" panose="020B0604020202020204" pitchFamily="34" charset="0"/>
              </a:rPr>
              <a:t>Standard </a:t>
            </a:r>
            <a:r>
              <a:rPr lang="cs-CZ" altLang="cs-CZ" sz="1800" dirty="0" err="1">
                <a:solidFill>
                  <a:schemeClr val="tx1"/>
                </a:solidFill>
                <a:latin typeface="Arial" panose="020B0604020202020204" pitchFamily="34" charset="0"/>
              </a:rPr>
              <a:t>Tyrod</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solution</a:t>
            </a:r>
            <a:r>
              <a:rPr lang="cs-CZ" altLang="cs-CZ" sz="1800" dirty="0">
                <a:solidFill>
                  <a:schemeClr val="tx1"/>
                </a:solidFill>
                <a:latin typeface="Arial" panose="020B0604020202020204" pitchFamily="34" charset="0"/>
              </a:rPr>
              <a:t>, Ca 1,8mmol</a:t>
            </a:r>
          </a:p>
          <a:p>
            <a:pPr>
              <a:lnSpc>
                <a:spcPct val="100000"/>
              </a:lnSpc>
              <a:spcAft>
                <a:spcPct val="0"/>
              </a:spcAft>
              <a:buClrTx/>
              <a:buFontTx/>
              <a:buNone/>
            </a:pP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a:solidFill>
                  <a:schemeClr val="tx1"/>
                </a:solidFill>
                <a:latin typeface="Arial" panose="020B0604020202020204" pitchFamily="34" charset="0"/>
              </a:rPr>
              <a:t>B</a:t>
            </a:r>
            <a:r>
              <a:rPr lang="en-US" altLang="cs-CZ" sz="1800" dirty="0">
                <a:solidFill>
                  <a:schemeClr val="tx1"/>
                </a:solidFill>
                <a:latin typeface="Arial" panose="020B0604020202020204" pitchFamily="34" charset="0"/>
              </a:rPr>
              <a:t>eta </a:t>
            </a:r>
            <a:r>
              <a:rPr lang="en-US" altLang="cs-CZ" sz="1800" dirty="0" err="1">
                <a:solidFill>
                  <a:schemeClr val="tx1"/>
                </a:solidFill>
                <a:latin typeface="Arial" panose="020B0604020202020204" pitchFamily="34" charset="0"/>
              </a:rPr>
              <a:t>stimulat</a:t>
            </a:r>
            <a:r>
              <a:rPr lang="cs-CZ" altLang="cs-CZ" sz="1800" dirty="0">
                <a:solidFill>
                  <a:schemeClr val="tx1"/>
                </a:solidFill>
                <a:latin typeface="Arial" panose="020B0604020202020204" pitchFamily="34" charset="0"/>
              </a:rPr>
              <a:t>ion </a:t>
            </a:r>
            <a:r>
              <a:rPr lang="en-US" altLang="cs-CZ" sz="1800" dirty="0">
                <a:solidFill>
                  <a:schemeClr val="tx1"/>
                </a:solidFill>
                <a:latin typeface="Arial" panose="020B0604020202020204" pitchFamily="34" charset="0"/>
              </a:rPr>
              <a:t>Isoproterenol</a:t>
            </a:r>
            <a:r>
              <a:rPr lang="cs-CZ" altLang="cs-CZ" sz="1800" dirty="0">
                <a:solidFill>
                  <a:schemeClr val="tx1"/>
                </a:solidFill>
                <a:latin typeface="Arial" panose="020B0604020202020204" pitchFamily="34" charset="0"/>
              </a:rPr>
              <a:t> 500nM-1uM</a:t>
            </a:r>
          </a:p>
          <a:p>
            <a:pPr>
              <a:lnSpc>
                <a:spcPct val="100000"/>
              </a:lnSpc>
              <a:spcAft>
                <a:spcPct val="0"/>
              </a:spcAft>
              <a:buClrTx/>
              <a:buFontTx/>
              <a:buNone/>
            </a:pP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err="1">
                <a:solidFill>
                  <a:schemeClr val="tx1"/>
                </a:solidFill>
                <a:latin typeface="Arial" panose="020B0604020202020204" pitchFamily="34" charset="0"/>
              </a:rPr>
              <a:t>Verapamil</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overdose</a:t>
            </a:r>
            <a:r>
              <a:rPr lang="cs-CZ" altLang="cs-CZ" sz="1800" dirty="0">
                <a:solidFill>
                  <a:schemeClr val="tx1"/>
                </a:solidFill>
                <a:latin typeface="Arial" panose="020B0604020202020204" pitchFamily="34" charset="0"/>
              </a:rPr>
              <a:t> as </a:t>
            </a:r>
            <a:r>
              <a:rPr lang="cs-CZ" altLang="cs-CZ" sz="1800" dirty="0" err="1">
                <a:solidFill>
                  <a:schemeClr val="tx1"/>
                </a:solidFill>
                <a:latin typeface="Arial" panose="020B0604020202020204" pitchFamily="34" charset="0"/>
              </a:rPr>
              <a:t>arrythmia</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induction</a:t>
            </a: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a:solidFill>
                  <a:schemeClr val="tx1"/>
                </a:solidFill>
                <a:latin typeface="Arial" panose="020B0604020202020204" pitchFamily="34" charset="0"/>
              </a:rPr>
              <a:t>In WT and DMD </a:t>
            </a:r>
            <a:r>
              <a:rPr lang="cs-CZ" altLang="cs-CZ" sz="1800" dirty="0" err="1">
                <a:solidFill>
                  <a:schemeClr val="tx1"/>
                </a:solidFill>
                <a:latin typeface="Arial" panose="020B0604020202020204" pitchFamily="34" charset="0"/>
              </a:rPr>
              <a:t>pairs</a:t>
            </a:r>
            <a:endParaRPr lang="cs-CZ" altLang="cs-CZ" sz="1800" dirty="0">
              <a:solidFill>
                <a:schemeClr val="tx1"/>
              </a:solidFill>
              <a:latin typeface="Arial" panose="020B0604020202020204" pitchFamily="34" charset="0"/>
            </a:endParaRPr>
          </a:p>
        </p:txBody>
      </p:sp>
      <p:pic>
        <p:nvPicPr>
          <p:cNvPr id="16" name="Picture 19">
            <a:extLst>
              <a:ext uri="{FF2B5EF4-FFF2-40B4-BE49-F238E27FC236}">
                <a16:creationId xmlns:a16="http://schemas.microsoft.com/office/drawing/2014/main" id="{4E504B39-7AC3-4257-BC48-DDA718104C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995" y="2000811"/>
            <a:ext cx="6840538" cy="208949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8" name="Picture 20">
            <a:extLst>
              <a:ext uri="{FF2B5EF4-FFF2-40B4-BE49-F238E27FC236}">
                <a16:creationId xmlns:a16="http://schemas.microsoft.com/office/drawing/2014/main" id="{4FEAD302-5BEF-4C5A-A8AC-5106F5352C27}"/>
              </a:ext>
            </a:extLst>
          </p:cNvPr>
          <p:cNvPicPr>
            <a:picLocks noChangeArrowheads="1"/>
          </p:cNvPicPr>
          <p:nvPr/>
        </p:nvPicPr>
        <p:blipFill>
          <a:blip r:embed="rId4">
            <a:extLst>
              <a:ext uri="{28A0092B-C50C-407E-A947-70E740481C1C}">
                <a14:useLocalDpi xmlns:a14="http://schemas.microsoft.com/office/drawing/2010/main" val="0"/>
              </a:ext>
            </a:extLst>
          </a:blip>
          <a:srcRect l="16251" t="7245" r="49165" b="4140"/>
          <a:stretch>
            <a:fillRect/>
          </a:stretch>
        </p:blipFill>
        <p:spPr bwMode="auto">
          <a:xfrm>
            <a:off x="503999" y="4297488"/>
            <a:ext cx="2010601" cy="185658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3" name="Picture 22">
            <a:extLst>
              <a:ext uri="{FF2B5EF4-FFF2-40B4-BE49-F238E27FC236}">
                <a16:creationId xmlns:a16="http://schemas.microsoft.com/office/drawing/2014/main" id="{DFA9CCB1-C41E-4525-942F-4DA747D34B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4094" y="4175112"/>
            <a:ext cx="2532676" cy="2006300"/>
          </a:xfrm>
          <a:prstGeom prst="rect">
            <a:avLst/>
          </a:prstGeom>
        </p:spPr>
      </p:pic>
      <p:pic>
        <p:nvPicPr>
          <p:cNvPr id="24" name="Picture 38" descr="DMDvsHES">
            <a:extLst>
              <a:ext uri="{FF2B5EF4-FFF2-40B4-BE49-F238E27FC236}">
                <a16:creationId xmlns:a16="http://schemas.microsoft.com/office/drawing/2014/main" id="{90F0D9A7-9B4B-4B04-8FC8-D0528904E1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32693"/>
          <a:stretch>
            <a:fillRect/>
          </a:stretch>
        </p:blipFill>
        <p:spPr bwMode="auto">
          <a:xfrm>
            <a:off x="8572888" y="4131226"/>
            <a:ext cx="2982559" cy="231491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5" name="Picture 41" descr="15345-HES-RR2">
            <a:extLst>
              <a:ext uri="{FF2B5EF4-FFF2-40B4-BE49-F238E27FC236}">
                <a16:creationId xmlns:a16="http://schemas.microsoft.com/office/drawing/2014/main" id="{B412564D-10D1-441D-BF4F-29B7502EF0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010" r="6766"/>
          <a:stretch>
            <a:fillRect/>
          </a:stretch>
        </p:blipFill>
        <p:spPr bwMode="auto">
          <a:xfrm>
            <a:off x="5438639" y="4181475"/>
            <a:ext cx="3134987" cy="208949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6" name="Picture 43" descr="DMDvsHES">
            <a:extLst>
              <a:ext uri="{FF2B5EF4-FFF2-40B4-BE49-F238E27FC236}">
                <a16:creationId xmlns:a16="http://schemas.microsoft.com/office/drawing/2014/main" id="{1D4C9E66-2B2A-452B-B1C5-58A31291D4A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65941" t="8041" r="1166" b="54195"/>
          <a:stretch>
            <a:fillRect/>
          </a:stretch>
        </p:blipFill>
        <p:spPr bwMode="auto">
          <a:xfrm>
            <a:off x="11013703" y="4107381"/>
            <a:ext cx="813023" cy="5193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9" name="Rectangle 28">
            <a:extLst>
              <a:ext uri="{FF2B5EF4-FFF2-40B4-BE49-F238E27FC236}">
                <a16:creationId xmlns:a16="http://schemas.microsoft.com/office/drawing/2014/main" id="{E9F47BA5-1C0E-4789-8D90-BCD5EEA4FC54}"/>
              </a:ext>
            </a:extLst>
          </p:cNvPr>
          <p:cNvSpPr/>
          <p:nvPr/>
        </p:nvSpPr>
        <p:spPr>
          <a:xfrm>
            <a:off x="8933331" y="6110898"/>
            <a:ext cx="2480739" cy="324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5045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7" descr="Journal of Cardiovascular Electrophysiology banner">
            <a:extLst>
              <a:ext uri="{FF2B5EF4-FFF2-40B4-BE49-F238E27FC236}">
                <a16:creationId xmlns:a16="http://schemas.microsoft.com/office/drawing/2014/main" id="{9F49F932-5EAA-42BC-9DDF-2F2A90A513DB}"/>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pic>
        <p:nvPicPr>
          <p:cNvPr id="16390" name="Picture 2">
            <a:extLst>
              <a:ext uri="{FF2B5EF4-FFF2-40B4-BE49-F238E27FC236}">
                <a16:creationId xmlns:a16="http://schemas.microsoft.com/office/drawing/2014/main" id="{B8B9DB44-1979-4C2D-90A7-A60D92071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0" y="4790178"/>
            <a:ext cx="3082926" cy="151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Nadpis 1">
            <a:extLst>
              <a:ext uri="{FF2B5EF4-FFF2-40B4-BE49-F238E27FC236}">
                <a16:creationId xmlns:a16="http://schemas.microsoft.com/office/drawing/2014/main" id="{3FCE1B45-14EA-4FBE-BAC4-43DB328A92EC}"/>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a:t>
            </a:r>
            <a:r>
              <a:rPr lang="cs-CZ" altLang="cs-CZ" dirty="0" err="1">
                <a:latin typeface="Arial" panose="020B0604020202020204" pitchFamily="34" charset="0"/>
              </a:rPr>
              <a:t>drug</a:t>
            </a:r>
            <a:r>
              <a:rPr lang="cs-CZ" altLang="cs-CZ" dirty="0">
                <a:latin typeface="Arial" panose="020B0604020202020204" pitchFamily="34" charset="0"/>
              </a:rPr>
              <a:t> </a:t>
            </a:r>
            <a:r>
              <a:rPr lang="cs-CZ" altLang="cs-CZ" dirty="0" err="1">
                <a:latin typeface="Arial" panose="020B0604020202020204" pitchFamily="34" charset="0"/>
              </a:rPr>
              <a:t>testing</a:t>
            </a:r>
            <a:endParaRPr lang="en-US" dirty="0"/>
          </a:p>
        </p:txBody>
      </p:sp>
      <p:pic>
        <p:nvPicPr>
          <p:cNvPr id="8" name="Picture 3">
            <a:extLst>
              <a:ext uri="{FF2B5EF4-FFF2-40B4-BE49-F238E27FC236}">
                <a16:creationId xmlns:a16="http://schemas.microsoft.com/office/drawing/2014/main" id="{9DD63E0D-8A3A-488A-8D2F-A47D516AA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49" t="6952" r="21239" b="22580"/>
          <a:stretch>
            <a:fillRect/>
          </a:stretch>
        </p:blipFill>
        <p:spPr bwMode="auto">
          <a:xfrm>
            <a:off x="0" y="1865261"/>
            <a:ext cx="5514758" cy="3502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bdélník 1">
            <a:extLst>
              <a:ext uri="{FF2B5EF4-FFF2-40B4-BE49-F238E27FC236}">
                <a16:creationId xmlns:a16="http://schemas.microsoft.com/office/drawing/2014/main" id="{E13C61FC-5018-406B-B3F4-60E1B66A75B6}"/>
              </a:ext>
            </a:extLst>
          </p:cNvPr>
          <p:cNvSpPr>
            <a:spLocks noChangeArrowheads="1"/>
          </p:cNvSpPr>
          <p:nvPr/>
        </p:nvSpPr>
        <p:spPr bwMode="auto">
          <a:xfrm>
            <a:off x="7438597" y="6479959"/>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Tree>
    <p:extLst>
      <p:ext uri="{BB962C8B-B14F-4D97-AF65-F5344CB8AC3E}">
        <p14:creationId xmlns:p14="http://schemas.microsoft.com/office/powerpoint/2010/main" val="216678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7" descr="Journal of Cardiovascular Electrophysiology banner">
            <a:extLst>
              <a:ext uri="{FF2B5EF4-FFF2-40B4-BE49-F238E27FC236}">
                <a16:creationId xmlns:a16="http://schemas.microsoft.com/office/drawing/2014/main" id="{9F49F932-5EAA-42BC-9DDF-2F2A90A513DB}"/>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pic>
        <p:nvPicPr>
          <p:cNvPr id="16390" name="Picture 2">
            <a:extLst>
              <a:ext uri="{FF2B5EF4-FFF2-40B4-BE49-F238E27FC236}">
                <a16:creationId xmlns:a16="http://schemas.microsoft.com/office/drawing/2014/main" id="{B8B9DB44-1979-4C2D-90A7-A60D92071B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8250" y="4790178"/>
            <a:ext cx="3082926" cy="151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Nadpis 1">
            <a:extLst>
              <a:ext uri="{FF2B5EF4-FFF2-40B4-BE49-F238E27FC236}">
                <a16:creationId xmlns:a16="http://schemas.microsoft.com/office/drawing/2014/main" id="{3FCE1B45-14EA-4FBE-BAC4-43DB328A92EC}"/>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a:t>
            </a:r>
            <a:r>
              <a:rPr lang="cs-CZ" altLang="cs-CZ" dirty="0" err="1">
                <a:latin typeface="Arial" panose="020B0604020202020204" pitchFamily="34" charset="0"/>
              </a:rPr>
              <a:t>drug</a:t>
            </a:r>
            <a:r>
              <a:rPr lang="cs-CZ" altLang="cs-CZ" dirty="0">
                <a:latin typeface="Arial" panose="020B0604020202020204" pitchFamily="34" charset="0"/>
              </a:rPr>
              <a:t> </a:t>
            </a:r>
            <a:r>
              <a:rPr lang="cs-CZ" altLang="cs-CZ" dirty="0" err="1">
                <a:latin typeface="Arial" panose="020B0604020202020204" pitchFamily="34" charset="0"/>
              </a:rPr>
              <a:t>testing</a:t>
            </a:r>
            <a:endParaRPr lang="en-US" dirty="0"/>
          </a:p>
        </p:txBody>
      </p:sp>
      <p:pic>
        <p:nvPicPr>
          <p:cNvPr id="8" name="Picture 3">
            <a:extLst>
              <a:ext uri="{FF2B5EF4-FFF2-40B4-BE49-F238E27FC236}">
                <a16:creationId xmlns:a16="http://schemas.microsoft.com/office/drawing/2014/main" id="{9DD63E0D-8A3A-488A-8D2F-A47D516AA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49" t="6952" r="21239" b="22580"/>
          <a:stretch>
            <a:fillRect/>
          </a:stretch>
        </p:blipFill>
        <p:spPr bwMode="auto">
          <a:xfrm>
            <a:off x="0" y="1865261"/>
            <a:ext cx="5514758" cy="3502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s://cdn.brujulabike.com/media/8026/conversions/arritmia-1000.jpg">
            <a:extLst>
              <a:ext uri="{FF2B5EF4-FFF2-40B4-BE49-F238E27FC236}">
                <a16:creationId xmlns:a16="http://schemas.microsoft.com/office/drawing/2014/main" id="{2E9F9156-2F6F-485C-91DE-A30FCC5F88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818274"/>
            <a:ext cx="5514758" cy="202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bdélník 1">
            <a:extLst>
              <a:ext uri="{FF2B5EF4-FFF2-40B4-BE49-F238E27FC236}">
                <a16:creationId xmlns:a16="http://schemas.microsoft.com/office/drawing/2014/main" id="{5F1CCBDF-C69F-4B14-A779-E918AC007B43}"/>
              </a:ext>
            </a:extLst>
          </p:cNvPr>
          <p:cNvSpPr>
            <a:spLocks noChangeArrowheads="1"/>
          </p:cNvSpPr>
          <p:nvPr/>
        </p:nvSpPr>
        <p:spPr bwMode="auto">
          <a:xfrm>
            <a:off x="7438597" y="6488668"/>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Tree>
    <p:extLst>
      <p:ext uri="{BB962C8B-B14F-4D97-AF65-F5344CB8AC3E}">
        <p14:creationId xmlns:p14="http://schemas.microsoft.com/office/powerpoint/2010/main" val="253508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7" descr="Journal of Cardiovascular Electrophysiology banner">
            <a:extLst>
              <a:ext uri="{FF2B5EF4-FFF2-40B4-BE49-F238E27FC236}">
                <a16:creationId xmlns:a16="http://schemas.microsoft.com/office/drawing/2014/main" id="{9F49F932-5EAA-42BC-9DDF-2F2A90A513DB}"/>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2" name="Rectangle 11">
            <a:extLst>
              <a:ext uri="{FF2B5EF4-FFF2-40B4-BE49-F238E27FC236}">
                <a16:creationId xmlns:a16="http://schemas.microsoft.com/office/drawing/2014/main" id="{81042C85-404C-4917-A70F-F0093C1D5F53}"/>
              </a:ext>
            </a:extLst>
          </p:cNvPr>
          <p:cNvSpPr/>
          <p:nvPr/>
        </p:nvSpPr>
        <p:spPr>
          <a:xfrm>
            <a:off x="5657850" y="1865261"/>
            <a:ext cx="6426418" cy="5632311"/>
          </a:xfrm>
          <a:prstGeom prst="rect">
            <a:avLst/>
          </a:prstGeom>
        </p:spPr>
        <p:txBody>
          <a:bodyPr wrap="square">
            <a:spAutoFit/>
          </a:bodyPr>
          <a:lstStyle/>
          <a:p>
            <a:pPr>
              <a:defRPr/>
            </a:pPr>
            <a:r>
              <a:rPr lang="cs-CZ" sz="2400" dirty="0"/>
              <a:t>T</a:t>
            </a:r>
            <a:r>
              <a:rPr lang="en-US" sz="2400" dirty="0" err="1"/>
              <a:t>heophylline</a:t>
            </a:r>
            <a:r>
              <a:rPr lang="en-US" sz="2400" dirty="0"/>
              <a:t> with </a:t>
            </a:r>
            <a:r>
              <a:rPr lang="cs-CZ" sz="2400" dirty="0"/>
              <a:t>E</a:t>
            </a:r>
            <a:r>
              <a:rPr lang="en-US" sz="2400" dirty="0" err="1"/>
              <a:t>thylenediamine</a:t>
            </a:r>
            <a:r>
              <a:rPr lang="en-US" sz="2400" dirty="0"/>
              <a:t> 2:1</a:t>
            </a:r>
            <a:endParaRPr lang="cs-CZ" sz="2400" dirty="0"/>
          </a:p>
          <a:p>
            <a:pPr>
              <a:defRPr/>
            </a:pPr>
            <a:endParaRPr lang="cs-CZ" sz="2400" dirty="0"/>
          </a:p>
          <a:p>
            <a:pPr>
              <a:defRPr/>
            </a:pPr>
            <a:r>
              <a:rPr lang="en-US" sz="2400" dirty="0"/>
              <a:t>nonselective </a:t>
            </a:r>
            <a:r>
              <a:rPr lang="en-US" sz="2400" dirty="0">
                <a:hlinkClick r:id="rId2" tooltip="Adenosine receptor"/>
              </a:rPr>
              <a:t>adenosine receptor</a:t>
            </a:r>
            <a:r>
              <a:rPr lang="en-US" sz="2400" dirty="0"/>
              <a:t> antagonist</a:t>
            </a:r>
            <a:endParaRPr lang="cs-CZ" sz="2400" dirty="0"/>
          </a:p>
          <a:p>
            <a:pPr>
              <a:defRPr/>
            </a:pPr>
            <a:r>
              <a:rPr lang="en-US" sz="2400" dirty="0"/>
              <a:t>competitive nonselective </a:t>
            </a:r>
            <a:r>
              <a:rPr lang="en-US" sz="2400" dirty="0">
                <a:hlinkClick r:id="rId3" tooltip="Phosphodiesterase inhibitor"/>
              </a:rPr>
              <a:t>phosphodiesterase inhibitor</a:t>
            </a:r>
            <a:endParaRPr lang="cs-CZ" sz="2400" dirty="0"/>
          </a:p>
          <a:p>
            <a:pPr>
              <a:defRPr/>
            </a:pPr>
            <a:endParaRPr lang="cs-CZ" sz="2400" dirty="0"/>
          </a:p>
          <a:p>
            <a:pPr>
              <a:defRPr/>
            </a:pPr>
            <a:r>
              <a:rPr lang="cs-CZ" sz="2400" dirty="0"/>
              <a:t>b</a:t>
            </a:r>
            <a:r>
              <a:rPr lang="en-US" sz="2400" dirty="0" err="1"/>
              <a:t>ronchodilation</a:t>
            </a:r>
            <a:r>
              <a:rPr lang="cs-CZ" sz="2400" dirty="0"/>
              <a:t> </a:t>
            </a:r>
            <a:r>
              <a:rPr lang="en-US" sz="2400" dirty="0"/>
              <a:t>adjunct to inhaled </a:t>
            </a:r>
            <a:r>
              <a:rPr lang="en-US" sz="2400" dirty="0">
                <a:hlinkClick r:id="rId4" tooltip="Beta-2 adrenergic receptor"/>
              </a:rPr>
              <a:t>beta-2</a:t>
            </a:r>
            <a:r>
              <a:rPr lang="en-US" sz="2400" dirty="0"/>
              <a:t> selective </a:t>
            </a:r>
            <a:r>
              <a:rPr lang="en-US" sz="2400" dirty="0">
                <a:hlinkClick r:id="rId5" tooltip="Agonist"/>
              </a:rPr>
              <a:t>agonists</a:t>
            </a:r>
            <a:r>
              <a:rPr lang="en-US" sz="2400" dirty="0"/>
              <a:t> and systemic </a:t>
            </a:r>
            <a:r>
              <a:rPr lang="en-US" sz="2400" dirty="0">
                <a:hlinkClick r:id="rId6" tooltip="Corticosteroid"/>
              </a:rPr>
              <a:t>corticosteroids</a:t>
            </a:r>
            <a:endParaRPr lang="cs-CZ" sz="2400" dirty="0"/>
          </a:p>
          <a:p>
            <a:pPr>
              <a:defRPr/>
            </a:pPr>
            <a:endParaRPr lang="cs-CZ" sz="2400" dirty="0"/>
          </a:p>
          <a:p>
            <a:pPr>
              <a:defRPr/>
            </a:pPr>
            <a:r>
              <a:rPr lang="cs-CZ" sz="2400" dirty="0" err="1"/>
              <a:t>clinically</a:t>
            </a:r>
            <a:r>
              <a:rPr lang="cs-CZ" sz="2400" dirty="0"/>
              <a:t> </a:t>
            </a:r>
            <a:r>
              <a:rPr lang="cs-CZ" sz="2400" dirty="0" err="1"/>
              <a:t>relevant</a:t>
            </a:r>
            <a:r>
              <a:rPr lang="cs-CZ" sz="2400" dirty="0"/>
              <a:t> </a:t>
            </a:r>
          </a:p>
          <a:p>
            <a:pPr>
              <a:defRPr/>
            </a:pPr>
            <a:r>
              <a:rPr lang="cs-CZ" sz="2400" dirty="0" err="1"/>
              <a:t>concentrations</a:t>
            </a:r>
            <a:r>
              <a:rPr lang="cs-CZ" sz="2400" dirty="0"/>
              <a:t> </a:t>
            </a:r>
          </a:p>
          <a:p>
            <a:pPr>
              <a:defRPr/>
            </a:pPr>
            <a:r>
              <a:rPr lang="cs-CZ" altLang="cs-CZ" sz="2400" kern="0" dirty="0"/>
              <a:t>20-110 </a:t>
            </a:r>
            <a:r>
              <a:rPr lang="cs-CZ" altLang="cs-CZ" sz="2400" kern="0" dirty="0" err="1"/>
              <a:t>μmol</a:t>
            </a:r>
            <a:r>
              <a:rPr lang="cs-CZ" altLang="cs-CZ" sz="2400" kern="0" dirty="0"/>
              <a:t>/l</a:t>
            </a:r>
          </a:p>
          <a:p>
            <a:pPr>
              <a:defRPr/>
            </a:pPr>
            <a:endParaRPr lang="cs-CZ" altLang="cs-CZ" sz="2400" kern="0" dirty="0"/>
          </a:p>
          <a:p>
            <a:pPr>
              <a:defRPr/>
            </a:pPr>
            <a:endParaRPr lang="cs-CZ" sz="2400" dirty="0"/>
          </a:p>
        </p:txBody>
      </p:sp>
      <p:pic>
        <p:nvPicPr>
          <p:cNvPr id="16390" name="Picture 2">
            <a:extLst>
              <a:ext uri="{FF2B5EF4-FFF2-40B4-BE49-F238E27FC236}">
                <a16:creationId xmlns:a16="http://schemas.microsoft.com/office/drawing/2014/main" id="{B8B9DB44-1979-4C2D-90A7-A60D92071B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58250" y="4790178"/>
            <a:ext cx="3082926" cy="151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Nadpis 1">
            <a:extLst>
              <a:ext uri="{FF2B5EF4-FFF2-40B4-BE49-F238E27FC236}">
                <a16:creationId xmlns:a16="http://schemas.microsoft.com/office/drawing/2014/main" id="{3FCE1B45-14EA-4FBE-BAC4-43DB328A92EC}"/>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a:t>
            </a:r>
            <a:r>
              <a:rPr lang="cs-CZ" altLang="cs-CZ" dirty="0" err="1">
                <a:latin typeface="Arial" panose="020B0604020202020204" pitchFamily="34" charset="0"/>
              </a:rPr>
              <a:t>drug</a:t>
            </a:r>
            <a:r>
              <a:rPr lang="cs-CZ" altLang="cs-CZ" dirty="0">
                <a:latin typeface="Arial" panose="020B0604020202020204" pitchFamily="34" charset="0"/>
              </a:rPr>
              <a:t> </a:t>
            </a:r>
            <a:r>
              <a:rPr lang="cs-CZ" altLang="cs-CZ" dirty="0" err="1">
                <a:latin typeface="Arial" panose="020B0604020202020204" pitchFamily="34" charset="0"/>
              </a:rPr>
              <a:t>testing</a:t>
            </a:r>
            <a:r>
              <a:rPr lang="cs-CZ" altLang="cs-CZ" dirty="0">
                <a:latin typeface="Arial" panose="020B0604020202020204" pitchFamily="34" charset="0"/>
              </a:rPr>
              <a:t> </a:t>
            </a:r>
            <a:r>
              <a:rPr lang="cs-CZ" altLang="cs-CZ" dirty="0" err="1">
                <a:latin typeface="Arial" panose="020B0604020202020204" pitchFamily="34" charset="0"/>
              </a:rPr>
              <a:t>of</a:t>
            </a:r>
            <a:r>
              <a:rPr lang="cs-CZ" altLang="cs-CZ" dirty="0">
                <a:latin typeface="Arial" panose="020B0604020202020204" pitchFamily="34" charset="0"/>
              </a:rPr>
              <a:t> </a:t>
            </a:r>
            <a:r>
              <a:rPr lang="cs-CZ" altLang="cs-CZ" dirty="0" err="1">
                <a:latin typeface="Arial" panose="020B0604020202020204" pitchFamily="34" charset="0"/>
              </a:rPr>
              <a:t>Aminophilline</a:t>
            </a:r>
            <a:endParaRPr lang="en-US" dirty="0">
              <a:latin typeface="Arial" panose="020B0604020202020204" pitchFamily="34" charset="0"/>
            </a:endParaRPr>
          </a:p>
        </p:txBody>
      </p:sp>
      <p:pic>
        <p:nvPicPr>
          <p:cNvPr id="8" name="Picture 3">
            <a:extLst>
              <a:ext uri="{FF2B5EF4-FFF2-40B4-BE49-F238E27FC236}">
                <a16:creationId xmlns:a16="http://schemas.microsoft.com/office/drawing/2014/main" id="{9DD63E0D-8A3A-488A-8D2F-A47D516AAF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0049" t="6952" r="21239" b="22580"/>
          <a:stretch>
            <a:fillRect/>
          </a:stretch>
        </p:blipFill>
        <p:spPr bwMode="auto">
          <a:xfrm>
            <a:off x="0" y="1865261"/>
            <a:ext cx="5514758" cy="35027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https://cdn.brujulabike.com/media/8026/conversions/arritmia-1000.jpg">
            <a:extLst>
              <a:ext uri="{FF2B5EF4-FFF2-40B4-BE49-F238E27FC236}">
                <a16:creationId xmlns:a16="http://schemas.microsoft.com/office/drawing/2014/main" id="{ADBE997E-BB41-4DA1-BEA7-7C094845E20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4818274"/>
            <a:ext cx="5514758" cy="202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bdélník 1">
            <a:extLst>
              <a:ext uri="{FF2B5EF4-FFF2-40B4-BE49-F238E27FC236}">
                <a16:creationId xmlns:a16="http://schemas.microsoft.com/office/drawing/2014/main" id="{6E3583C7-07B8-4AA3-8BE0-BCE4C719FE5E}"/>
              </a:ext>
            </a:extLst>
          </p:cNvPr>
          <p:cNvSpPr>
            <a:spLocks noChangeArrowheads="1"/>
          </p:cNvSpPr>
          <p:nvPr/>
        </p:nvSpPr>
        <p:spPr bwMode="auto">
          <a:xfrm>
            <a:off x="7438597" y="6488668"/>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7" descr="Journal of Cardiovascular Electrophysiology banner">
            <a:extLst>
              <a:ext uri="{FF2B5EF4-FFF2-40B4-BE49-F238E27FC236}">
                <a16:creationId xmlns:a16="http://schemas.microsoft.com/office/drawing/2014/main" id="{9F49F932-5EAA-42BC-9DDF-2F2A90A513DB}"/>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7" name="Nadpis 1">
            <a:extLst>
              <a:ext uri="{FF2B5EF4-FFF2-40B4-BE49-F238E27FC236}">
                <a16:creationId xmlns:a16="http://schemas.microsoft.com/office/drawing/2014/main" id="{3FCE1B45-14EA-4FBE-BAC4-43DB328A92EC}"/>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a:t>
            </a:r>
            <a:r>
              <a:rPr lang="cs-CZ" altLang="cs-CZ" dirty="0" err="1">
                <a:latin typeface="Arial" panose="020B0604020202020204" pitchFamily="34" charset="0"/>
              </a:rPr>
              <a:t>drug</a:t>
            </a:r>
            <a:r>
              <a:rPr lang="cs-CZ" altLang="cs-CZ" dirty="0">
                <a:latin typeface="Arial" panose="020B0604020202020204" pitchFamily="34" charset="0"/>
              </a:rPr>
              <a:t> </a:t>
            </a:r>
            <a:r>
              <a:rPr lang="cs-CZ" altLang="cs-CZ" dirty="0" err="1">
                <a:latin typeface="Arial" panose="020B0604020202020204" pitchFamily="34" charset="0"/>
              </a:rPr>
              <a:t>testing</a:t>
            </a:r>
            <a:r>
              <a:rPr lang="cs-CZ" altLang="cs-CZ" dirty="0">
                <a:latin typeface="Arial" panose="020B0604020202020204" pitchFamily="34" charset="0"/>
              </a:rPr>
              <a:t> </a:t>
            </a:r>
            <a:r>
              <a:rPr lang="cs-CZ" altLang="cs-CZ" dirty="0" err="1">
                <a:latin typeface="Arial" panose="020B0604020202020204" pitchFamily="34" charset="0"/>
              </a:rPr>
              <a:t>of</a:t>
            </a:r>
            <a:r>
              <a:rPr lang="cs-CZ" altLang="cs-CZ" dirty="0">
                <a:latin typeface="Arial" panose="020B0604020202020204" pitchFamily="34" charset="0"/>
              </a:rPr>
              <a:t> </a:t>
            </a:r>
            <a:r>
              <a:rPr lang="cs-CZ" altLang="cs-CZ" dirty="0" err="1">
                <a:latin typeface="Arial" panose="020B0604020202020204" pitchFamily="34" charset="0"/>
              </a:rPr>
              <a:t>Aminophylline</a:t>
            </a:r>
            <a:endParaRPr lang="en-US" dirty="0">
              <a:latin typeface="Arial" panose="020B0604020202020204" pitchFamily="34" charset="0"/>
            </a:endParaRPr>
          </a:p>
        </p:txBody>
      </p:sp>
      <p:sp>
        <p:nvSpPr>
          <p:cNvPr id="10" name="Rectangle 1">
            <a:extLst>
              <a:ext uri="{FF2B5EF4-FFF2-40B4-BE49-F238E27FC236}">
                <a16:creationId xmlns:a16="http://schemas.microsoft.com/office/drawing/2014/main" id="{9F86AD23-F616-4D98-84A4-72154B72343D}"/>
              </a:ext>
            </a:extLst>
          </p:cNvPr>
          <p:cNvSpPr>
            <a:spLocks noChangeArrowheads="1"/>
          </p:cNvSpPr>
          <p:nvPr/>
        </p:nvSpPr>
        <p:spPr bwMode="auto">
          <a:xfrm>
            <a:off x="4943474" y="2241383"/>
            <a:ext cx="6867525"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Char char="-"/>
            </a:pPr>
            <a:r>
              <a:rPr lang="en-US" altLang="en-US" sz="1800" dirty="0">
                <a:solidFill>
                  <a:schemeClr val="tx1"/>
                </a:solidFill>
                <a:latin typeface="Arial" panose="020B0604020202020204" pitchFamily="34" charset="0"/>
              </a:rPr>
              <a:t>linear concentration-dependent positive chronotropic effect of aminophylline significant up to the 10 mM (severe overdose)</a:t>
            </a:r>
          </a:p>
          <a:p>
            <a:pPr>
              <a:lnSpc>
                <a:spcPct val="100000"/>
              </a:lnSpc>
              <a:spcAft>
                <a:spcPct val="0"/>
              </a:spcAft>
              <a:buClrTx/>
              <a:buFontTx/>
              <a:buChar char="-"/>
            </a:pPr>
            <a:endParaRPr lang="en-US" altLang="en-US" sz="1800" dirty="0">
              <a:solidFill>
                <a:schemeClr val="tx1"/>
              </a:solidFill>
              <a:latin typeface="Arial" panose="020B0604020202020204" pitchFamily="34" charset="0"/>
            </a:endParaRPr>
          </a:p>
          <a:p>
            <a:pPr>
              <a:lnSpc>
                <a:spcPct val="100000"/>
              </a:lnSpc>
              <a:spcAft>
                <a:spcPct val="0"/>
              </a:spcAft>
              <a:buClrTx/>
              <a:buFontTx/>
              <a:buChar char="-"/>
            </a:pPr>
            <a:r>
              <a:rPr lang="en-US" altLang="en-US" sz="1800" dirty="0">
                <a:solidFill>
                  <a:schemeClr val="tx1"/>
                </a:solidFill>
                <a:latin typeface="Arial" panose="020B0604020202020204" pitchFamily="34" charset="0"/>
              </a:rPr>
              <a:t>Increased </a:t>
            </a:r>
            <a:r>
              <a:rPr lang="en-US" altLang="en-US" sz="1800" dirty="0" err="1">
                <a:solidFill>
                  <a:schemeClr val="tx1"/>
                </a:solidFill>
                <a:latin typeface="Arial" panose="020B0604020202020204" pitchFamily="34" charset="0"/>
              </a:rPr>
              <a:t>varition</a:t>
            </a:r>
            <a:r>
              <a:rPr lang="en-US" altLang="en-US" sz="1800" dirty="0">
                <a:solidFill>
                  <a:schemeClr val="tx1"/>
                </a:solidFill>
                <a:latin typeface="Arial" panose="020B0604020202020204" pitchFamily="34" charset="0"/>
              </a:rPr>
              <a:t> in beat to beat analysis (SDNN) = arrythmia</a:t>
            </a:r>
          </a:p>
          <a:p>
            <a:pPr>
              <a:lnSpc>
                <a:spcPct val="100000"/>
              </a:lnSpc>
              <a:spcAft>
                <a:spcPct val="0"/>
              </a:spcAft>
              <a:buClrTx/>
              <a:buFontTx/>
              <a:buChar char="-"/>
            </a:pPr>
            <a:endParaRPr lang="en-US" altLang="en-US" sz="1800" dirty="0">
              <a:solidFill>
                <a:schemeClr val="tx1"/>
              </a:solidFill>
              <a:latin typeface="Arial" panose="020B0604020202020204" pitchFamily="34" charset="0"/>
            </a:endParaRPr>
          </a:p>
          <a:p>
            <a:pPr>
              <a:lnSpc>
                <a:spcPct val="100000"/>
              </a:lnSpc>
              <a:spcAft>
                <a:spcPct val="0"/>
              </a:spcAft>
              <a:buClrTx/>
              <a:buFontTx/>
              <a:buChar char="-"/>
            </a:pPr>
            <a:endParaRPr lang="en-US" altLang="en-US" sz="1800" dirty="0">
              <a:solidFill>
                <a:schemeClr val="tx1"/>
              </a:solidFill>
              <a:latin typeface="Arial" panose="020B0604020202020204" pitchFamily="34" charset="0"/>
            </a:endParaRPr>
          </a:p>
          <a:p>
            <a:pPr>
              <a:lnSpc>
                <a:spcPct val="100000"/>
              </a:lnSpc>
              <a:spcAft>
                <a:spcPct val="0"/>
              </a:spcAft>
              <a:buClrTx/>
              <a:buFontTx/>
              <a:buChar char="-"/>
            </a:pPr>
            <a:r>
              <a:rPr lang="en-US" altLang="en-US" sz="1800" dirty="0">
                <a:solidFill>
                  <a:schemeClr val="tx1"/>
                </a:solidFill>
                <a:latin typeface="Arial" panose="020B0604020202020204" pitchFamily="34" charset="0"/>
              </a:rPr>
              <a:t>Mild, but statistically significant increase inotropy (contraction force of EBs) already in lower concentrations of aminophylline </a:t>
            </a:r>
          </a:p>
          <a:p>
            <a:pPr>
              <a:lnSpc>
                <a:spcPct val="100000"/>
              </a:lnSpc>
              <a:spcAft>
                <a:spcPct val="0"/>
              </a:spcAft>
              <a:buClrTx/>
              <a:buFontTx/>
              <a:buChar char="-"/>
            </a:pPr>
            <a:endParaRPr lang="en-US" altLang="en-US" sz="1800" dirty="0">
              <a:solidFill>
                <a:schemeClr val="tx1"/>
              </a:solidFill>
              <a:latin typeface="Arial" panose="020B0604020202020204" pitchFamily="34" charset="0"/>
            </a:endParaRPr>
          </a:p>
          <a:p>
            <a:pPr>
              <a:lnSpc>
                <a:spcPct val="100000"/>
              </a:lnSpc>
              <a:spcAft>
                <a:spcPct val="0"/>
              </a:spcAft>
              <a:buClrTx/>
              <a:buFontTx/>
              <a:buChar char="-"/>
            </a:pPr>
            <a:r>
              <a:rPr lang="en-US" altLang="en-US" sz="1800" dirty="0">
                <a:solidFill>
                  <a:schemeClr val="tx1"/>
                </a:solidFill>
                <a:latin typeface="Arial" panose="020B0604020202020204" pitchFamily="34" charset="0"/>
              </a:rPr>
              <a:t>washout decrease effects during the washout period = suggesting that the chronotropic and inotropic effects is likely due to the effect of aminophylline and not due to irreversible cellular damage</a:t>
            </a:r>
          </a:p>
        </p:txBody>
      </p:sp>
      <p:pic>
        <p:nvPicPr>
          <p:cNvPr id="11" name="Obrázek 10">
            <a:extLst>
              <a:ext uri="{FF2B5EF4-FFF2-40B4-BE49-F238E27FC236}">
                <a16:creationId xmlns:a16="http://schemas.microsoft.com/office/drawing/2014/main" id="{6D14EB4E-BA9C-4F1D-BE5F-BC3F3ED9C5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140" r="16553"/>
          <a:stretch>
            <a:fillRect/>
          </a:stretch>
        </p:blipFill>
        <p:spPr bwMode="auto">
          <a:xfrm>
            <a:off x="503999" y="1975237"/>
            <a:ext cx="4172776" cy="483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bdélník 1">
            <a:extLst>
              <a:ext uri="{FF2B5EF4-FFF2-40B4-BE49-F238E27FC236}">
                <a16:creationId xmlns:a16="http://schemas.microsoft.com/office/drawing/2014/main" id="{8F70D0D8-D238-40A1-9569-50BD91DDDF80}"/>
              </a:ext>
            </a:extLst>
          </p:cNvPr>
          <p:cNvSpPr>
            <a:spLocks noChangeArrowheads="1"/>
          </p:cNvSpPr>
          <p:nvPr/>
        </p:nvSpPr>
        <p:spPr bwMode="auto">
          <a:xfrm>
            <a:off x="7438597" y="6488668"/>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Tree>
    <p:extLst>
      <p:ext uri="{BB962C8B-B14F-4D97-AF65-F5344CB8AC3E}">
        <p14:creationId xmlns:p14="http://schemas.microsoft.com/office/powerpoint/2010/main" val="4171942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4" name="Obrázek 2" descr="Obsah obrázku objekt, anténa&#10;&#10;Popis byl vytvořen automaticky">
            <a:extLst>
              <a:ext uri="{FF2B5EF4-FFF2-40B4-BE49-F238E27FC236}">
                <a16:creationId xmlns:a16="http://schemas.microsoft.com/office/drawing/2014/main" id="{9296665B-F8E1-41F3-8370-A33F10E6897E}"/>
              </a:ext>
            </a:extLst>
          </p:cNvPr>
          <p:cNvPicPr>
            <a:picLocks noChangeAspect="1"/>
          </p:cNvPicPr>
          <p:nvPr/>
        </p:nvPicPr>
        <p:blipFill>
          <a:blip r:embed="rId2">
            <a:extLst>
              <a:ext uri="{28A0092B-C50C-407E-A947-70E740481C1C}">
                <a14:useLocalDpi xmlns:a14="http://schemas.microsoft.com/office/drawing/2010/main" val="0"/>
              </a:ext>
            </a:extLst>
          </a:blip>
          <a:srcRect t="9206" b="10599"/>
          <a:stretch>
            <a:fillRect/>
          </a:stretch>
        </p:blipFill>
        <p:spPr bwMode="auto">
          <a:xfrm>
            <a:off x="9608778" y="4764188"/>
            <a:ext cx="3215217" cy="2254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délník 5">
            <a:extLst>
              <a:ext uri="{FF2B5EF4-FFF2-40B4-BE49-F238E27FC236}">
                <a16:creationId xmlns:a16="http://schemas.microsoft.com/office/drawing/2014/main" id="{CEDC6A2D-BFE2-444C-8CBC-D14A121808AF}"/>
              </a:ext>
            </a:extLst>
          </p:cNvPr>
          <p:cNvSpPr/>
          <p:nvPr/>
        </p:nvSpPr>
        <p:spPr>
          <a:xfrm>
            <a:off x="5582708" y="5839884"/>
            <a:ext cx="1634067" cy="1107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2400"/>
          </a:p>
        </p:txBody>
      </p:sp>
      <p:pic>
        <p:nvPicPr>
          <p:cNvPr id="24585" name="Obrázek 5" descr="Obsah obrázku objekt&#10;&#10;Popis byl vytvořen automaticky">
            <a:extLst>
              <a:ext uri="{FF2B5EF4-FFF2-40B4-BE49-F238E27FC236}">
                <a16:creationId xmlns:a16="http://schemas.microsoft.com/office/drawing/2014/main" id="{121B6D41-5F64-4D33-97AA-AD44BA2A8937}"/>
              </a:ext>
            </a:extLst>
          </p:cNvPr>
          <p:cNvPicPr>
            <a:picLocks noChangeAspect="1"/>
          </p:cNvPicPr>
          <p:nvPr/>
        </p:nvPicPr>
        <p:blipFill rotWithShape="1">
          <a:blip r:embed="rId3">
            <a:extLst>
              <a:ext uri="{28A0092B-C50C-407E-A947-70E740481C1C}">
                <a14:useLocalDpi xmlns:a14="http://schemas.microsoft.com/office/drawing/2010/main" val="0"/>
              </a:ext>
            </a:extLst>
          </a:blip>
          <a:srcRect l="6441" r="3722"/>
          <a:stretch/>
        </p:blipFill>
        <p:spPr bwMode="auto">
          <a:xfrm>
            <a:off x="7920745" y="4934524"/>
            <a:ext cx="1992842" cy="2000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Obrázek 7" descr="Obsah obrázku objekt&#10;&#10;Popis byl vytvořen automaticky">
            <a:extLst>
              <a:ext uri="{FF2B5EF4-FFF2-40B4-BE49-F238E27FC236}">
                <a16:creationId xmlns:a16="http://schemas.microsoft.com/office/drawing/2014/main" id="{2774CDDC-DF34-4874-9945-281EC72FCAF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50417" y="5078943"/>
            <a:ext cx="2472267" cy="198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Obrázek 28" descr="Obsah obrázku objekt, zvonková hra, jehla&#10;&#10;Popis byl vytvořen automaticky">
            <a:extLst>
              <a:ext uri="{FF2B5EF4-FFF2-40B4-BE49-F238E27FC236}">
                <a16:creationId xmlns:a16="http://schemas.microsoft.com/office/drawing/2014/main" id="{070E06F7-05C4-4B84-B3F5-6C065B2DA1A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89842" y="5199593"/>
            <a:ext cx="2125133" cy="184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Obrázek 29" descr="Obsah obrázku objekt&#10;&#10;Popis byl vytvořen automaticky">
            <a:extLst>
              <a:ext uri="{FF2B5EF4-FFF2-40B4-BE49-F238E27FC236}">
                <a16:creationId xmlns:a16="http://schemas.microsoft.com/office/drawing/2014/main" id="{410FB3E3-0940-435E-B914-86C8A9CC1F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08642" y="5483226"/>
            <a:ext cx="1981200" cy="135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AutoShape 7" descr="Journal of Cardiovascular Electrophysiology banner">
            <a:extLst>
              <a:ext uri="{FF2B5EF4-FFF2-40B4-BE49-F238E27FC236}">
                <a16:creationId xmlns:a16="http://schemas.microsoft.com/office/drawing/2014/main" id="{49EA9802-F11D-4FD3-9956-9946D743C044}"/>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24582" name="Rectangle 1">
            <a:extLst>
              <a:ext uri="{FF2B5EF4-FFF2-40B4-BE49-F238E27FC236}">
                <a16:creationId xmlns:a16="http://schemas.microsoft.com/office/drawing/2014/main" id="{D1EED160-29B6-4B54-AEEA-E8736F576B51}"/>
              </a:ext>
            </a:extLst>
          </p:cNvPr>
          <p:cNvSpPr>
            <a:spLocks noChangeArrowheads="1"/>
          </p:cNvSpPr>
          <p:nvPr/>
        </p:nvSpPr>
        <p:spPr bwMode="auto">
          <a:xfrm>
            <a:off x="5568949" y="1824879"/>
            <a:ext cx="662305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Char char="-"/>
            </a:pPr>
            <a:r>
              <a:rPr lang="en-US" altLang="en-US" sz="2400" dirty="0">
                <a:solidFill>
                  <a:schemeClr val="tx1"/>
                </a:solidFill>
                <a:latin typeface="Arial" panose="020B0604020202020204" pitchFamily="34" charset="0"/>
              </a:rPr>
              <a:t>different cutoff R-R values tested </a:t>
            </a:r>
          </a:p>
          <a:p>
            <a:pPr>
              <a:lnSpc>
                <a:spcPct val="100000"/>
              </a:lnSpc>
              <a:spcAft>
                <a:spcPct val="0"/>
              </a:spcAft>
              <a:buClrTx/>
              <a:buFontTx/>
              <a:buChar char="-"/>
            </a:pPr>
            <a:r>
              <a:rPr lang="en-US" altLang="en-US" sz="2400" dirty="0">
                <a:solidFill>
                  <a:schemeClr val="tx1"/>
                </a:solidFill>
                <a:latin typeface="Arial" panose="020B0604020202020204" pitchFamily="34" charset="0"/>
              </a:rPr>
              <a:t>assessed the number of R-R intervals </a:t>
            </a:r>
          </a:p>
          <a:p>
            <a:pPr marL="457200" lvl="1" indent="0">
              <a:lnSpc>
                <a:spcPct val="100000"/>
              </a:lnSpc>
              <a:spcAft>
                <a:spcPct val="0"/>
              </a:spcAft>
              <a:buClrTx/>
              <a:buNone/>
            </a:pPr>
            <a:r>
              <a:rPr lang="en-US" altLang="en-US" sz="2400" dirty="0">
                <a:solidFill>
                  <a:schemeClr val="tx1"/>
                </a:solidFill>
                <a:latin typeface="Arial" panose="020B0604020202020204" pitchFamily="34" charset="0"/>
              </a:rPr>
              <a:t>longer than 3s or 1s, respectively. </a:t>
            </a:r>
          </a:p>
          <a:p>
            <a:pPr>
              <a:lnSpc>
                <a:spcPct val="100000"/>
              </a:lnSpc>
              <a:spcAft>
                <a:spcPct val="0"/>
              </a:spcAft>
              <a:buClrTx/>
              <a:buFontTx/>
              <a:buChar char="-"/>
            </a:pPr>
            <a:endParaRPr lang="en-US" altLang="en-US" sz="2400" dirty="0">
              <a:solidFill>
                <a:schemeClr val="tx1"/>
              </a:solidFill>
              <a:latin typeface="Arial" panose="020B0604020202020204" pitchFamily="34" charset="0"/>
            </a:endParaRPr>
          </a:p>
          <a:p>
            <a:pPr>
              <a:lnSpc>
                <a:spcPct val="100000"/>
              </a:lnSpc>
              <a:spcAft>
                <a:spcPct val="0"/>
              </a:spcAft>
              <a:buClrTx/>
              <a:buFontTx/>
              <a:buChar char="-"/>
            </a:pPr>
            <a:r>
              <a:rPr lang="en-US" altLang="en-US" sz="2400" dirty="0">
                <a:solidFill>
                  <a:schemeClr val="tx1"/>
                </a:solidFill>
                <a:latin typeface="Arial" panose="020B0604020202020204" pitchFamily="34" charset="0"/>
              </a:rPr>
              <a:t>higher </a:t>
            </a:r>
            <a:r>
              <a:rPr lang="en-US" altLang="en-US" sz="2400" dirty="0" err="1">
                <a:solidFill>
                  <a:schemeClr val="tx1"/>
                </a:solidFill>
                <a:latin typeface="Arial" panose="020B0604020202020204" pitchFamily="34" charset="0"/>
              </a:rPr>
              <a:t>occurence</a:t>
            </a:r>
            <a:r>
              <a:rPr lang="en-US" altLang="en-US" sz="2400" dirty="0">
                <a:solidFill>
                  <a:schemeClr val="tx1"/>
                </a:solidFill>
                <a:latin typeface="Arial" panose="020B0604020202020204" pitchFamily="34" charset="0"/>
              </a:rPr>
              <a:t> of „stops“ than in 	     non-treated controls in both cut-off models</a:t>
            </a:r>
          </a:p>
        </p:txBody>
      </p:sp>
      <p:pic>
        <p:nvPicPr>
          <p:cNvPr id="24583" name="Picture 4">
            <a:extLst>
              <a:ext uri="{FF2B5EF4-FFF2-40B4-BE49-F238E27FC236}">
                <a16:creationId xmlns:a16="http://schemas.microsoft.com/office/drawing/2014/main" id="{3908290F-EBFB-4E3D-9841-966454BD98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600" y="1733320"/>
            <a:ext cx="4419600" cy="373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Nadpis 1">
            <a:extLst>
              <a:ext uri="{FF2B5EF4-FFF2-40B4-BE49-F238E27FC236}">
                <a16:creationId xmlns:a16="http://schemas.microsoft.com/office/drawing/2014/main" id="{4864511B-890A-4603-9268-471539A57926}"/>
              </a:ext>
            </a:extLst>
          </p:cNvPr>
          <p:cNvSpPr>
            <a:spLocks noGrp="1"/>
          </p:cNvSpPr>
          <p:nvPr>
            <p:ph type="title"/>
          </p:nvPr>
        </p:nvSpPr>
        <p:spPr>
          <a:xfrm>
            <a:off x="503999" y="1074237"/>
            <a:ext cx="11580269" cy="738521"/>
          </a:xfrm>
        </p:spPr>
        <p:txBody>
          <a:bodyPr>
            <a:normAutofit/>
          </a:bodyPr>
          <a:lstStyle/>
          <a:p>
            <a:r>
              <a:rPr lang="cs-CZ" altLang="cs-CZ" dirty="0" err="1">
                <a:latin typeface="Arial" panose="020B0604020202020204" pitchFamily="34" charset="0"/>
              </a:rPr>
              <a:t>Aminophylline</a:t>
            </a:r>
            <a:r>
              <a:rPr lang="cs-CZ" altLang="cs-CZ" dirty="0">
                <a:latin typeface="Arial" panose="020B0604020202020204" pitchFamily="34" charset="0"/>
              </a:rPr>
              <a:t> </a:t>
            </a:r>
            <a:r>
              <a:rPr lang="cs-CZ" altLang="cs-CZ" dirty="0">
                <a:latin typeface="Arial" panose="020B0604020202020204" pitchFamily="34" charset="0"/>
                <a:sym typeface="Roboto Slab"/>
              </a:rPr>
              <a:t>Stop</a:t>
            </a:r>
            <a:r>
              <a:rPr lang="en-US" altLang="cs-CZ" dirty="0">
                <a:latin typeface="Arial" panose="020B0604020202020204" pitchFamily="34" charset="0"/>
                <a:sym typeface="Roboto Slab"/>
              </a:rPr>
              <a:t>&amp;go effect</a:t>
            </a:r>
            <a:endParaRPr lang="en-US" dirty="0">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CEDC6A2D-BFE2-444C-8CBC-D14A121808AF}"/>
              </a:ext>
            </a:extLst>
          </p:cNvPr>
          <p:cNvSpPr/>
          <p:nvPr/>
        </p:nvSpPr>
        <p:spPr>
          <a:xfrm>
            <a:off x="4563533" y="5516034"/>
            <a:ext cx="1634067" cy="1107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2400"/>
          </a:p>
        </p:txBody>
      </p:sp>
      <p:sp>
        <p:nvSpPr>
          <p:cNvPr id="25603" name="AutoShape 7" descr="Journal of Cardiovascular Electrophysiology banner">
            <a:extLst>
              <a:ext uri="{FF2B5EF4-FFF2-40B4-BE49-F238E27FC236}">
                <a16:creationId xmlns:a16="http://schemas.microsoft.com/office/drawing/2014/main" id="{2D02A562-2E20-4A90-84CC-36E5E6C681A0}"/>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25605" name="Obdélník 7">
            <a:extLst>
              <a:ext uri="{FF2B5EF4-FFF2-40B4-BE49-F238E27FC236}">
                <a16:creationId xmlns:a16="http://schemas.microsoft.com/office/drawing/2014/main" id="{0BB1553A-F999-40F3-A6D1-1E0D4270210E}"/>
              </a:ext>
            </a:extLst>
          </p:cNvPr>
          <p:cNvSpPr>
            <a:spLocks noChangeArrowheads="1"/>
          </p:cNvSpPr>
          <p:nvPr/>
        </p:nvSpPr>
        <p:spPr bwMode="auto">
          <a:xfrm>
            <a:off x="1498600" y="6070601"/>
            <a:ext cx="9120717"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pic>
        <p:nvPicPr>
          <p:cNvPr id="25606" name="Picture 2">
            <a:extLst>
              <a:ext uri="{FF2B5EF4-FFF2-40B4-BE49-F238E27FC236}">
                <a16:creationId xmlns:a16="http://schemas.microsoft.com/office/drawing/2014/main" id="{4484E326-3043-46F7-B1B1-2EE4EAA5C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0685"/>
          <a:stretch>
            <a:fillRect/>
          </a:stretch>
        </p:blipFill>
        <p:spPr bwMode="auto">
          <a:xfrm>
            <a:off x="7056967" y="1669570"/>
            <a:ext cx="4665133" cy="207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1">
            <a:extLst>
              <a:ext uri="{FF2B5EF4-FFF2-40B4-BE49-F238E27FC236}">
                <a16:creationId xmlns:a16="http://schemas.microsoft.com/office/drawing/2014/main" id="{8874F696-5150-4C14-9BA9-A96235607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8775"/>
          <a:stretch>
            <a:fillRect/>
          </a:stretch>
        </p:blipFill>
        <p:spPr bwMode="auto">
          <a:xfrm>
            <a:off x="4464051" y="1625118"/>
            <a:ext cx="2497667" cy="2702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Rectangle 2">
            <a:extLst>
              <a:ext uri="{FF2B5EF4-FFF2-40B4-BE49-F238E27FC236}">
                <a16:creationId xmlns:a16="http://schemas.microsoft.com/office/drawing/2014/main" id="{B26ACE80-8F0C-496F-8338-2B87130DE454}"/>
              </a:ext>
            </a:extLst>
          </p:cNvPr>
          <p:cNvSpPr>
            <a:spLocks noChangeArrowheads="1"/>
          </p:cNvSpPr>
          <p:nvPr/>
        </p:nvSpPr>
        <p:spPr bwMode="auto">
          <a:xfrm>
            <a:off x="6197601" y="4449424"/>
            <a:ext cx="711623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Char char="-"/>
            </a:pP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intracellular cytosolic Ca</a:t>
            </a:r>
            <a:r>
              <a:rPr lang="en-US" altLang="en-US" sz="2400" baseline="30000" dirty="0">
                <a:solidFill>
                  <a:schemeClr val="tx1"/>
                </a:solidFill>
                <a:latin typeface="Arial" panose="020B0604020202020204" pitchFamily="34" charset="0"/>
              </a:rPr>
              <a:t>2+</a:t>
            </a:r>
            <a:r>
              <a:rPr lang="en-US" altLang="en-US" sz="2400" dirty="0">
                <a:solidFill>
                  <a:schemeClr val="tx1"/>
                </a:solidFill>
                <a:latin typeface="Arial" panose="020B0604020202020204" pitchFamily="34" charset="0"/>
              </a:rPr>
              <a:t> </a:t>
            </a:r>
            <a:r>
              <a:rPr lang="cs-CZ" altLang="en-US" sz="2400" dirty="0">
                <a:solidFill>
                  <a:schemeClr val="tx1"/>
                </a:solidFill>
                <a:latin typeface="Arial" panose="020B0604020202020204" pitchFamily="34" charset="0"/>
              </a:rPr>
              <a:t>in </a:t>
            </a:r>
            <a:r>
              <a:rPr lang="en-US" altLang="en-US" sz="2400" dirty="0">
                <a:solidFill>
                  <a:schemeClr val="tx1"/>
                </a:solidFill>
                <a:latin typeface="Arial" panose="020B0604020202020204" pitchFamily="34" charset="0"/>
              </a:rPr>
              <a:t>HL-1 cells</a:t>
            </a:r>
          </a:p>
          <a:p>
            <a:pPr>
              <a:lnSpc>
                <a:spcPct val="100000"/>
              </a:lnSpc>
              <a:spcAft>
                <a:spcPct val="0"/>
              </a:spcAft>
              <a:buClrTx/>
              <a:buFontTx/>
              <a:buChar char="-"/>
            </a:pPr>
            <a:r>
              <a:rPr lang="cs-CZ" altLang="en-US" sz="2400" dirty="0">
                <a:solidFill>
                  <a:schemeClr val="tx1"/>
                </a:solidFill>
                <a:latin typeface="Arial" panose="020B0604020202020204" pitchFamily="34" charset="0"/>
              </a:rPr>
              <a:t>- h</a:t>
            </a:r>
            <a:r>
              <a:rPr lang="en-US" altLang="en-US" sz="2400" dirty="0" err="1">
                <a:solidFill>
                  <a:schemeClr val="tx1"/>
                </a:solidFill>
                <a:latin typeface="Arial" panose="020B0604020202020204" pitchFamily="34" charset="0"/>
              </a:rPr>
              <a:t>igher</a:t>
            </a:r>
            <a:r>
              <a:rPr lang="en-US" altLang="en-US" sz="2400" dirty="0">
                <a:solidFill>
                  <a:schemeClr val="tx1"/>
                </a:solidFill>
                <a:latin typeface="Arial" panose="020B0604020202020204" pitchFamily="34" charset="0"/>
              </a:rPr>
              <a:t> concentrations of aminophylline </a:t>
            </a:r>
            <a:endParaRPr lang="cs-CZ" altLang="en-US" sz="2400" dirty="0">
              <a:solidFill>
                <a:schemeClr val="tx1"/>
              </a:solidFill>
              <a:latin typeface="Arial" panose="020B0604020202020204" pitchFamily="34" charset="0"/>
            </a:endParaRPr>
          </a:p>
          <a:p>
            <a:pPr>
              <a:lnSpc>
                <a:spcPct val="100000"/>
              </a:lnSpc>
              <a:spcAft>
                <a:spcPct val="0"/>
              </a:spcAft>
              <a:buClrTx/>
              <a:buFontTx/>
              <a:buChar char="-"/>
            </a:pPr>
            <a:r>
              <a:rPr lang="en-US" altLang="en-US" sz="2400" dirty="0">
                <a:solidFill>
                  <a:schemeClr val="tx1"/>
                </a:solidFill>
                <a:latin typeface="Arial" panose="020B0604020202020204" pitchFamily="34" charset="0"/>
              </a:rPr>
              <a:t>calcium leakage (sparks)</a:t>
            </a:r>
            <a:r>
              <a:rPr lang="cs-CZ" altLang="en-US" sz="2400" dirty="0">
                <a:solidFill>
                  <a:schemeClr val="tx1"/>
                </a:solidFill>
                <a:latin typeface="Arial" panose="020B0604020202020204" pitchFamily="34" charset="0"/>
              </a:rPr>
              <a:t>, </a:t>
            </a:r>
          </a:p>
          <a:p>
            <a:pPr>
              <a:lnSpc>
                <a:spcPct val="100000"/>
              </a:lnSpc>
              <a:spcAft>
                <a:spcPct val="0"/>
              </a:spcAft>
              <a:buClrTx/>
              <a:buFontTx/>
              <a:buChar char="-"/>
            </a:pPr>
            <a:r>
              <a:rPr lang="cs-CZ" altLang="en-US" sz="2400" dirty="0" err="1">
                <a:solidFill>
                  <a:schemeClr val="tx1"/>
                </a:solidFill>
                <a:latin typeface="Arial" panose="020B0604020202020204" pitchFamily="34" charset="0"/>
              </a:rPr>
              <a:t>shorter</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decay</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time</a:t>
            </a:r>
            <a:r>
              <a:rPr lang="cs-CZ" altLang="en-US" sz="2400" dirty="0">
                <a:solidFill>
                  <a:schemeClr val="tx1"/>
                </a:solidFill>
                <a:latin typeface="Arial" panose="020B0604020202020204" pitchFamily="34" charset="0"/>
              </a:rPr>
              <a:t> = </a:t>
            </a:r>
            <a:r>
              <a:rPr lang="en-US" altLang="en-US" sz="2400" dirty="0">
                <a:solidFill>
                  <a:schemeClr val="tx1"/>
                </a:solidFill>
                <a:latin typeface="Arial" panose="020B0604020202020204" pitchFamily="34" charset="0"/>
              </a:rPr>
              <a:t>arrhythmic events</a:t>
            </a:r>
          </a:p>
        </p:txBody>
      </p:sp>
      <p:pic>
        <p:nvPicPr>
          <p:cNvPr id="25609" name="Picture 4">
            <a:extLst>
              <a:ext uri="{FF2B5EF4-FFF2-40B4-BE49-F238E27FC236}">
                <a16:creationId xmlns:a16="http://schemas.microsoft.com/office/drawing/2014/main" id="{ABB5DB1D-AF7C-4A8B-9C99-D87440884C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34" y="1381703"/>
            <a:ext cx="4011084" cy="2533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0" name="Rectangle 6">
            <a:extLst>
              <a:ext uri="{FF2B5EF4-FFF2-40B4-BE49-F238E27FC236}">
                <a16:creationId xmlns:a16="http://schemas.microsoft.com/office/drawing/2014/main" id="{AED18E1E-6B7B-4A15-A09D-139BD5E21AAA}"/>
              </a:ext>
            </a:extLst>
          </p:cNvPr>
          <p:cNvSpPr>
            <a:spLocks noChangeArrowheads="1"/>
          </p:cNvSpPr>
          <p:nvPr/>
        </p:nvSpPr>
        <p:spPr bwMode="auto">
          <a:xfrm>
            <a:off x="410633" y="4443313"/>
            <a:ext cx="6096000" cy="230832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Char char="-"/>
            </a:pPr>
            <a:r>
              <a:rPr lang="en-US" altLang="en-US" sz="2400" dirty="0">
                <a:solidFill>
                  <a:schemeClr val="tx1"/>
                </a:solidFill>
                <a:latin typeface="Arial" panose="020B0604020202020204" pitchFamily="34" charset="0"/>
              </a:rPr>
              <a:t>positive </a:t>
            </a:r>
            <a:r>
              <a:rPr lang="en-US" altLang="en-US" sz="2400" dirty="0" err="1">
                <a:solidFill>
                  <a:schemeClr val="tx1"/>
                </a:solidFill>
                <a:latin typeface="Arial" panose="020B0604020202020204" pitchFamily="34" charset="0"/>
              </a:rPr>
              <a:t>chronotrop</a:t>
            </a:r>
            <a:r>
              <a:rPr lang="cs-CZ" altLang="en-US" sz="2400" dirty="0">
                <a:solidFill>
                  <a:schemeClr val="tx1"/>
                </a:solidFill>
                <a:latin typeface="Arial" panose="020B0604020202020204" pitchFamily="34" charset="0"/>
              </a:rPr>
              <a:t>y</a:t>
            </a:r>
            <a:r>
              <a:rPr lang="en-US" altLang="en-US" sz="2400" dirty="0">
                <a:solidFill>
                  <a:schemeClr val="tx1"/>
                </a:solidFill>
                <a:latin typeface="Arial" panose="020B0604020202020204" pitchFamily="34" charset="0"/>
              </a:rPr>
              <a:t> with increasing concentration of aminophylline</a:t>
            </a:r>
            <a:endParaRPr lang="cs-CZ" altLang="en-US" sz="2400" dirty="0">
              <a:solidFill>
                <a:schemeClr val="tx1"/>
              </a:solidFill>
              <a:latin typeface="Arial" panose="020B0604020202020204" pitchFamily="34" charset="0"/>
            </a:endParaRPr>
          </a:p>
          <a:p>
            <a:pPr>
              <a:lnSpc>
                <a:spcPct val="100000"/>
              </a:lnSpc>
              <a:spcAft>
                <a:spcPct val="0"/>
              </a:spcAft>
              <a:buClrTx/>
              <a:buFontTx/>
              <a:buChar char="-"/>
            </a:pPr>
            <a:r>
              <a:rPr lang="cs-CZ" altLang="en-US" sz="2400" dirty="0" err="1">
                <a:solidFill>
                  <a:schemeClr val="tx1"/>
                </a:solidFill>
                <a:latin typeface="Arial" panose="020B0604020202020204" pitchFamily="34" charset="0"/>
              </a:rPr>
              <a:t>linear</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contraction</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rate</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increase</a:t>
            </a: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in the cells treated with 256 µM aminophylline</a:t>
            </a: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similar non-significant trend </a:t>
            </a:r>
            <a:r>
              <a:rPr lang="cs-CZ" altLang="en-US" sz="2400" dirty="0" err="1">
                <a:solidFill>
                  <a:schemeClr val="tx1"/>
                </a:solidFill>
                <a:latin typeface="Arial" panose="020B0604020202020204" pitchFamily="34" charset="0"/>
              </a:rPr>
              <a:t>at</a:t>
            </a: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512-µM treatment </a:t>
            </a:r>
          </a:p>
        </p:txBody>
      </p:sp>
      <p:sp>
        <p:nvSpPr>
          <p:cNvPr id="12" name="Nadpis 1">
            <a:extLst>
              <a:ext uri="{FF2B5EF4-FFF2-40B4-BE49-F238E27FC236}">
                <a16:creationId xmlns:a16="http://schemas.microsoft.com/office/drawing/2014/main" id="{203DB474-5349-499C-B10A-CF362CBF521E}"/>
              </a:ext>
            </a:extLst>
          </p:cNvPr>
          <p:cNvSpPr>
            <a:spLocks noGrp="1"/>
          </p:cNvSpPr>
          <p:nvPr>
            <p:ph type="title"/>
          </p:nvPr>
        </p:nvSpPr>
        <p:spPr>
          <a:xfrm>
            <a:off x="503999" y="1074237"/>
            <a:ext cx="11580269" cy="738521"/>
          </a:xfrm>
          <a:solidFill>
            <a:schemeClr val="bg1"/>
          </a:solidFill>
        </p:spPr>
        <p:txBody>
          <a:bodyPr>
            <a:normAutofit/>
          </a:bodyPr>
          <a:lstStyle/>
          <a:p>
            <a:r>
              <a:rPr lang="cs-CZ" altLang="cs-CZ" dirty="0" err="1">
                <a:latin typeface="Arial" panose="020B0604020202020204" pitchFamily="34" charset="0"/>
              </a:rPr>
              <a:t>Aminophylline</a:t>
            </a:r>
            <a:r>
              <a:rPr lang="cs-CZ" altLang="cs-CZ" dirty="0">
                <a:latin typeface="Arial" panose="020B0604020202020204" pitchFamily="34" charset="0"/>
              </a:rPr>
              <a:t> </a:t>
            </a:r>
            <a:r>
              <a:rPr lang="cs-CZ" altLang="cs-CZ" dirty="0">
                <a:latin typeface="Arial" panose="020B0604020202020204" pitchFamily="34" charset="0"/>
                <a:sym typeface="Roboto Slab"/>
              </a:rPr>
              <a:t>Stop</a:t>
            </a:r>
            <a:r>
              <a:rPr lang="en-US" altLang="cs-CZ" dirty="0">
                <a:latin typeface="Arial" panose="020B0604020202020204" pitchFamily="34" charset="0"/>
                <a:sym typeface="Roboto Slab"/>
              </a:rPr>
              <a:t>&amp;go effect</a:t>
            </a:r>
            <a:endParaRPr lang="en-US" dirty="0">
              <a:latin typeface="Arial" panose="020B0604020202020204" pitchFamily="34" charset="0"/>
            </a:endParaRPr>
          </a:p>
        </p:txBody>
      </p:sp>
      <p:sp>
        <p:nvSpPr>
          <p:cNvPr id="13" name="Obdélník 1">
            <a:extLst>
              <a:ext uri="{FF2B5EF4-FFF2-40B4-BE49-F238E27FC236}">
                <a16:creationId xmlns:a16="http://schemas.microsoft.com/office/drawing/2014/main" id="{A23917A4-4102-48EF-9B27-80E0ADB365FA}"/>
              </a:ext>
            </a:extLst>
          </p:cNvPr>
          <p:cNvSpPr>
            <a:spLocks noChangeArrowheads="1"/>
          </p:cNvSpPr>
          <p:nvPr/>
        </p:nvSpPr>
        <p:spPr bwMode="auto">
          <a:xfrm>
            <a:off x="7438597" y="6488668"/>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AutoShape 7" descr="Journal of Cardiovascular Electrophysiology banner">
            <a:extLst>
              <a:ext uri="{FF2B5EF4-FFF2-40B4-BE49-F238E27FC236}">
                <a16:creationId xmlns:a16="http://schemas.microsoft.com/office/drawing/2014/main" id="{AA49916E-6516-4EF8-BD5B-CFDC11D4EA57}"/>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26629" name="Rectangle 1">
            <a:extLst>
              <a:ext uri="{FF2B5EF4-FFF2-40B4-BE49-F238E27FC236}">
                <a16:creationId xmlns:a16="http://schemas.microsoft.com/office/drawing/2014/main" id="{C9BD46DC-00B8-4BBA-9232-56D19040BD98}"/>
              </a:ext>
            </a:extLst>
          </p:cNvPr>
          <p:cNvSpPr>
            <a:spLocks noChangeArrowheads="1"/>
          </p:cNvSpPr>
          <p:nvPr/>
        </p:nvSpPr>
        <p:spPr bwMode="auto">
          <a:xfrm>
            <a:off x="4254016" y="1646949"/>
            <a:ext cx="768138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en-US" sz="2400" dirty="0">
              <a:solidFill>
                <a:schemeClr val="tx1"/>
              </a:solidFill>
              <a:latin typeface="Arial" panose="020B0604020202020204" pitchFamily="34" charset="0"/>
            </a:endParaRPr>
          </a:p>
          <a:p>
            <a:pPr>
              <a:lnSpc>
                <a:spcPct val="100000"/>
              </a:lnSpc>
              <a:spcAft>
                <a:spcPct val="0"/>
              </a:spcAft>
              <a:buClrTx/>
              <a:buFontTx/>
              <a:buNone/>
            </a:pP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concentration-dependent (“deterministic”) effect, presenting with an increased beat rate </a:t>
            </a:r>
            <a:endParaRPr lang="cs-CZ" altLang="en-US" sz="2400" dirty="0">
              <a:solidFill>
                <a:schemeClr val="tx1"/>
              </a:solidFill>
              <a:latin typeface="Arial" panose="020B0604020202020204" pitchFamily="34" charset="0"/>
            </a:endParaRPr>
          </a:p>
          <a:p>
            <a:pPr>
              <a:lnSpc>
                <a:spcPct val="100000"/>
              </a:lnSpc>
              <a:spcAft>
                <a:spcPct val="0"/>
              </a:spcAft>
              <a:buClrTx/>
              <a:buFontTx/>
              <a:buNone/>
            </a:pPr>
            <a:r>
              <a:rPr lang="en-US" altLang="en-US" sz="2400" dirty="0">
                <a:solidFill>
                  <a:schemeClr val="tx1"/>
                </a:solidFill>
                <a:latin typeface="Arial" panose="020B0604020202020204" pitchFamily="34" charset="0"/>
              </a:rPr>
              <a:t>(potential clinical correlate: sinus tachycardia), </a:t>
            </a:r>
            <a:endParaRPr lang="cs-CZ" altLang="en-US" sz="2400" dirty="0">
              <a:solidFill>
                <a:schemeClr val="tx1"/>
              </a:solidFill>
              <a:latin typeface="Arial" panose="020B0604020202020204" pitchFamily="34" charset="0"/>
            </a:endParaRPr>
          </a:p>
          <a:p>
            <a:pPr>
              <a:lnSpc>
                <a:spcPct val="100000"/>
              </a:lnSpc>
              <a:spcAft>
                <a:spcPct val="0"/>
              </a:spcAft>
              <a:buClrTx/>
              <a:buFontTx/>
              <a:buNone/>
            </a:pPr>
            <a:endParaRPr lang="cs-CZ" altLang="en-US" sz="2400" dirty="0">
              <a:solidFill>
                <a:schemeClr val="tx1"/>
              </a:solidFill>
              <a:latin typeface="Arial" panose="020B0604020202020204" pitchFamily="34" charset="0"/>
            </a:endParaRPr>
          </a:p>
          <a:p>
            <a:pPr>
              <a:lnSpc>
                <a:spcPct val="100000"/>
              </a:lnSpc>
              <a:spcAft>
                <a:spcPct val="0"/>
              </a:spcAft>
              <a:buClrTx/>
              <a:buFontTx/>
              <a:buNone/>
            </a:pP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concentration-independent (“stochastic”) effect,  characterized by tachycardia-like episodes alternating with long pauses </a:t>
            </a:r>
            <a:endParaRPr lang="cs-CZ" altLang="en-US" sz="2400" dirty="0">
              <a:solidFill>
                <a:schemeClr val="tx1"/>
              </a:solidFill>
              <a:latin typeface="Arial" panose="020B0604020202020204" pitchFamily="34" charset="0"/>
            </a:endParaRPr>
          </a:p>
          <a:p>
            <a:pPr>
              <a:lnSpc>
                <a:spcPct val="100000"/>
              </a:lnSpc>
              <a:spcAft>
                <a:spcPct val="0"/>
              </a:spcAft>
              <a:buClrTx/>
              <a:buFontTx/>
              <a:buNone/>
            </a:pPr>
            <a:r>
              <a:rPr lang="en-US" altLang="en-US" sz="2400" dirty="0">
                <a:solidFill>
                  <a:schemeClr val="tx1"/>
                </a:solidFill>
                <a:latin typeface="Arial" panose="020B0604020202020204" pitchFamily="34" charset="0"/>
              </a:rPr>
              <a:t>(potential clinical correlate: atrial fibrillation). </a:t>
            </a:r>
            <a:r>
              <a:rPr lang="cs-CZ" altLang="en-US" sz="2400" dirty="0">
                <a:solidFill>
                  <a:schemeClr val="tx1"/>
                </a:solidFill>
                <a:latin typeface="Arial" panose="020B0604020202020204" pitchFamily="34" charset="0"/>
              </a:rPr>
              <a:t> </a:t>
            </a:r>
          </a:p>
          <a:p>
            <a:pPr>
              <a:lnSpc>
                <a:spcPct val="100000"/>
              </a:lnSpc>
              <a:spcAft>
                <a:spcPct val="0"/>
              </a:spcAft>
              <a:buClrTx/>
              <a:buFontTx/>
              <a:buNone/>
            </a:pPr>
            <a:endParaRPr lang="cs-CZ" altLang="en-US" sz="2400" dirty="0">
              <a:solidFill>
                <a:schemeClr val="tx1"/>
              </a:solidFill>
              <a:latin typeface="Arial" panose="020B0604020202020204" pitchFamily="34" charset="0"/>
            </a:endParaRPr>
          </a:p>
          <a:p>
            <a:pPr>
              <a:lnSpc>
                <a:spcPct val="100000"/>
              </a:lnSpc>
              <a:spcAft>
                <a:spcPct val="0"/>
              </a:spcAft>
              <a:buClrTx/>
              <a:buFontTx/>
              <a:buNone/>
            </a:pPr>
            <a:r>
              <a:rPr lang="cs-CZ" altLang="en-US" sz="2400" dirty="0">
                <a:solidFill>
                  <a:schemeClr val="tx1"/>
                </a:solidFill>
                <a:latin typeface="Arial" panose="020B0604020202020204" pitchFamily="34" charset="0"/>
              </a:rPr>
              <a:t>New </a:t>
            </a:r>
            <a:r>
              <a:rPr lang="cs-CZ" altLang="en-US" sz="2400" dirty="0" err="1">
                <a:solidFill>
                  <a:schemeClr val="tx1"/>
                </a:solidFill>
                <a:latin typeface="Arial" panose="020B0604020202020204" pitchFamily="34" charset="0"/>
              </a:rPr>
              <a:t>parameters</a:t>
            </a:r>
            <a:r>
              <a:rPr lang="cs-CZ" altLang="en-US" sz="2400" dirty="0">
                <a:solidFill>
                  <a:schemeClr val="tx1"/>
                </a:solidFill>
                <a:latin typeface="Arial" panose="020B0604020202020204" pitchFamily="34" charset="0"/>
              </a:rPr>
              <a:t> </a:t>
            </a:r>
            <a:r>
              <a:rPr lang="cs-CZ" altLang="en-US" sz="2400" dirty="0" err="1">
                <a:solidFill>
                  <a:schemeClr val="tx1"/>
                </a:solidFill>
                <a:latin typeface="Arial" panose="020B0604020202020204" pitchFamily="34" charset="0"/>
              </a:rPr>
              <a:t>for</a:t>
            </a:r>
            <a:r>
              <a:rPr lang="cs-CZ" altLang="en-US" sz="2400" dirty="0">
                <a:solidFill>
                  <a:schemeClr val="tx1"/>
                </a:solidFill>
                <a:latin typeface="Arial" panose="020B0604020202020204" pitchFamily="34" charset="0"/>
              </a:rPr>
              <a:t> </a:t>
            </a:r>
            <a:r>
              <a:rPr lang="en-US" altLang="en-US" sz="2400" dirty="0">
                <a:solidFill>
                  <a:schemeClr val="tx1"/>
                </a:solidFill>
                <a:latin typeface="Arial" panose="020B0604020202020204" pitchFamily="34" charset="0"/>
              </a:rPr>
              <a:t>cardiotoxicity vs. safety testing of various molecules or drugs.</a:t>
            </a:r>
          </a:p>
        </p:txBody>
      </p:sp>
      <p:sp>
        <p:nvSpPr>
          <p:cNvPr id="26630" name="Obdélník 1">
            <a:extLst>
              <a:ext uri="{FF2B5EF4-FFF2-40B4-BE49-F238E27FC236}">
                <a16:creationId xmlns:a16="http://schemas.microsoft.com/office/drawing/2014/main" id="{8344A544-B928-4FC1-B206-E1DEAD907B26}"/>
              </a:ext>
            </a:extLst>
          </p:cNvPr>
          <p:cNvSpPr>
            <a:spLocks noChangeArrowheads="1"/>
          </p:cNvSpPr>
          <p:nvPr/>
        </p:nvSpPr>
        <p:spPr bwMode="auto">
          <a:xfrm>
            <a:off x="7429888" y="6479959"/>
            <a:ext cx="475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a:solidFill>
                  <a:schemeClr val="tx1"/>
                </a:solidFill>
                <a:latin typeface="Arial" panose="020B0604020202020204" pitchFamily="34" charset="0"/>
              </a:rPr>
              <a:t>Klimovic </a:t>
            </a:r>
            <a:r>
              <a:rPr lang="cs-CZ" altLang="en-US" sz="1800" i="1" dirty="0" err="1">
                <a:solidFill>
                  <a:schemeClr val="tx1"/>
                </a:solidFill>
                <a:latin typeface="Arial" panose="020B0604020202020204" pitchFamily="34" charset="0"/>
              </a:rPr>
              <a:t>Scurek</a:t>
            </a:r>
            <a:r>
              <a:rPr lang="cs-CZ" altLang="en-US" sz="1800" i="1" dirty="0">
                <a:solidFill>
                  <a:schemeClr val="tx1"/>
                </a:solidFill>
                <a:latin typeface="Arial" panose="020B0604020202020204" pitchFamily="34" charset="0"/>
              </a:rPr>
              <a:t> Pesl Front Pharmacol.2022</a:t>
            </a:r>
          </a:p>
        </p:txBody>
      </p:sp>
      <p:sp>
        <p:nvSpPr>
          <p:cNvPr id="7" name="Nadpis 1">
            <a:extLst>
              <a:ext uri="{FF2B5EF4-FFF2-40B4-BE49-F238E27FC236}">
                <a16:creationId xmlns:a16="http://schemas.microsoft.com/office/drawing/2014/main" id="{3240B6CF-FED7-406D-85E5-FEB61DCCDABC}"/>
              </a:ext>
            </a:extLst>
          </p:cNvPr>
          <p:cNvSpPr>
            <a:spLocks noGrp="1"/>
          </p:cNvSpPr>
          <p:nvPr>
            <p:ph type="title"/>
          </p:nvPr>
        </p:nvSpPr>
        <p:spPr>
          <a:xfrm>
            <a:off x="503999" y="1074237"/>
            <a:ext cx="11580269" cy="738521"/>
          </a:xfrm>
        </p:spPr>
        <p:txBody>
          <a:bodyPr>
            <a:normAutofit/>
          </a:bodyPr>
          <a:lstStyle/>
          <a:p>
            <a:r>
              <a:rPr lang="cs-CZ" altLang="cs-CZ" dirty="0" err="1">
                <a:latin typeface="Arial" panose="020B0604020202020204" pitchFamily="34" charset="0"/>
              </a:rPr>
              <a:t>Aminophylline</a:t>
            </a:r>
            <a:r>
              <a:rPr lang="cs-CZ" altLang="cs-CZ" dirty="0">
                <a:latin typeface="Arial" panose="020B0604020202020204" pitchFamily="34" charset="0"/>
              </a:rPr>
              <a:t> dual </a:t>
            </a:r>
            <a:r>
              <a:rPr lang="cs-CZ" altLang="cs-CZ" dirty="0" err="1">
                <a:latin typeface="Arial" panose="020B0604020202020204" pitchFamily="34" charset="0"/>
              </a:rPr>
              <a:t>Arrythmogenic</a:t>
            </a:r>
            <a:r>
              <a:rPr lang="cs-CZ" altLang="cs-CZ" dirty="0">
                <a:latin typeface="Arial" panose="020B0604020202020204" pitchFamily="34" charset="0"/>
              </a:rPr>
              <a:t> </a:t>
            </a:r>
            <a:r>
              <a:rPr lang="cs-CZ" altLang="cs-CZ" dirty="0" err="1">
                <a:latin typeface="Arial" panose="020B0604020202020204" pitchFamily="34" charset="0"/>
              </a:rPr>
              <a:t>effect</a:t>
            </a:r>
            <a:r>
              <a:rPr lang="cs-CZ" altLang="cs-CZ" dirty="0">
                <a:latin typeface="Arial" panose="020B0604020202020204" pitchFamily="34" charset="0"/>
              </a:rPr>
              <a:t> </a:t>
            </a:r>
            <a:endParaRPr lang="en-US" dirty="0">
              <a:latin typeface="Arial" panose="020B0604020202020204" pitchFamily="34" charset="0"/>
            </a:endParaRPr>
          </a:p>
        </p:txBody>
      </p:sp>
      <p:pic>
        <p:nvPicPr>
          <p:cNvPr id="8" name="Picture 2">
            <a:extLst>
              <a:ext uri="{FF2B5EF4-FFF2-40B4-BE49-F238E27FC236}">
                <a16:creationId xmlns:a16="http://schemas.microsoft.com/office/drawing/2014/main" id="{0AB2C552-3743-4744-8F98-9576D84A32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545" y="2195024"/>
            <a:ext cx="3082926" cy="151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57113ECD-A25D-4A81-A71F-B363D193C8C5}"/>
              </a:ext>
            </a:extLst>
          </p:cNvPr>
          <p:cNvPicPr>
            <a:picLocks noChangeAspect="1"/>
          </p:cNvPicPr>
          <p:nvPr/>
        </p:nvPicPr>
        <p:blipFill rotWithShape="1">
          <a:blip r:embed="rId3">
            <a:extLst>
              <a:ext uri="{28A0092B-C50C-407E-A947-70E740481C1C}">
                <a14:useLocalDpi xmlns:a14="http://schemas.microsoft.com/office/drawing/2010/main" val="0"/>
              </a:ext>
            </a:extLst>
          </a:blip>
          <a:srcRect t="21539" r="40714" b="19619"/>
          <a:stretch/>
        </p:blipFill>
        <p:spPr>
          <a:xfrm>
            <a:off x="275585" y="4162696"/>
            <a:ext cx="3553097" cy="198366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Obrázek 12">
            <a:extLst>
              <a:ext uri="{FF2B5EF4-FFF2-40B4-BE49-F238E27FC236}">
                <a16:creationId xmlns:a16="http://schemas.microsoft.com/office/drawing/2014/main" id="{B11AA953-3F40-4F9F-A1AC-EA50BBE574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9185" y="4070351"/>
            <a:ext cx="2662767" cy="2815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Shape 72">
            <a:extLst>
              <a:ext uri="{FF2B5EF4-FFF2-40B4-BE49-F238E27FC236}">
                <a16:creationId xmlns:a16="http://schemas.microsoft.com/office/drawing/2014/main" id="{A1EAFBAC-3CD9-4EA6-A375-A9DC2AB7C2FD}"/>
              </a:ext>
            </a:extLst>
          </p:cNvPr>
          <p:cNvSpPr txBox="1">
            <a:spLocks noChangeArrowheads="1"/>
          </p:cNvSpPr>
          <p:nvPr/>
        </p:nvSpPr>
        <p:spPr bwMode="auto">
          <a:xfrm>
            <a:off x="480485" y="334434"/>
            <a:ext cx="4464049" cy="64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91423" rIns="91423" bIns="91423" anchor="ctr"/>
          <a:lstStyle>
            <a:lvl1pPr defTabSz="341313">
              <a:defRPr>
                <a:solidFill>
                  <a:schemeClr val="tx1"/>
                </a:solidFill>
                <a:latin typeface="Arial" panose="020B0604020202020204" pitchFamily="34" charset="0"/>
              </a:defRPr>
            </a:lvl1pPr>
            <a:lvl2pPr marL="742950" indent="-285750" defTabSz="341313">
              <a:defRPr>
                <a:solidFill>
                  <a:schemeClr val="tx1"/>
                </a:solidFill>
                <a:latin typeface="Arial" panose="020B0604020202020204" pitchFamily="34" charset="0"/>
              </a:defRPr>
            </a:lvl2pPr>
            <a:lvl3pPr marL="1143000" indent="-228600" defTabSz="341313">
              <a:defRPr>
                <a:solidFill>
                  <a:schemeClr val="tx1"/>
                </a:solidFill>
                <a:latin typeface="Arial" panose="020B0604020202020204" pitchFamily="34" charset="0"/>
              </a:defRPr>
            </a:lvl3pPr>
            <a:lvl4pPr marL="1600200" indent="-228600" defTabSz="341313">
              <a:defRPr>
                <a:solidFill>
                  <a:schemeClr val="tx1"/>
                </a:solidFill>
                <a:latin typeface="Arial" panose="020B0604020202020204" pitchFamily="34" charset="0"/>
              </a:defRPr>
            </a:lvl4pPr>
            <a:lvl5pPr marL="2057400" indent="-228600" defTabSz="341313">
              <a:defRPr>
                <a:solidFill>
                  <a:schemeClr val="tx1"/>
                </a:solidFill>
                <a:latin typeface="Arial" panose="020B0604020202020204" pitchFamily="34" charset="0"/>
              </a:defRPr>
            </a:lvl5pPr>
            <a:lvl6pPr marL="2514600" indent="-228600" defTabSz="341313" eaLnBrk="0" fontAlgn="base" hangingPunct="0">
              <a:spcBef>
                <a:spcPct val="0"/>
              </a:spcBef>
              <a:spcAft>
                <a:spcPct val="0"/>
              </a:spcAft>
              <a:defRPr>
                <a:solidFill>
                  <a:schemeClr val="tx1"/>
                </a:solidFill>
                <a:latin typeface="Arial" panose="020B0604020202020204" pitchFamily="34" charset="0"/>
              </a:defRPr>
            </a:lvl6pPr>
            <a:lvl7pPr marL="2971800" indent="-228600" defTabSz="341313" eaLnBrk="0" fontAlgn="base" hangingPunct="0">
              <a:spcBef>
                <a:spcPct val="0"/>
              </a:spcBef>
              <a:spcAft>
                <a:spcPct val="0"/>
              </a:spcAft>
              <a:defRPr>
                <a:solidFill>
                  <a:schemeClr val="tx1"/>
                </a:solidFill>
                <a:latin typeface="Arial" panose="020B0604020202020204" pitchFamily="34" charset="0"/>
              </a:defRPr>
            </a:lvl7pPr>
            <a:lvl8pPr marL="3429000" indent="-228600" defTabSz="341313" eaLnBrk="0" fontAlgn="base" hangingPunct="0">
              <a:spcBef>
                <a:spcPct val="0"/>
              </a:spcBef>
              <a:spcAft>
                <a:spcPct val="0"/>
              </a:spcAft>
              <a:defRPr>
                <a:solidFill>
                  <a:schemeClr val="tx1"/>
                </a:solidFill>
                <a:latin typeface="Arial" panose="020B0604020202020204" pitchFamily="34" charset="0"/>
              </a:defRPr>
            </a:lvl8pPr>
            <a:lvl9pPr marL="3886200" indent="-228600" defTabSz="34131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cs-CZ" altLang="cs-CZ" sz="3067" b="1">
                <a:solidFill>
                  <a:srgbClr val="5B9BD5"/>
                </a:solidFill>
                <a:latin typeface="Cambria" panose="02040503050406030204" pitchFamily="18" charset="0"/>
                <a:ea typeface="Cambria" panose="02040503050406030204" pitchFamily="18" charset="0"/>
                <a:cs typeface="Segoe UI" panose="020B0502040204020203" pitchFamily="34" charset="0"/>
                <a:sym typeface="Roboto Slab"/>
              </a:rPr>
              <a:t>Salbutamol</a:t>
            </a:r>
            <a:endParaRPr lang="cs-CZ" altLang="cs-CZ" sz="3067" b="1">
              <a:solidFill>
                <a:srgbClr val="5B9BD5"/>
              </a:solidFill>
              <a:latin typeface="Segoe UI" panose="020B0502040204020203" pitchFamily="34" charset="0"/>
              <a:ea typeface="Roboto Slab"/>
              <a:cs typeface="Segoe UI" panose="020B0502040204020203" pitchFamily="34" charset="0"/>
              <a:sym typeface="Roboto Slab"/>
            </a:endParaRPr>
          </a:p>
        </p:txBody>
      </p:sp>
      <p:pic>
        <p:nvPicPr>
          <p:cNvPr id="31748" name="Obrázek 11">
            <a:extLst>
              <a:ext uri="{FF2B5EF4-FFF2-40B4-BE49-F238E27FC236}">
                <a16:creationId xmlns:a16="http://schemas.microsoft.com/office/drawing/2014/main" id="{3664255F-C6BE-4284-80A2-C3A81790BE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6367" y="1989668"/>
            <a:ext cx="2495551" cy="264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Shape 72">
            <a:extLst>
              <a:ext uri="{FF2B5EF4-FFF2-40B4-BE49-F238E27FC236}">
                <a16:creationId xmlns:a16="http://schemas.microsoft.com/office/drawing/2014/main" id="{D7CF5BFD-6A91-4E59-9440-470F4F385BF9}"/>
              </a:ext>
            </a:extLst>
          </p:cNvPr>
          <p:cNvSpPr txBox="1">
            <a:spLocks noChangeArrowheads="1"/>
          </p:cNvSpPr>
          <p:nvPr/>
        </p:nvSpPr>
        <p:spPr bwMode="auto">
          <a:xfrm>
            <a:off x="467785" y="891117"/>
            <a:ext cx="4464049" cy="1837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91423" rIns="91423" bIns="91423" anchor="ctr"/>
          <a:lstStyle>
            <a:lvl1pPr marL="212725" indent="-212725" defTabSz="341313">
              <a:defRPr>
                <a:solidFill>
                  <a:schemeClr val="tx1"/>
                </a:solidFill>
                <a:latin typeface="Arial" panose="020B0604020202020204" pitchFamily="34" charset="0"/>
              </a:defRPr>
            </a:lvl1pPr>
            <a:lvl2pPr marL="742950" indent="-285750" defTabSz="341313">
              <a:defRPr>
                <a:solidFill>
                  <a:schemeClr val="tx1"/>
                </a:solidFill>
                <a:latin typeface="Arial" panose="020B0604020202020204" pitchFamily="34" charset="0"/>
              </a:defRPr>
            </a:lvl2pPr>
            <a:lvl3pPr marL="1143000" indent="-228600" defTabSz="341313">
              <a:defRPr>
                <a:solidFill>
                  <a:schemeClr val="tx1"/>
                </a:solidFill>
                <a:latin typeface="Arial" panose="020B0604020202020204" pitchFamily="34" charset="0"/>
              </a:defRPr>
            </a:lvl3pPr>
            <a:lvl4pPr marL="1600200" indent="-228600" defTabSz="341313">
              <a:defRPr>
                <a:solidFill>
                  <a:schemeClr val="tx1"/>
                </a:solidFill>
                <a:latin typeface="Arial" panose="020B0604020202020204" pitchFamily="34" charset="0"/>
              </a:defRPr>
            </a:lvl4pPr>
            <a:lvl5pPr marL="2057400" indent="-228600" defTabSz="341313">
              <a:defRPr>
                <a:solidFill>
                  <a:schemeClr val="tx1"/>
                </a:solidFill>
                <a:latin typeface="Arial" panose="020B0604020202020204" pitchFamily="34" charset="0"/>
              </a:defRPr>
            </a:lvl5pPr>
            <a:lvl6pPr marL="2514600" indent="-228600" defTabSz="341313" eaLnBrk="0" fontAlgn="base" hangingPunct="0">
              <a:spcBef>
                <a:spcPct val="0"/>
              </a:spcBef>
              <a:spcAft>
                <a:spcPct val="0"/>
              </a:spcAft>
              <a:defRPr>
                <a:solidFill>
                  <a:schemeClr val="tx1"/>
                </a:solidFill>
                <a:latin typeface="Arial" panose="020B0604020202020204" pitchFamily="34" charset="0"/>
              </a:defRPr>
            </a:lvl6pPr>
            <a:lvl7pPr marL="2971800" indent="-228600" defTabSz="341313" eaLnBrk="0" fontAlgn="base" hangingPunct="0">
              <a:spcBef>
                <a:spcPct val="0"/>
              </a:spcBef>
              <a:spcAft>
                <a:spcPct val="0"/>
              </a:spcAft>
              <a:defRPr>
                <a:solidFill>
                  <a:schemeClr val="tx1"/>
                </a:solidFill>
                <a:latin typeface="Arial" panose="020B0604020202020204" pitchFamily="34" charset="0"/>
              </a:defRPr>
            </a:lvl7pPr>
            <a:lvl8pPr marL="3429000" indent="-228600" defTabSz="341313" eaLnBrk="0" fontAlgn="base" hangingPunct="0">
              <a:spcBef>
                <a:spcPct val="0"/>
              </a:spcBef>
              <a:spcAft>
                <a:spcPct val="0"/>
              </a:spcAft>
              <a:defRPr>
                <a:solidFill>
                  <a:schemeClr val="tx1"/>
                </a:solidFill>
                <a:latin typeface="Arial" panose="020B0604020202020204" pitchFamily="34" charset="0"/>
              </a:defRPr>
            </a:lvl8pPr>
            <a:lvl9pPr marL="3886200" indent="-228600" defTabSz="341313"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n-US" altLang="cs-CZ" sz="1867">
                <a:solidFill>
                  <a:srgbClr val="000000"/>
                </a:solidFill>
                <a:cs typeface="Arial" panose="020B0604020202020204" pitchFamily="34" charset="0"/>
              </a:rPr>
              <a:t>A</a:t>
            </a:r>
            <a:r>
              <a:rPr lang="cs-CZ" altLang="cs-CZ" sz="1867">
                <a:solidFill>
                  <a:srgbClr val="000000"/>
                </a:solidFill>
                <a:cs typeface="Arial" panose="020B0604020202020204" pitchFamily="34" charset="0"/>
              </a:rPr>
              <a:t>gonist</a:t>
            </a:r>
            <a:r>
              <a:rPr lang="en-US" altLang="cs-CZ" sz="1867">
                <a:solidFill>
                  <a:srgbClr val="000000"/>
                </a:solidFill>
                <a:cs typeface="Arial" panose="020B0604020202020204" pitchFamily="34" charset="0"/>
              </a:rPr>
              <a:t> of </a:t>
            </a:r>
            <a:r>
              <a:rPr lang="el-GR" altLang="cs-CZ" sz="1867">
                <a:solidFill>
                  <a:srgbClr val="000000"/>
                </a:solidFill>
                <a:cs typeface="Arial" panose="020B0604020202020204" pitchFamily="34" charset="0"/>
              </a:rPr>
              <a:t>β</a:t>
            </a:r>
            <a:r>
              <a:rPr lang="el-GR" altLang="cs-CZ" sz="1867" baseline="-25000">
                <a:solidFill>
                  <a:srgbClr val="000000"/>
                </a:solidFill>
                <a:cs typeface="Arial" panose="020B0604020202020204" pitchFamily="34" charset="0"/>
              </a:rPr>
              <a:t>2</a:t>
            </a:r>
            <a:r>
              <a:rPr lang="el-GR" altLang="cs-CZ" sz="1867">
                <a:solidFill>
                  <a:srgbClr val="000000"/>
                </a:solidFill>
                <a:cs typeface="Arial" panose="020B0604020202020204" pitchFamily="34" charset="0"/>
              </a:rPr>
              <a:t> </a:t>
            </a:r>
            <a:r>
              <a:rPr lang="cs-CZ" altLang="cs-CZ" sz="1867">
                <a:solidFill>
                  <a:srgbClr val="000000"/>
                </a:solidFill>
                <a:cs typeface="Arial" panose="020B0604020202020204" pitchFamily="34" charset="0"/>
              </a:rPr>
              <a:t>receptors</a:t>
            </a:r>
          </a:p>
          <a:p>
            <a:pPr eaLnBrk="1" hangingPunct="1">
              <a:buFont typeface="Arial" panose="020B0604020202020204" pitchFamily="34" charset="0"/>
              <a:buChar char="•"/>
            </a:pPr>
            <a:r>
              <a:rPr lang="en-US" altLang="cs-CZ" sz="1867" b="1">
                <a:solidFill>
                  <a:srgbClr val="000000"/>
                </a:solidFill>
                <a:cs typeface="Arial" panose="020B0604020202020204" pitchFamily="34" charset="0"/>
              </a:rPr>
              <a:t>10</a:t>
            </a:r>
            <a:r>
              <a:rPr lang="en-US" altLang="cs-CZ" sz="1867" b="1" baseline="30000">
                <a:solidFill>
                  <a:srgbClr val="000000"/>
                </a:solidFill>
                <a:cs typeface="Arial" panose="020B0604020202020204" pitchFamily="34" charset="0"/>
              </a:rPr>
              <a:t>-</a:t>
            </a:r>
            <a:r>
              <a:rPr lang="cs-CZ" altLang="cs-CZ" sz="1867" b="1" baseline="30000">
                <a:solidFill>
                  <a:srgbClr val="000000"/>
                </a:solidFill>
                <a:cs typeface="Arial" panose="020B0604020202020204" pitchFamily="34" charset="0"/>
              </a:rPr>
              <a:t>8</a:t>
            </a:r>
            <a:r>
              <a:rPr lang="en-US" altLang="cs-CZ" sz="1867" b="1" baseline="30000">
                <a:solidFill>
                  <a:srgbClr val="000000"/>
                </a:solidFill>
                <a:cs typeface="Arial" panose="020B0604020202020204" pitchFamily="34" charset="0"/>
              </a:rPr>
              <a:t> </a:t>
            </a:r>
            <a:r>
              <a:rPr lang="en-US" altLang="cs-CZ" sz="1867" b="1">
                <a:solidFill>
                  <a:srgbClr val="000000"/>
                </a:solidFill>
                <a:cs typeface="Arial" panose="020B0604020202020204" pitchFamily="34" charset="0"/>
              </a:rPr>
              <a:t> up to 10</a:t>
            </a:r>
            <a:r>
              <a:rPr lang="en-US" altLang="cs-CZ" sz="1867" b="1" baseline="30000">
                <a:solidFill>
                  <a:srgbClr val="000000"/>
                </a:solidFill>
                <a:cs typeface="Arial" panose="020B0604020202020204" pitchFamily="34" charset="0"/>
              </a:rPr>
              <a:t>-</a:t>
            </a:r>
            <a:r>
              <a:rPr lang="cs-CZ" altLang="cs-CZ" sz="1867" b="1" baseline="30000">
                <a:solidFill>
                  <a:srgbClr val="000000"/>
                </a:solidFill>
                <a:cs typeface="Arial" panose="020B0604020202020204" pitchFamily="34" charset="0"/>
              </a:rPr>
              <a:t>3</a:t>
            </a:r>
            <a:r>
              <a:rPr lang="en-US" altLang="cs-CZ" sz="1867" b="1">
                <a:solidFill>
                  <a:srgbClr val="000000"/>
                </a:solidFill>
                <a:cs typeface="Arial" panose="020B0604020202020204" pitchFamily="34" charset="0"/>
              </a:rPr>
              <a:t>M concentratio</a:t>
            </a:r>
            <a:r>
              <a:rPr lang="cs-CZ" altLang="cs-CZ" sz="1867" b="1">
                <a:solidFill>
                  <a:srgbClr val="000000"/>
                </a:solidFill>
                <a:cs typeface="Arial" panose="020B0604020202020204" pitchFamily="34" charset="0"/>
              </a:rPr>
              <a:t>n</a:t>
            </a:r>
            <a:endParaRPr lang="en-US" altLang="cs-CZ" sz="1867" b="1">
              <a:solidFill>
                <a:srgbClr val="000000"/>
              </a:solidFill>
              <a:cs typeface="Arial" panose="020B0604020202020204" pitchFamily="34" charset="0"/>
            </a:endParaRPr>
          </a:p>
          <a:p>
            <a:pPr eaLnBrk="1" hangingPunct="1">
              <a:buFont typeface="Arial" panose="020B0604020202020204" pitchFamily="34" charset="0"/>
              <a:buChar char="•"/>
            </a:pPr>
            <a:endParaRPr lang="en-US" altLang="cs-CZ" sz="1867" b="1">
              <a:solidFill>
                <a:srgbClr val="000000"/>
              </a:solidFill>
              <a:latin typeface="Calibri" panose="020F0502020204030204" pitchFamily="34" charset="0"/>
            </a:endParaRPr>
          </a:p>
          <a:p>
            <a:pPr eaLnBrk="1" hangingPunct="1">
              <a:buFont typeface="Arial" panose="020B0604020202020204" pitchFamily="34" charset="0"/>
              <a:buChar char="•"/>
            </a:pPr>
            <a:endParaRPr lang="en-US" altLang="cs-CZ" sz="1867" b="1">
              <a:solidFill>
                <a:srgbClr val="000000"/>
              </a:solidFill>
              <a:latin typeface="Calibri" panose="020F0502020204030204" pitchFamily="34" charset="0"/>
            </a:endParaRPr>
          </a:p>
          <a:p>
            <a:pPr eaLnBrk="1" hangingPunct="1">
              <a:buFont typeface="Arial" panose="020B0604020202020204" pitchFamily="34" charset="0"/>
              <a:buChar char="•"/>
            </a:pPr>
            <a:endParaRPr lang="en-US" altLang="cs-CZ" sz="1867" b="1">
              <a:solidFill>
                <a:srgbClr val="000000"/>
              </a:solidFill>
              <a:latin typeface="Calibri" panose="020F0502020204030204" pitchFamily="34" charset="0"/>
            </a:endParaRPr>
          </a:p>
        </p:txBody>
      </p:sp>
      <p:sp>
        <p:nvSpPr>
          <p:cNvPr id="31750" name="Shape 72">
            <a:extLst>
              <a:ext uri="{FF2B5EF4-FFF2-40B4-BE49-F238E27FC236}">
                <a16:creationId xmlns:a16="http://schemas.microsoft.com/office/drawing/2014/main" id="{C5B4A695-A616-4EC2-8260-D6C0285F7BA0}"/>
              </a:ext>
            </a:extLst>
          </p:cNvPr>
          <p:cNvSpPr txBox="1">
            <a:spLocks noChangeArrowheads="1"/>
          </p:cNvSpPr>
          <p:nvPr/>
        </p:nvSpPr>
        <p:spPr bwMode="auto">
          <a:xfrm>
            <a:off x="5520267" y="323851"/>
            <a:ext cx="4464051" cy="641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91423" rIns="91423" bIns="91423" anchor="ctr"/>
          <a:lstStyle>
            <a:lvl1pPr defTabSz="341313">
              <a:defRPr>
                <a:solidFill>
                  <a:schemeClr val="tx1"/>
                </a:solidFill>
                <a:latin typeface="Arial" panose="020B0604020202020204" pitchFamily="34" charset="0"/>
              </a:defRPr>
            </a:lvl1pPr>
            <a:lvl2pPr marL="742950" indent="-285750" defTabSz="341313">
              <a:defRPr>
                <a:solidFill>
                  <a:schemeClr val="tx1"/>
                </a:solidFill>
                <a:latin typeface="Arial" panose="020B0604020202020204" pitchFamily="34" charset="0"/>
              </a:defRPr>
            </a:lvl2pPr>
            <a:lvl3pPr marL="1143000" indent="-228600" defTabSz="341313">
              <a:defRPr>
                <a:solidFill>
                  <a:schemeClr val="tx1"/>
                </a:solidFill>
                <a:latin typeface="Arial" panose="020B0604020202020204" pitchFamily="34" charset="0"/>
              </a:defRPr>
            </a:lvl3pPr>
            <a:lvl4pPr marL="1600200" indent="-228600" defTabSz="341313">
              <a:defRPr>
                <a:solidFill>
                  <a:schemeClr val="tx1"/>
                </a:solidFill>
                <a:latin typeface="Arial" panose="020B0604020202020204" pitchFamily="34" charset="0"/>
              </a:defRPr>
            </a:lvl4pPr>
            <a:lvl5pPr marL="2057400" indent="-228600" defTabSz="341313">
              <a:defRPr>
                <a:solidFill>
                  <a:schemeClr val="tx1"/>
                </a:solidFill>
                <a:latin typeface="Arial" panose="020B0604020202020204" pitchFamily="34" charset="0"/>
              </a:defRPr>
            </a:lvl5pPr>
            <a:lvl6pPr marL="2514600" indent="-228600" defTabSz="341313" eaLnBrk="0" fontAlgn="base" hangingPunct="0">
              <a:spcBef>
                <a:spcPct val="0"/>
              </a:spcBef>
              <a:spcAft>
                <a:spcPct val="0"/>
              </a:spcAft>
              <a:defRPr>
                <a:solidFill>
                  <a:schemeClr val="tx1"/>
                </a:solidFill>
                <a:latin typeface="Arial" panose="020B0604020202020204" pitchFamily="34" charset="0"/>
              </a:defRPr>
            </a:lvl6pPr>
            <a:lvl7pPr marL="2971800" indent="-228600" defTabSz="341313" eaLnBrk="0" fontAlgn="base" hangingPunct="0">
              <a:spcBef>
                <a:spcPct val="0"/>
              </a:spcBef>
              <a:spcAft>
                <a:spcPct val="0"/>
              </a:spcAft>
              <a:defRPr>
                <a:solidFill>
                  <a:schemeClr val="tx1"/>
                </a:solidFill>
                <a:latin typeface="Arial" panose="020B0604020202020204" pitchFamily="34" charset="0"/>
              </a:defRPr>
            </a:lvl7pPr>
            <a:lvl8pPr marL="3429000" indent="-228600" defTabSz="341313" eaLnBrk="0" fontAlgn="base" hangingPunct="0">
              <a:spcBef>
                <a:spcPct val="0"/>
              </a:spcBef>
              <a:spcAft>
                <a:spcPct val="0"/>
              </a:spcAft>
              <a:defRPr>
                <a:solidFill>
                  <a:schemeClr val="tx1"/>
                </a:solidFill>
                <a:latin typeface="Arial" panose="020B0604020202020204" pitchFamily="34" charset="0"/>
              </a:defRPr>
            </a:lvl8pPr>
            <a:lvl9pPr marL="3886200" indent="-228600" defTabSz="341313"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cs-CZ" altLang="cs-CZ" sz="3067" b="1">
                <a:solidFill>
                  <a:srgbClr val="5B9BD5"/>
                </a:solidFill>
                <a:latin typeface="Cambria" panose="02040503050406030204" pitchFamily="18" charset="0"/>
                <a:ea typeface="Cambria" panose="02040503050406030204" pitchFamily="18" charset="0"/>
                <a:cs typeface="Segoe UI" panose="020B0502040204020203" pitchFamily="34" charset="0"/>
                <a:sym typeface="Roboto Slab"/>
              </a:rPr>
              <a:t>Ipratropium</a:t>
            </a:r>
            <a:endParaRPr lang="cs-CZ" altLang="cs-CZ" sz="3067" b="1">
              <a:solidFill>
                <a:srgbClr val="5B9BD5"/>
              </a:solidFill>
              <a:latin typeface="Segoe UI" panose="020B0502040204020203" pitchFamily="34" charset="0"/>
              <a:ea typeface="Roboto Slab"/>
              <a:cs typeface="Segoe UI" panose="020B0502040204020203" pitchFamily="34" charset="0"/>
              <a:sym typeface="Roboto Slab"/>
            </a:endParaRPr>
          </a:p>
        </p:txBody>
      </p:sp>
      <p:sp>
        <p:nvSpPr>
          <p:cNvPr id="31751" name="Shape 72">
            <a:extLst>
              <a:ext uri="{FF2B5EF4-FFF2-40B4-BE49-F238E27FC236}">
                <a16:creationId xmlns:a16="http://schemas.microsoft.com/office/drawing/2014/main" id="{743A81F6-7FEE-4839-AC55-0A5E240AA7DD}"/>
              </a:ext>
            </a:extLst>
          </p:cNvPr>
          <p:cNvSpPr txBox="1">
            <a:spLocks noChangeArrowheads="1"/>
          </p:cNvSpPr>
          <p:nvPr/>
        </p:nvSpPr>
        <p:spPr bwMode="auto">
          <a:xfrm>
            <a:off x="5520267" y="905934"/>
            <a:ext cx="5281084" cy="1214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91423" rIns="91423" bIns="91423" anchor="ctr"/>
          <a:lstStyle>
            <a:lvl1pPr marL="212725" indent="-212725" defTabSz="341313">
              <a:defRPr>
                <a:solidFill>
                  <a:schemeClr val="tx1"/>
                </a:solidFill>
                <a:latin typeface="Arial" panose="020B0604020202020204" pitchFamily="34" charset="0"/>
              </a:defRPr>
            </a:lvl1pPr>
            <a:lvl2pPr marL="742950" indent="-285750" defTabSz="341313">
              <a:defRPr>
                <a:solidFill>
                  <a:schemeClr val="tx1"/>
                </a:solidFill>
                <a:latin typeface="Arial" panose="020B0604020202020204" pitchFamily="34" charset="0"/>
              </a:defRPr>
            </a:lvl2pPr>
            <a:lvl3pPr marL="1143000" indent="-228600" defTabSz="341313">
              <a:defRPr>
                <a:solidFill>
                  <a:schemeClr val="tx1"/>
                </a:solidFill>
                <a:latin typeface="Arial" panose="020B0604020202020204" pitchFamily="34" charset="0"/>
              </a:defRPr>
            </a:lvl3pPr>
            <a:lvl4pPr marL="1600200" indent="-228600" defTabSz="341313">
              <a:defRPr>
                <a:solidFill>
                  <a:schemeClr val="tx1"/>
                </a:solidFill>
                <a:latin typeface="Arial" panose="020B0604020202020204" pitchFamily="34" charset="0"/>
              </a:defRPr>
            </a:lvl4pPr>
            <a:lvl5pPr marL="2057400" indent="-228600" defTabSz="341313">
              <a:defRPr>
                <a:solidFill>
                  <a:schemeClr val="tx1"/>
                </a:solidFill>
                <a:latin typeface="Arial" panose="020B0604020202020204" pitchFamily="34" charset="0"/>
              </a:defRPr>
            </a:lvl5pPr>
            <a:lvl6pPr marL="2514600" indent="-228600" defTabSz="341313" eaLnBrk="0" fontAlgn="base" hangingPunct="0">
              <a:spcBef>
                <a:spcPct val="0"/>
              </a:spcBef>
              <a:spcAft>
                <a:spcPct val="0"/>
              </a:spcAft>
              <a:defRPr>
                <a:solidFill>
                  <a:schemeClr val="tx1"/>
                </a:solidFill>
                <a:latin typeface="Arial" panose="020B0604020202020204" pitchFamily="34" charset="0"/>
              </a:defRPr>
            </a:lvl6pPr>
            <a:lvl7pPr marL="2971800" indent="-228600" defTabSz="341313" eaLnBrk="0" fontAlgn="base" hangingPunct="0">
              <a:spcBef>
                <a:spcPct val="0"/>
              </a:spcBef>
              <a:spcAft>
                <a:spcPct val="0"/>
              </a:spcAft>
              <a:defRPr>
                <a:solidFill>
                  <a:schemeClr val="tx1"/>
                </a:solidFill>
                <a:latin typeface="Arial" panose="020B0604020202020204" pitchFamily="34" charset="0"/>
              </a:defRPr>
            </a:lvl7pPr>
            <a:lvl8pPr marL="3429000" indent="-228600" defTabSz="341313" eaLnBrk="0" fontAlgn="base" hangingPunct="0">
              <a:spcBef>
                <a:spcPct val="0"/>
              </a:spcBef>
              <a:spcAft>
                <a:spcPct val="0"/>
              </a:spcAft>
              <a:defRPr>
                <a:solidFill>
                  <a:schemeClr val="tx1"/>
                </a:solidFill>
                <a:latin typeface="Arial" panose="020B0604020202020204" pitchFamily="34" charset="0"/>
              </a:defRPr>
            </a:lvl8pPr>
            <a:lvl9pPr marL="3886200" indent="-228600" defTabSz="341313"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n-US" altLang="cs-CZ" sz="1867">
                <a:solidFill>
                  <a:srgbClr val="000000"/>
                </a:solidFill>
                <a:cs typeface="Arial" panose="020B0604020202020204" pitchFamily="34" charset="0"/>
              </a:rPr>
              <a:t>Antagonist of muscarinic acetylcholine receptors</a:t>
            </a:r>
            <a:endParaRPr lang="en-US" altLang="cs-CZ" sz="1867" b="1">
              <a:solidFill>
                <a:srgbClr val="000000"/>
              </a:solidFill>
              <a:cs typeface="Arial" panose="020B0604020202020204" pitchFamily="34" charset="0"/>
            </a:endParaRPr>
          </a:p>
          <a:p>
            <a:pPr eaLnBrk="1" hangingPunct="1">
              <a:buFont typeface="Arial" panose="020B0604020202020204" pitchFamily="34" charset="0"/>
              <a:buChar char="•"/>
            </a:pPr>
            <a:r>
              <a:rPr lang="en-US" altLang="cs-CZ" sz="1867" b="1">
                <a:solidFill>
                  <a:srgbClr val="000000"/>
                </a:solidFill>
                <a:cs typeface="Arial" panose="020B0604020202020204" pitchFamily="34" charset="0"/>
              </a:rPr>
              <a:t>10</a:t>
            </a:r>
            <a:r>
              <a:rPr lang="en-US" altLang="cs-CZ" sz="1867" b="1" baseline="30000">
                <a:solidFill>
                  <a:srgbClr val="000000"/>
                </a:solidFill>
                <a:cs typeface="Arial" panose="020B0604020202020204" pitchFamily="34" charset="0"/>
              </a:rPr>
              <a:t>-11 </a:t>
            </a:r>
            <a:r>
              <a:rPr lang="en-US" altLang="cs-CZ" sz="1867" b="1">
                <a:solidFill>
                  <a:srgbClr val="000000"/>
                </a:solidFill>
                <a:cs typeface="Arial" panose="020B0604020202020204" pitchFamily="34" charset="0"/>
              </a:rPr>
              <a:t> up to 10</a:t>
            </a:r>
            <a:r>
              <a:rPr lang="en-US" altLang="cs-CZ" sz="1867" b="1" baseline="30000">
                <a:solidFill>
                  <a:srgbClr val="000000"/>
                </a:solidFill>
                <a:cs typeface="Arial" panose="020B0604020202020204" pitchFamily="34" charset="0"/>
              </a:rPr>
              <a:t>-4</a:t>
            </a:r>
            <a:r>
              <a:rPr lang="en-US" altLang="cs-CZ" sz="1867" b="1">
                <a:solidFill>
                  <a:srgbClr val="000000"/>
                </a:solidFill>
                <a:cs typeface="Arial" panose="020B0604020202020204" pitchFamily="34" charset="0"/>
              </a:rPr>
              <a:t>M concentration</a:t>
            </a:r>
          </a:p>
        </p:txBody>
      </p:sp>
      <p:pic>
        <p:nvPicPr>
          <p:cNvPr id="31752" name="Obrázek 9">
            <a:extLst>
              <a:ext uri="{FF2B5EF4-FFF2-40B4-BE49-F238E27FC236}">
                <a16:creationId xmlns:a16="http://schemas.microsoft.com/office/drawing/2014/main" id="{A3F1D0A4-DC1D-42FF-BB64-B5F3BD6E4478}"/>
              </a:ext>
            </a:extLst>
          </p:cNvPr>
          <p:cNvPicPr>
            <a:picLocks noChangeAspect="1"/>
          </p:cNvPicPr>
          <p:nvPr/>
        </p:nvPicPr>
        <p:blipFill>
          <a:blip r:embed="rId4">
            <a:extLst>
              <a:ext uri="{28A0092B-C50C-407E-A947-70E740481C1C}">
                <a14:useLocalDpi xmlns:a14="http://schemas.microsoft.com/office/drawing/2010/main" val="0"/>
              </a:ext>
            </a:extLst>
          </a:blip>
          <a:srcRect t="14755"/>
          <a:stretch>
            <a:fillRect/>
          </a:stretch>
        </p:blipFill>
        <p:spPr bwMode="auto">
          <a:xfrm>
            <a:off x="5232401" y="3934885"/>
            <a:ext cx="3839633" cy="295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Obrázek 8">
            <a:extLst>
              <a:ext uri="{FF2B5EF4-FFF2-40B4-BE49-F238E27FC236}">
                <a16:creationId xmlns:a16="http://schemas.microsoft.com/office/drawing/2014/main" id="{F0E2958B-A3AE-4517-8D89-38C297D704BE}"/>
              </a:ext>
            </a:extLst>
          </p:cNvPr>
          <p:cNvPicPr>
            <a:picLocks noChangeAspect="1"/>
          </p:cNvPicPr>
          <p:nvPr/>
        </p:nvPicPr>
        <p:blipFill>
          <a:blip r:embed="rId5">
            <a:extLst>
              <a:ext uri="{28A0092B-C50C-407E-A947-70E740481C1C}">
                <a14:useLocalDpi xmlns:a14="http://schemas.microsoft.com/office/drawing/2010/main" val="0"/>
              </a:ext>
            </a:extLst>
          </a:blip>
          <a:srcRect t="10262"/>
          <a:stretch>
            <a:fillRect/>
          </a:stretch>
        </p:blipFill>
        <p:spPr bwMode="auto">
          <a:xfrm>
            <a:off x="8324851" y="1981201"/>
            <a:ext cx="3670300" cy="279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a:t>
            </a:r>
            <a:r>
              <a:rPr lang="cs-CZ" altLang="cs-CZ" dirty="0" err="1">
                <a:latin typeface="Arial" panose="020B0604020202020204" pitchFamily="34" charset="0"/>
              </a:rPr>
              <a:t>disease</a:t>
            </a:r>
            <a:r>
              <a:rPr lang="cs-CZ" altLang="cs-CZ" dirty="0">
                <a:latin typeface="Arial" panose="020B0604020202020204" pitchFamily="34" charset="0"/>
              </a:rPr>
              <a:t> </a:t>
            </a:r>
            <a:r>
              <a:rPr lang="cs-CZ" altLang="cs-CZ" dirty="0" err="1">
                <a:latin typeface="Arial" panose="020B0604020202020204" pitchFamily="34" charset="0"/>
              </a:rPr>
              <a:t>harbouring</a:t>
            </a:r>
            <a:r>
              <a:rPr lang="cs-CZ" altLang="cs-CZ" dirty="0">
                <a:latin typeface="Arial" panose="020B0604020202020204" pitchFamily="34" charset="0"/>
              </a:rPr>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bdélník 5">
            <a:extLst>
              <a:ext uri="{FF2B5EF4-FFF2-40B4-BE49-F238E27FC236}">
                <a16:creationId xmlns:a16="http://schemas.microsoft.com/office/drawing/2014/main" id="{5754F95C-6480-4CDE-BD87-AD02C5AACF9E}"/>
              </a:ext>
            </a:extLst>
          </p:cNvPr>
          <p:cNvSpPr/>
          <p:nvPr/>
        </p:nvSpPr>
        <p:spPr>
          <a:xfrm>
            <a:off x="4573533" y="5626867"/>
            <a:ext cx="1225550" cy="830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2" name="AutoShape 7" descr="Journal of Cardiovascular Electrophysiology banner">
            <a:extLst>
              <a:ext uri="{FF2B5EF4-FFF2-40B4-BE49-F238E27FC236}">
                <a16:creationId xmlns:a16="http://schemas.microsoft.com/office/drawing/2014/main" id="{E4786C89-9E63-4E79-8AC1-4CF81ED57BE1}"/>
              </a:ext>
            </a:extLst>
          </p:cNvPr>
          <p:cNvSpPr>
            <a:spLocks noChangeAspect="1" noChangeArrowheads="1"/>
          </p:cNvSpPr>
          <p:nvPr/>
        </p:nvSpPr>
        <p:spPr bwMode="auto">
          <a:xfrm>
            <a:off x="1306458" y="1381892"/>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19" name="Obdélník 7">
            <a:extLst>
              <a:ext uri="{FF2B5EF4-FFF2-40B4-BE49-F238E27FC236}">
                <a16:creationId xmlns:a16="http://schemas.microsoft.com/office/drawing/2014/main" id="{1DEBB9CA-BF52-455A-800C-1250798787E3}"/>
              </a:ext>
            </a:extLst>
          </p:cNvPr>
          <p:cNvSpPr>
            <a:spLocks noChangeArrowheads="1"/>
          </p:cNvSpPr>
          <p:nvPr/>
        </p:nvSpPr>
        <p:spPr bwMode="auto">
          <a:xfrm>
            <a:off x="2274833" y="6042792"/>
            <a:ext cx="68405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grpSp>
        <p:nvGrpSpPr>
          <p:cNvPr id="24" name="Skupina 20">
            <a:extLst>
              <a:ext uri="{FF2B5EF4-FFF2-40B4-BE49-F238E27FC236}">
                <a16:creationId xmlns:a16="http://schemas.microsoft.com/office/drawing/2014/main" id="{BE0B82BE-9470-4D04-9DC8-E28B2A1DF3CA}"/>
              </a:ext>
            </a:extLst>
          </p:cNvPr>
          <p:cNvGrpSpPr/>
          <p:nvPr/>
        </p:nvGrpSpPr>
        <p:grpSpPr>
          <a:xfrm>
            <a:off x="732178" y="2239882"/>
            <a:ext cx="4175760" cy="3791712"/>
            <a:chOff x="1102995" y="409194"/>
            <a:chExt cx="4175760" cy="3791712"/>
          </a:xfrm>
        </p:grpSpPr>
        <p:pic>
          <p:nvPicPr>
            <p:cNvPr id="25" name="Obrázek 19">
              <a:extLst>
                <a:ext uri="{FF2B5EF4-FFF2-40B4-BE49-F238E27FC236}">
                  <a16:creationId xmlns:a16="http://schemas.microsoft.com/office/drawing/2014/main" id="{5E922EEE-796C-421A-AB15-476A559F4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2995" y="409194"/>
              <a:ext cx="4175760" cy="3791712"/>
            </a:xfrm>
            <a:prstGeom prst="rect">
              <a:avLst/>
            </a:prstGeom>
          </p:spPr>
        </p:pic>
        <p:cxnSp>
          <p:nvCxnSpPr>
            <p:cNvPr id="26" name="Přímá spojnice 8">
              <a:extLst>
                <a:ext uri="{FF2B5EF4-FFF2-40B4-BE49-F238E27FC236}">
                  <a16:creationId xmlns:a16="http://schemas.microsoft.com/office/drawing/2014/main" id="{15072D93-28BE-4C33-88E7-755013EC8A5F}"/>
                </a:ext>
              </a:extLst>
            </p:cNvPr>
            <p:cNvCxnSpPr/>
            <p:nvPr/>
          </p:nvCxnSpPr>
          <p:spPr>
            <a:xfrm>
              <a:off x="2533650" y="3898106"/>
              <a:ext cx="151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Přímá spojnice 10">
              <a:extLst>
                <a:ext uri="{FF2B5EF4-FFF2-40B4-BE49-F238E27FC236}">
                  <a16:creationId xmlns:a16="http://schemas.microsoft.com/office/drawing/2014/main" id="{E0F3ABB1-0D32-4F3B-BAD6-77737190EFC6}"/>
                </a:ext>
              </a:extLst>
            </p:cNvPr>
            <p:cNvCxnSpPr/>
            <p:nvPr/>
          </p:nvCxnSpPr>
          <p:spPr>
            <a:xfrm>
              <a:off x="2526450" y="1610519"/>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Přímá spojnice 11">
              <a:extLst>
                <a:ext uri="{FF2B5EF4-FFF2-40B4-BE49-F238E27FC236}">
                  <a16:creationId xmlns:a16="http://schemas.microsoft.com/office/drawing/2014/main" id="{00E2D755-E2B3-4F61-B362-805D403DAF7A}"/>
                </a:ext>
              </a:extLst>
            </p:cNvPr>
            <p:cNvCxnSpPr/>
            <p:nvPr/>
          </p:nvCxnSpPr>
          <p:spPr>
            <a:xfrm>
              <a:off x="3694850" y="1611313"/>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Přímá spojnice 12">
              <a:extLst>
                <a:ext uri="{FF2B5EF4-FFF2-40B4-BE49-F238E27FC236}">
                  <a16:creationId xmlns:a16="http://schemas.microsoft.com/office/drawing/2014/main" id="{A17FDF17-1D1B-49F4-ABBD-33F8D9F17E6B}"/>
                </a:ext>
              </a:extLst>
            </p:cNvPr>
            <p:cNvCxnSpPr/>
            <p:nvPr/>
          </p:nvCxnSpPr>
          <p:spPr>
            <a:xfrm>
              <a:off x="4845788" y="1610519"/>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Přímá spojnice 13">
              <a:extLst>
                <a:ext uri="{FF2B5EF4-FFF2-40B4-BE49-F238E27FC236}">
                  <a16:creationId xmlns:a16="http://schemas.microsoft.com/office/drawing/2014/main" id="{0209DF02-AFE7-4581-AAB3-2875C1FC8EDB}"/>
                </a:ext>
              </a:extLst>
            </p:cNvPr>
            <p:cNvCxnSpPr/>
            <p:nvPr/>
          </p:nvCxnSpPr>
          <p:spPr>
            <a:xfrm>
              <a:off x="2533650" y="2767807"/>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Přímá spojnice 14">
              <a:extLst>
                <a:ext uri="{FF2B5EF4-FFF2-40B4-BE49-F238E27FC236}">
                  <a16:creationId xmlns:a16="http://schemas.microsoft.com/office/drawing/2014/main" id="{04F19E47-6779-420A-87BE-4F8B0A59D0D0}"/>
                </a:ext>
              </a:extLst>
            </p:cNvPr>
            <p:cNvCxnSpPr/>
            <p:nvPr/>
          </p:nvCxnSpPr>
          <p:spPr>
            <a:xfrm>
              <a:off x="3702050" y="2768601"/>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Přímá spojnice 15">
              <a:extLst>
                <a:ext uri="{FF2B5EF4-FFF2-40B4-BE49-F238E27FC236}">
                  <a16:creationId xmlns:a16="http://schemas.microsoft.com/office/drawing/2014/main" id="{9204FDC0-EE85-4067-81B5-223CDABD81FB}"/>
                </a:ext>
              </a:extLst>
            </p:cNvPr>
            <p:cNvCxnSpPr/>
            <p:nvPr/>
          </p:nvCxnSpPr>
          <p:spPr>
            <a:xfrm>
              <a:off x="4852988" y="2767807"/>
              <a:ext cx="1584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Přímá spojnice 16">
              <a:extLst>
                <a:ext uri="{FF2B5EF4-FFF2-40B4-BE49-F238E27FC236}">
                  <a16:creationId xmlns:a16="http://schemas.microsoft.com/office/drawing/2014/main" id="{9AFDE2BF-EB67-4858-BCC5-4A962D1E6AEA}"/>
                </a:ext>
              </a:extLst>
            </p:cNvPr>
            <p:cNvCxnSpPr/>
            <p:nvPr/>
          </p:nvCxnSpPr>
          <p:spPr>
            <a:xfrm>
              <a:off x="3709250" y="3898106"/>
              <a:ext cx="151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Přímá spojnice 17">
              <a:extLst>
                <a:ext uri="{FF2B5EF4-FFF2-40B4-BE49-F238E27FC236}">
                  <a16:creationId xmlns:a16="http://schemas.microsoft.com/office/drawing/2014/main" id="{D4AE68A9-BD55-484E-9961-B2072F2B8DBE}"/>
                </a:ext>
              </a:extLst>
            </p:cNvPr>
            <p:cNvCxnSpPr/>
            <p:nvPr/>
          </p:nvCxnSpPr>
          <p:spPr>
            <a:xfrm>
              <a:off x="4845788" y="3895724"/>
              <a:ext cx="151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5" name="Obdélník 1">
            <a:extLst>
              <a:ext uri="{FF2B5EF4-FFF2-40B4-BE49-F238E27FC236}">
                <a16:creationId xmlns:a16="http://schemas.microsoft.com/office/drawing/2014/main" id="{50BC3CAB-43B9-4A51-9FF3-B14A724C98D0}"/>
              </a:ext>
            </a:extLst>
          </p:cNvPr>
          <p:cNvSpPr/>
          <p:nvPr/>
        </p:nvSpPr>
        <p:spPr>
          <a:xfrm>
            <a:off x="6096000" y="2343185"/>
            <a:ext cx="6217920" cy="3416320"/>
          </a:xfrm>
          <a:prstGeom prst="rect">
            <a:avLst/>
          </a:prstGeom>
        </p:spPr>
        <p:txBody>
          <a:bodyPr wrap="square">
            <a:spAutoFit/>
          </a:bodyPr>
          <a:lstStyle/>
          <a:p>
            <a:pPr>
              <a:defRPr/>
            </a:pPr>
            <a:r>
              <a:rPr lang="en-US" sz="2400" dirty="0">
                <a:latin typeface="Arial" charset="0"/>
              </a:rPr>
              <a:t>Disease modelling from patient biopsies</a:t>
            </a:r>
          </a:p>
          <a:p>
            <a:pPr>
              <a:defRPr/>
            </a:pPr>
            <a:endParaRPr lang="en-US" sz="2400" dirty="0">
              <a:latin typeface="Arial" charset="0"/>
            </a:endParaRPr>
          </a:p>
          <a:p>
            <a:pPr marL="285750" indent="-285750">
              <a:buFontTx/>
              <a:buChar char="-"/>
              <a:defRPr/>
            </a:pPr>
            <a:r>
              <a:rPr lang="en-US" sz="2400" dirty="0">
                <a:latin typeface="Arial" charset="0"/>
              </a:rPr>
              <a:t>neuromuscular diseases</a:t>
            </a:r>
          </a:p>
          <a:p>
            <a:pPr marL="285750" indent="-285750">
              <a:buFontTx/>
              <a:buChar char="-"/>
              <a:defRPr/>
            </a:pPr>
            <a:r>
              <a:rPr lang="cs-CZ" sz="2400" dirty="0" err="1">
                <a:latin typeface="Arial" charset="0"/>
              </a:rPr>
              <a:t>channelopathies</a:t>
            </a:r>
            <a:endParaRPr lang="cs-CZ" sz="2400" dirty="0">
              <a:latin typeface="Arial" charset="0"/>
            </a:endParaRPr>
          </a:p>
          <a:p>
            <a:pPr marL="285750" indent="-285750">
              <a:buFontTx/>
              <a:buChar char="-"/>
              <a:defRPr/>
            </a:pPr>
            <a:endParaRPr lang="cs-CZ" sz="2400" dirty="0">
              <a:latin typeface="Arial" charset="0"/>
            </a:endParaRPr>
          </a:p>
          <a:p>
            <a:pPr>
              <a:defRPr/>
            </a:pPr>
            <a:r>
              <a:rPr lang="cs-CZ" sz="2400" dirty="0" err="1">
                <a:latin typeface="Arial" charset="0"/>
              </a:rPr>
              <a:t>Duchenne</a:t>
            </a:r>
            <a:r>
              <a:rPr lang="cs-CZ" sz="2400" dirty="0">
                <a:latin typeface="Arial" charset="0"/>
              </a:rPr>
              <a:t> </a:t>
            </a:r>
            <a:r>
              <a:rPr lang="cs-CZ" sz="2400" dirty="0" err="1">
                <a:latin typeface="Arial" charset="0"/>
              </a:rPr>
              <a:t>muscular</a:t>
            </a:r>
            <a:r>
              <a:rPr lang="cs-CZ" sz="2400" dirty="0">
                <a:latin typeface="Arial" charset="0"/>
              </a:rPr>
              <a:t> </a:t>
            </a:r>
            <a:r>
              <a:rPr lang="cs-CZ" sz="2400" dirty="0" err="1">
                <a:latin typeface="Arial" charset="0"/>
              </a:rPr>
              <a:t>dystrophy</a:t>
            </a:r>
            <a:r>
              <a:rPr lang="cs-CZ" sz="2400" dirty="0">
                <a:latin typeface="Arial" charset="0"/>
              </a:rPr>
              <a:t> DMD</a:t>
            </a:r>
          </a:p>
          <a:p>
            <a:pPr>
              <a:defRPr/>
            </a:pPr>
            <a:endParaRPr lang="cs-CZ" sz="2400" dirty="0">
              <a:latin typeface="Arial" charset="0"/>
            </a:endParaRPr>
          </a:p>
          <a:p>
            <a:pPr>
              <a:defRPr/>
            </a:pPr>
            <a:r>
              <a:rPr lang="cs-CZ" sz="2400" dirty="0" err="1">
                <a:latin typeface="Arial" charset="0"/>
              </a:rPr>
              <a:t>Catecholaminergic</a:t>
            </a:r>
            <a:r>
              <a:rPr lang="cs-CZ" sz="2400" dirty="0">
                <a:latin typeface="Arial" charset="0"/>
              </a:rPr>
              <a:t> </a:t>
            </a:r>
            <a:r>
              <a:rPr lang="cs-CZ" sz="2400" dirty="0" err="1">
                <a:latin typeface="Arial" charset="0"/>
              </a:rPr>
              <a:t>polymorfic</a:t>
            </a:r>
            <a:r>
              <a:rPr lang="cs-CZ" sz="2400" dirty="0">
                <a:latin typeface="Arial" charset="0"/>
              </a:rPr>
              <a:t> </a:t>
            </a:r>
            <a:r>
              <a:rPr lang="cs-CZ" sz="2400" dirty="0" err="1">
                <a:latin typeface="Arial" charset="0"/>
              </a:rPr>
              <a:t>ventricular</a:t>
            </a:r>
            <a:r>
              <a:rPr lang="cs-CZ" sz="2400" dirty="0">
                <a:latin typeface="Arial" charset="0"/>
              </a:rPr>
              <a:t> </a:t>
            </a:r>
            <a:r>
              <a:rPr lang="cs-CZ" sz="2400" dirty="0" err="1">
                <a:latin typeface="Arial" charset="0"/>
              </a:rPr>
              <a:t>tachycardia</a:t>
            </a:r>
            <a:r>
              <a:rPr lang="cs-CZ" sz="2400" dirty="0">
                <a:latin typeface="Arial" charset="0"/>
              </a:rPr>
              <a:t> CPVT</a:t>
            </a:r>
            <a:endParaRPr lang="en-US" sz="2400" dirty="0">
              <a:latin typeface="Arial" charset="0"/>
            </a:endParaRPr>
          </a:p>
        </p:txBody>
      </p:sp>
    </p:spTree>
    <p:extLst>
      <p:ext uri="{BB962C8B-B14F-4D97-AF65-F5344CB8AC3E}">
        <p14:creationId xmlns:p14="http://schemas.microsoft.com/office/powerpoint/2010/main" val="3541578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DMD-</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75F501-2069-4491-A624-ADDD1D08C3C2}"/>
              </a:ext>
            </a:extLst>
          </p:cNvPr>
          <p:cNvSpPr/>
          <p:nvPr/>
        </p:nvSpPr>
        <p:spPr>
          <a:xfrm>
            <a:off x="9904194" y="6488668"/>
            <a:ext cx="2287806"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Jelinkova et al. 2020</a:t>
            </a:r>
          </a:p>
        </p:txBody>
      </p:sp>
      <p:sp>
        <p:nvSpPr>
          <p:cNvPr id="11" name="Obdélník 5">
            <a:extLst>
              <a:ext uri="{FF2B5EF4-FFF2-40B4-BE49-F238E27FC236}">
                <a16:creationId xmlns:a16="http://schemas.microsoft.com/office/drawing/2014/main" id="{5754F95C-6480-4CDE-BD87-AD02C5AACF9E}"/>
              </a:ext>
            </a:extLst>
          </p:cNvPr>
          <p:cNvSpPr/>
          <p:nvPr/>
        </p:nvSpPr>
        <p:spPr>
          <a:xfrm>
            <a:off x="4573533" y="5626867"/>
            <a:ext cx="1225550" cy="830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2" name="AutoShape 7" descr="Journal of Cardiovascular Electrophysiology banner">
            <a:extLst>
              <a:ext uri="{FF2B5EF4-FFF2-40B4-BE49-F238E27FC236}">
                <a16:creationId xmlns:a16="http://schemas.microsoft.com/office/drawing/2014/main" id="{E4786C89-9E63-4E79-8AC1-4CF81ED57BE1}"/>
              </a:ext>
            </a:extLst>
          </p:cNvPr>
          <p:cNvSpPr>
            <a:spLocks noChangeAspect="1" noChangeArrowheads="1"/>
          </p:cNvSpPr>
          <p:nvPr/>
        </p:nvSpPr>
        <p:spPr bwMode="auto">
          <a:xfrm>
            <a:off x="1306458" y="1381892"/>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19" name="Obdélník 7">
            <a:extLst>
              <a:ext uri="{FF2B5EF4-FFF2-40B4-BE49-F238E27FC236}">
                <a16:creationId xmlns:a16="http://schemas.microsoft.com/office/drawing/2014/main" id="{1DEBB9CA-BF52-455A-800C-1250798787E3}"/>
              </a:ext>
            </a:extLst>
          </p:cNvPr>
          <p:cNvSpPr>
            <a:spLocks noChangeArrowheads="1"/>
          </p:cNvSpPr>
          <p:nvPr/>
        </p:nvSpPr>
        <p:spPr bwMode="auto">
          <a:xfrm>
            <a:off x="2274833" y="6042792"/>
            <a:ext cx="68405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35" name="Obdélník 1">
            <a:extLst>
              <a:ext uri="{FF2B5EF4-FFF2-40B4-BE49-F238E27FC236}">
                <a16:creationId xmlns:a16="http://schemas.microsoft.com/office/drawing/2014/main" id="{50BC3CAB-43B9-4A51-9FF3-B14A724C98D0}"/>
              </a:ext>
            </a:extLst>
          </p:cNvPr>
          <p:cNvSpPr/>
          <p:nvPr/>
        </p:nvSpPr>
        <p:spPr>
          <a:xfrm>
            <a:off x="6096000" y="1943508"/>
            <a:ext cx="5988268" cy="4524315"/>
          </a:xfrm>
          <a:prstGeom prst="rect">
            <a:avLst/>
          </a:prstGeom>
        </p:spPr>
        <p:txBody>
          <a:bodyPr wrap="square">
            <a:spAutoFit/>
          </a:bodyPr>
          <a:lstStyle/>
          <a:p>
            <a:pPr>
              <a:defRPr/>
            </a:pPr>
            <a:endParaRPr lang="cs-CZ" dirty="0"/>
          </a:p>
          <a:p>
            <a:pPr>
              <a:defRPr/>
            </a:pPr>
            <a:r>
              <a:rPr lang="en-US" dirty="0"/>
              <a:t>EBs lacking dystrophin showed weaker contraction force and signs of arrhythmias</a:t>
            </a:r>
            <a:r>
              <a:rPr lang="cs-CZ" dirty="0"/>
              <a:t> (beat </a:t>
            </a:r>
            <a:r>
              <a:rPr lang="cs-CZ" dirty="0" err="1"/>
              <a:t>rate</a:t>
            </a:r>
            <a:r>
              <a:rPr lang="cs-CZ" dirty="0"/>
              <a:t> not </a:t>
            </a:r>
            <a:r>
              <a:rPr lang="cs-CZ" dirty="0" err="1"/>
              <a:t>affected</a:t>
            </a:r>
            <a:r>
              <a:rPr lang="cs-CZ" dirty="0"/>
              <a:t>)</a:t>
            </a:r>
            <a:r>
              <a:rPr lang="en-US" dirty="0"/>
              <a:t>.</a:t>
            </a:r>
            <a:endParaRPr lang="cs-CZ" dirty="0"/>
          </a:p>
          <a:p>
            <a:pPr>
              <a:defRPr/>
            </a:pPr>
            <a:r>
              <a:rPr lang="en-US" dirty="0"/>
              <a:t>(</a:t>
            </a:r>
            <a:r>
              <a:rPr lang="en-US" i="1" dirty="0"/>
              <a:t>n</a:t>
            </a:r>
            <a:r>
              <a:rPr lang="en-US" dirty="0"/>
              <a:t> = 36 for WT, </a:t>
            </a:r>
            <a:r>
              <a:rPr lang="en-US" i="1" dirty="0"/>
              <a:t>n</a:t>
            </a:r>
            <a:r>
              <a:rPr lang="en-US" dirty="0"/>
              <a:t> = 29</a:t>
            </a:r>
            <a:r>
              <a:rPr lang="cs-CZ" dirty="0"/>
              <a:t> DMD / </a:t>
            </a:r>
            <a:r>
              <a:rPr lang="en-US" i="1" dirty="0"/>
              <a:t>n</a:t>
            </a:r>
            <a:r>
              <a:rPr lang="en-US" dirty="0"/>
              <a:t> = 38 for WT, </a:t>
            </a:r>
            <a:r>
              <a:rPr lang="en-US" i="1" dirty="0"/>
              <a:t>n</a:t>
            </a:r>
            <a:r>
              <a:rPr lang="en-US" dirty="0"/>
              <a:t> = 31 </a:t>
            </a:r>
            <a:r>
              <a:rPr lang="cs-CZ" dirty="0"/>
              <a:t>DMD</a:t>
            </a:r>
            <a:r>
              <a:rPr lang="en-US" dirty="0"/>
              <a:t>)</a:t>
            </a:r>
            <a:endParaRPr lang="cs-CZ" dirty="0"/>
          </a:p>
          <a:p>
            <a:pPr>
              <a:defRPr/>
            </a:pPr>
            <a:endParaRPr lang="cs-CZ" dirty="0">
              <a:latin typeface="Arial" charset="0"/>
            </a:endParaRPr>
          </a:p>
          <a:p>
            <a:pPr>
              <a:defRPr/>
            </a:pPr>
            <a:endParaRPr lang="cs-CZ" dirty="0">
              <a:latin typeface="Arial" charset="0"/>
            </a:endParaRPr>
          </a:p>
          <a:p>
            <a:pPr>
              <a:defRPr/>
            </a:pPr>
            <a:endParaRPr lang="cs-CZ" dirty="0">
              <a:latin typeface="Arial" charset="0"/>
            </a:endParaRPr>
          </a:p>
          <a:p>
            <a:pPr>
              <a:defRPr/>
            </a:pPr>
            <a:r>
              <a:rPr lang="en-US" dirty="0"/>
              <a:t>Superimposed representative inter-beat-interval (IBI) </a:t>
            </a:r>
            <a:endParaRPr lang="cs-CZ" dirty="0"/>
          </a:p>
          <a:p>
            <a:pPr>
              <a:defRPr/>
            </a:pPr>
            <a:r>
              <a:rPr lang="cs-CZ" dirty="0"/>
              <a:t>- </a:t>
            </a:r>
            <a:r>
              <a:rPr lang="en-US" dirty="0"/>
              <a:t>different variability in recorded IBI but also prevalence in shorter IBI in WT-EBs compared to DMD-EBs</a:t>
            </a:r>
            <a:endParaRPr lang="cs-CZ" dirty="0"/>
          </a:p>
          <a:p>
            <a:pPr>
              <a:defRPr/>
            </a:pPr>
            <a:endParaRPr lang="cs-CZ" dirty="0"/>
          </a:p>
          <a:p>
            <a:pPr>
              <a:defRPr/>
            </a:pPr>
            <a:endParaRPr lang="cs-CZ" dirty="0"/>
          </a:p>
          <a:p>
            <a:pPr>
              <a:defRPr/>
            </a:pPr>
            <a:r>
              <a:rPr lang="cs-CZ" dirty="0"/>
              <a:t>Poincaré </a:t>
            </a:r>
            <a:r>
              <a:rPr lang="en-US" dirty="0"/>
              <a:t>plots of control hiPSC with DMD-hiPSC-EBs (</a:t>
            </a:r>
            <a:r>
              <a:rPr lang="en-US" i="1" dirty="0"/>
              <a:t>n</a:t>
            </a:r>
            <a:r>
              <a:rPr lang="en-US" dirty="0"/>
              <a:t> = 145 time points for each EB)</a:t>
            </a:r>
            <a:endParaRPr lang="cs-CZ" dirty="0"/>
          </a:p>
          <a:p>
            <a:pPr>
              <a:defRPr/>
            </a:pPr>
            <a:r>
              <a:rPr lang="cs-CZ" dirty="0">
                <a:latin typeface="Arial" charset="0"/>
              </a:rPr>
              <a:t>- </a:t>
            </a:r>
            <a:r>
              <a:rPr lang="en-US" dirty="0"/>
              <a:t>more scattered inter-contraction pattern in DMD-EBs compared to WT-EBs</a:t>
            </a:r>
            <a:endParaRPr lang="en-US" dirty="0">
              <a:latin typeface="Arial" charset="0"/>
            </a:endParaRPr>
          </a:p>
        </p:txBody>
      </p:sp>
      <p:pic>
        <p:nvPicPr>
          <p:cNvPr id="5" name="Picture 4">
            <a:extLst>
              <a:ext uri="{FF2B5EF4-FFF2-40B4-BE49-F238E27FC236}">
                <a16:creationId xmlns:a16="http://schemas.microsoft.com/office/drawing/2014/main" id="{65DB407C-5DBD-48AE-879F-52B49F353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701" y="1930826"/>
            <a:ext cx="5207381" cy="4748135"/>
          </a:xfrm>
          <a:prstGeom prst="rect">
            <a:avLst/>
          </a:prstGeom>
        </p:spPr>
      </p:pic>
    </p:spTree>
    <p:extLst>
      <p:ext uri="{BB962C8B-B14F-4D97-AF65-F5344CB8AC3E}">
        <p14:creationId xmlns:p14="http://schemas.microsoft.com/office/powerpoint/2010/main" val="2754893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en-US" altLang="cs-CZ" dirty="0">
                <a:latin typeface="Arial" panose="020B0604020202020204" pitchFamily="34" charset="0"/>
              </a:rPr>
              <a:t>A</a:t>
            </a:r>
            <a:r>
              <a:rPr lang="cs-CZ" altLang="cs-CZ" dirty="0">
                <a:latin typeface="Arial" panose="020B0604020202020204" pitchFamily="34" charset="0"/>
              </a:rPr>
              <a:t>FM CPVT-</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F75F501-2069-4491-A624-ADDD1D08C3C2}"/>
              </a:ext>
            </a:extLst>
          </p:cNvPr>
          <p:cNvSpPr/>
          <p:nvPr/>
        </p:nvSpPr>
        <p:spPr>
          <a:xfrm>
            <a:off x="9904194" y="6488668"/>
            <a:ext cx="2249334"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Acimovic et al. 2018</a:t>
            </a:r>
          </a:p>
        </p:txBody>
      </p:sp>
      <p:sp>
        <p:nvSpPr>
          <p:cNvPr id="11" name="Obdélník 5">
            <a:extLst>
              <a:ext uri="{FF2B5EF4-FFF2-40B4-BE49-F238E27FC236}">
                <a16:creationId xmlns:a16="http://schemas.microsoft.com/office/drawing/2014/main" id="{5754F95C-6480-4CDE-BD87-AD02C5AACF9E}"/>
              </a:ext>
            </a:extLst>
          </p:cNvPr>
          <p:cNvSpPr/>
          <p:nvPr/>
        </p:nvSpPr>
        <p:spPr>
          <a:xfrm>
            <a:off x="4573533" y="5626867"/>
            <a:ext cx="1225550" cy="830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2" name="AutoShape 7" descr="Journal of Cardiovascular Electrophysiology banner">
            <a:extLst>
              <a:ext uri="{FF2B5EF4-FFF2-40B4-BE49-F238E27FC236}">
                <a16:creationId xmlns:a16="http://schemas.microsoft.com/office/drawing/2014/main" id="{E4786C89-9E63-4E79-8AC1-4CF81ED57BE1}"/>
              </a:ext>
            </a:extLst>
          </p:cNvPr>
          <p:cNvSpPr>
            <a:spLocks noChangeAspect="1" noChangeArrowheads="1"/>
          </p:cNvSpPr>
          <p:nvPr/>
        </p:nvSpPr>
        <p:spPr bwMode="auto">
          <a:xfrm>
            <a:off x="1306458" y="1381892"/>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19" name="Obdélník 7">
            <a:extLst>
              <a:ext uri="{FF2B5EF4-FFF2-40B4-BE49-F238E27FC236}">
                <a16:creationId xmlns:a16="http://schemas.microsoft.com/office/drawing/2014/main" id="{1DEBB9CA-BF52-455A-800C-1250798787E3}"/>
              </a:ext>
            </a:extLst>
          </p:cNvPr>
          <p:cNvSpPr>
            <a:spLocks noChangeArrowheads="1"/>
          </p:cNvSpPr>
          <p:nvPr/>
        </p:nvSpPr>
        <p:spPr bwMode="auto">
          <a:xfrm>
            <a:off x="2274833" y="6042792"/>
            <a:ext cx="6840538"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1800">
              <a:solidFill>
                <a:schemeClr val="tx1"/>
              </a:solidFill>
              <a:latin typeface="Arial" panose="020B0604020202020204" pitchFamily="34" charset="0"/>
            </a:endParaRPr>
          </a:p>
        </p:txBody>
      </p:sp>
      <p:sp>
        <p:nvSpPr>
          <p:cNvPr id="35" name="Obdélník 1">
            <a:extLst>
              <a:ext uri="{FF2B5EF4-FFF2-40B4-BE49-F238E27FC236}">
                <a16:creationId xmlns:a16="http://schemas.microsoft.com/office/drawing/2014/main" id="{50BC3CAB-43B9-4A51-9FF3-B14A724C98D0}"/>
              </a:ext>
            </a:extLst>
          </p:cNvPr>
          <p:cNvSpPr/>
          <p:nvPr/>
        </p:nvSpPr>
        <p:spPr>
          <a:xfrm>
            <a:off x="6096000" y="1943508"/>
            <a:ext cx="6096000" cy="923330"/>
          </a:xfrm>
          <a:prstGeom prst="rect">
            <a:avLst/>
          </a:prstGeom>
        </p:spPr>
        <p:txBody>
          <a:bodyPr wrap="square">
            <a:spAutoFit/>
          </a:bodyPr>
          <a:lstStyle/>
          <a:p>
            <a:pPr>
              <a:defRPr/>
            </a:pPr>
            <a:endParaRPr lang="cs-CZ" dirty="0"/>
          </a:p>
          <a:p>
            <a:pPr>
              <a:defRPr/>
            </a:pPr>
            <a:r>
              <a:rPr lang="cs-CZ" dirty="0" err="1"/>
              <a:t>Resting</a:t>
            </a:r>
            <a:r>
              <a:rPr lang="cs-CZ" dirty="0"/>
              <a:t> beat </a:t>
            </a:r>
            <a:r>
              <a:rPr lang="cs-CZ" dirty="0" err="1"/>
              <a:t>rate</a:t>
            </a:r>
            <a:r>
              <a:rPr lang="cs-CZ" dirty="0"/>
              <a:t> and c</a:t>
            </a:r>
            <a:r>
              <a:rPr lang="en-US" dirty="0" err="1"/>
              <a:t>ontraction</a:t>
            </a:r>
            <a:r>
              <a:rPr lang="en-US" dirty="0"/>
              <a:t> force for </a:t>
            </a:r>
            <a:r>
              <a:rPr lang="en-US" dirty="0" err="1"/>
              <a:t>hES</a:t>
            </a:r>
            <a:r>
              <a:rPr lang="cs-CZ" dirty="0"/>
              <a:t> WT</a:t>
            </a:r>
            <a:r>
              <a:rPr lang="en-US" dirty="0"/>
              <a:t>, H</a:t>
            </a:r>
            <a:r>
              <a:rPr lang="cs-CZ" dirty="0" err="1"/>
              <a:t>ealthy</a:t>
            </a:r>
            <a:r>
              <a:rPr lang="cs-CZ" dirty="0"/>
              <a:t> </a:t>
            </a:r>
            <a:r>
              <a:rPr lang="cs-CZ" dirty="0" err="1"/>
              <a:t>Control</a:t>
            </a:r>
            <a:r>
              <a:rPr lang="cs-CZ" dirty="0"/>
              <a:t> HC </a:t>
            </a:r>
            <a:r>
              <a:rPr lang="en-US" dirty="0"/>
              <a:t>and CPVT-EBs at rest.</a:t>
            </a:r>
            <a:endParaRPr lang="cs-CZ" dirty="0">
              <a:latin typeface="Arial" charset="0"/>
            </a:endParaRPr>
          </a:p>
        </p:txBody>
      </p:sp>
      <p:pic>
        <p:nvPicPr>
          <p:cNvPr id="4" name="Picture 3">
            <a:extLst>
              <a:ext uri="{FF2B5EF4-FFF2-40B4-BE49-F238E27FC236}">
                <a16:creationId xmlns:a16="http://schemas.microsoft.com/office/drawing/2014/main" id="{C0A94F29-1CD8-4ABA-AA54-532130738366}"/>
              </a:ext>
            </a:extLst>
          </p:cNvPr>
          <p:cNvPicPr>
            <a:picLocks noChangeAspect="1"/>
          </p:cNvPicPr>
          <p:nvPr/>
        </p:nvPicPr>
        <p:blipFill rotWithShape="1">
          <a:blip r:embed="rId2"/>
          <a:srcRect b="-2459"/>
          <a:stretch/>
        </p:blipFill>
        <p:spPr>
          <a:xfrm>
            <a:off x="464275" y="1812758"/>
            <a:ext cx="4991402" cy="4823173"/>
          </a:xfrm>
          <a:prstGeom prst="rect">
            <a:avLst/>
          </a:prstGeom>
        </p:spPr>
      </p:pic>
      <p:sp>
        <p:nvSpPr>
          <p:cNvPr id="6" name="Rectangle 5">
            <a:extLst>
              <a:ext uri="{FF2B5EF4-FFF2-40B4-BE49-F238E27FC236}">
                <a16:creationId xmlns:a16="http://schemas.microsoft.com/office/drawing/2014/main" id="{6A66312F-CE34-44D1-AFD6-50E8D4F1013B}"/>
              </a:ext>
            </a:extLst>
          </p:cNvPr>
          <p:cNvSpPr/>
          <p:nvPr/>
        </p:nvSpPr>
        <p:spPr>
          <a:xfrm>
            <a:off x="6096000" y="3767136"/>
            <a:ext cx="6096000" cy="1754326"/>
          </a:xfrm>
          <a:prstGeom prst="rect">
            <a:avLst/>
          </a:prstGeom>
        </p:spPr>
        <p:txBody>
          <a:bodyPr>
            <a:spAutoFit/>
          </a:bodyPr>
          <a:lstStyle/>
          <a:p>
            <a:r>
              <a:rPr lang="en-US" dirty="0"/>
              <a:t>CPVT-EBs have a weaker and/or abnormal</a:t>
            </a:r>
            <a:r>
              <a:rPr lang="cs-CZ" dirty="0"/>
              <a:t> </a:t>
            </a:r>
            <a:r>
              <a:rPr lang="cs-CZ" dirty="0" err="1"/>
              <a:t>rhytm</a:t>
            </a:r>
            <a:r>
              <a:rPr lang="en-US" dirty="0"/>
              <a:t> response to ISO in force </a:t>
            </a:r>
            <a:r>
              <a:rPr lang="cs-CZ" dirty="0"/>
              <a:t>and  beat </a:t>
            </a:r>
            <a:r>
              <a:rPr lang="cs-CZ" dirty="0" err="1"/>
              <a:t>rate</a:t>
            </a:r>
            <a:r>
              <a:rPr lang="en-US" dirty="0"/>
              <a:t>.</a:t>
            </a:r>
            <a:endParaRPr lang="cs-CZ" dirty="0"/>
          </a:p>
          <a:p>
            <a:endParaRPr lang="cs-CZ" dirty="0"/>
          </a:p>
          <a:p>
            <a:r>
              <a:rPr lang="cs-CZ" dirty="0" err="1"/>
              <a:t>Balanced</a:t>
            </a:r>
            <a:r>
              <a:rPr lang="cs-CZ" dirty="0"/>
              <a:t> by Ca </a:t>
            </a:r>
            <a:r>
              <a:rPr lang="cs-CZ" dirty="0" err="1"/>
              <a:t>stabilizer</a:t>
            </a:r>
            <a:r>
              <a:rPr lang="cs-CZ" dirty="0"/>
              <a:t> </a:t>
            </a:r>
            <a:r>
              <a:rPr lang="cs-CZ" dirty="0" err="1"/>
              <a:t>Rycals</a:t>
            </a:r>
            <a:r>
              <a:rPr lang="cs-CZ" dirty="0"/>
              <a:t> (</a:t>
            </a:r>
            <a:r>
              <a:rPr lang="en-US" dirty="0"/>
              <a:t>S107</a:t>
            </a:r>
            <a:r>
              <a:rPr lang="cs-CZ" dirty="0"/>
              <a:t>)</a:t>
            </a:r>
          </a:p>
          <a:p>
            <a:r>
              <a:rPr lang="cs-CZ" dirty="0"/>
              <a:t>- </a:t>
            </a:r>
            <a:r>
              <a:rPr lang="en-US" dirty="0"/>
              <a:t>positive chronotropic effect on CPVT-EBs when compared to untreated CPVT-EBs </a:t>
            </a:r>
            <a:r>
              <a:rPr lang="cs-CZ" dirty="0"/>
              <a:t>/</a:t>
            </a:r>
            <a:r>
              <a:rPr lang="en-US" dirty="0"/>
              <a:t> no effect on HC-EBs</a:t>
            </a:r>
          </a:p>
        </p:txBody>
      </p:sp>
    </p:spTree>
    <p:extLst>
      <p:ext uri="{BB962C8B-B14F-4D97-AF65-F5344CB8AC3E}">
        <p14:creationId xmlns:p14="http://schemas.microsoft.com/office/powerpoint/2010/main" val="3514284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cs-CZ" dirty="0" err="1"/>
              <a:t>Calcium</a:t>
            </a:r>
            <a:r>
              <a:rPr lang="cs-CZ" dirty="0"/>
              <a:t> </a:t>
            </a:r>
            <a:r>
              <a:rPr lang="cs-CZ" dirty="0" err="1"/>
              <a:t>Imaging</a:t>
            </a:r>
            <a:r>
              <a:rPr lang="cs-CZ" dirty="0"/>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25F42B8-6A75-4589-A291-1F6DB092E871}"/>
              </a:ext>
            </a:extLst>
          </p:cNvPr>
          <p:cNvPicPr>
            <a:picLocks noChangeAspect="1"/>
          </p:cNvPicPr>
          <p:nvPr/>
        </p:nvPicPr>
        <p:blipFill rotWithShape="1">
          <a:blip r:embed="rId3">
            <a:extLst>
              <a:ext uri="{28A0092B-C50C-407E-A947-70E740481C1C}">
                <a14:useLocalDpi xmlns:a14="http://schemas.microsoft.com/office/drawing/2010/main" val="0"/>
              </a:ext>
            </a:extLst>
          </a:blip>
          <a:srcRect t="45800"/>
          <a:stretch/>
        </p:blipFill>
        <p:spPr>
          <a:xfrm>
            <a:off x="400342" y="4090302"/>
            <a:ext cx="5974773" cy="2787774"/>
          </a:xfrm>
          <a:prstGeom prst="rect">
            <a:avLst/>
          </a:prstGeom>
          <a:ln>
            <a:noFill/>
          </a:ln>
          <a:effectLst>
            <a:softEdge rad="0"/>
          </a:effectLst>
        </p:spPr>
      </p:pic>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0">
            <a:extLst>
              <a:ext uri="{FF2B5EF4-FFF2-40B4-BE49-F238E27FC236}">
                <a16:creationId xmlns:a16="http://schemas.microsoft.com/office/drawing/2014/main" id="{735E0DFF-518A-4FAE-94BB-9C759E43D3CB}"/>
              </a:ext>
            </a:extLst>
          </p:cNvPr>
          <p:cNvPicPr>
            <a:picLocks noChangeArrowheads="1"/>
          </p:cNvPicPr>
          <p:nvPr/>
        </p:nvPicPr>
        <p:blipFill>
          <a:blip r:embed="rId4">
            <a:extLst>
              <a:ext uri="{28A0092B-C50C-407E-A947-70E740481C1C}">
                <a14:useLocalDpi xmlns:a14="http://schemas.microsoft.com/office/drawing/2010/main" val="0"/>
              </a:ext>
            </a:extLst>
          </a:blip>
          <a:srcRect l="16251" t="7245" r="49165" b="4140"/>
          <a:stretch>
            <a:fillRect/>
          </a:stretch>
        </p:blipFill>
        <p:spPr bwMode="auto">
          <a:xfrm>
            <a:off x="664937" y="4376963"/>
            <a:ext cx="1171253" cy="124029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6" name="Picture 5">
            <a:extLst>
              <a:ext uri="{FF2B5EF4-FFF2-40B4-BE49-F238E27FC236}">
                <a16:creationId xmlns:a16="http://schemas.microsoft.com/office/drawing/2014/main" id="{3E791955-2BFE-4C6C-90AD-C14D4ACD66E4}"/>
              </a:ext>
            </a:extLst>
          </p:cNvPr>
          <p:cNvPicPr>
            <a:picLocks noChangeAspect="1"/>
          </p:cNvPicPr>
          <p:nvPr/>
        </p:nvPicPr>
        <p:blipFill rotWithShape="1">
          <a:blip r:embed="rId5"/>
          <a:srcRect b="4443"/>
          <a:stretch/>
        </p:blipFill>
        <p:spPr>
          <a:xfrm>
            <a:off x="668486" y="1831812"/>
            <a:ext cx="5438483" cy="3830802"/>
          </a:xfrm>
          <a:prstGeom prst="rect">
            <a:avLst/>
          </a:prstGeom>
        </p:spPr>
      </p:pic>
      <p:sp>
        <p:nvSpPr>
          <p:cNvPr id="9" name="Rectangle 8">
            <a:extLst>
              <a:ext uri="{FF2B5EF4-FFF2-40B4-BE49-F238E27FC236}">
                <a16:creationId xmlns:a16="http://schemas.microsoft.com/office/drawing/2014/main" id="{26363988-3C0F-4848-814D-9558D6765474}"/>
              </a:ext>
            </a:extLst>
          </p:cNvPr>
          <p:cNvSpPr/>
          <p:nvPr/>
        </p:nvSpPr>
        <p:spPr>
          <a:xfrm>
            <a:off x="6096000" y="1806420"/>
            <a:ext cx="6226628" cy="4801314"/>
          </a:xfrm>
          <a:prstGeom prst="rect">
            <a:avLst/>
          </a:prstGeom>
        </p:spPr>
        <p:txBody>
          <a:bodyPr wrap="square">
            <a:spAutoFit/>
          </a:bodyPr>
          <a:lstStyle/>
          <a:p>
            <a:r>
              <a:rPr lang="en-US" dirty="0"/>
              <a:t>Ca</a:t>
            </a:r>
            <a:r>
              <a:rPr lang="en-US" baseline="30000" dirty="0"/>
              <a:t>2+</a:t>
            </a:r>
            <a:r>
              <a:rPr lang="en-US" dirty="0"/>
              <a:t> imaging showing cytosolic Ca</a:t>
            </a:r>
            <a:r>
              <a:rPr lang="en-US" baseline="30000" dirty="0"/>
              <a:t>2+</a:t>
            </a:r>
            <a:r>
              <a:rPr lang="en-US" dirty="0"/>
              <a:t> </a:t>
            </a:r>
            <a:endParaRPr lang="cs-CZ" dirty="0"/>
          </a:p>
          <a:p>
            <a:pPr marL="285750" indent="-285750">
              <a:buFontTx/>
              <a:buChar char="-"/>
            </a:pPr>
            <a:r>
              <a:rPr lang="cs-CZ" dirty="0" err="1"/>
              <a:t>Spontaneous</a:t>
            </a:r>
            <a:r>
              <a:rPr lang="cs-CZ" dirty="0"/>
              <a:t> </a:t>
            </a:r>
            <a:r>
              <a:rPr lang="en-US" dirty="0"/>
              <a:t>variation</a:t>
            </a:r>
            <a:r>
              <a:rPr lang="cs-CZ" dirty="0"/>
              <a:t>s</a:t>
            </a:r>
            <a:r>
              <a:rPr lang="en-US" dirty="0"/>
              <a:t> in fluorescence intensity in some cells with the time (t) in seconds. normalized to the basal level</a:t>
            </a:r>
            <a:endParaRPr lang="cs-CZ" dirty="0"/>
          </a:p>
          <a:p>
            <a:pPr marL="285750" indent="-285750">
              <a:buFontTx/>
              <a:buChar char="-"/>
            </a:pPr>
            <a:r>
              <a:rPr lang="cs-CZ" dirty="0" err="1"/>
              <a:t>Induced</a:t>
            </a:r>
            <a:r>
              <a:rPr lang="cs-CZ" dirty="0"/>
              <a:t> </a:t>
            </a:r>
            <a:r>
              <a:rPr lang="en-US" dirty="0"/>
              <a:t>cytosolic Ca</a:t>
            </a:r>
            <a:r>
              <a:rPr lang="en-US" baseline="30000" dirty="0"/>
              <a:t>2+</a:t>
            </a:r>
            <a:r>
              <a:rPr lang="en-US" dirty="0"/>
              <a:t> elevations upon 10 mM caffeine</a:t>
            </a:r>
            <a:endParaRPr lang="cs-CZ" dirty="0"/>
          </a:p>
          <a:p>
            <a:endParaRPr lang="cs-CZ" b="1" dirty="0"/>
          </a:p>
          <a:p>
            <a:r>
              <a:rPr lang="en-US" b="1" dirty="0"/>
              <a:t>b</a:t>
            </a:r>
            <a:r>
              <a:rPr lang="en-US" dirty="0"/>
              <a:t> the normalized fluorescence intensity related to spontaneous Ca</a:t>
            </a:r>
            <a:r>
              <a:rPr lang="en-US" baseline="30000" dirty="0"/>
              <a:t>2+</a:t>
            </a:r>
            <a:r>
              <a:rPr lang="en-US" dirty="0"/>
              <a:t>ts (</a:t>
            </a:r>
            <a:r>
              <a:rPr lang="en-US" i="1" dirty="0"/>
              <a:t>white bar</a:t>
            </a:r>
            <a:r>
              <a:rPr lang="en-US" dirty="0"/>
              <a:t>, </a:t>
            </a:r>
            <a:r>
              <a:rPr lang="en-US" i="1" dirty="0"/>
              <a:t>n</a:t>
            </a:r>
            <a:r>
              <a:rPr lang="en-US" dirty="0"/>
              <a:t> = 11) and caffeine-induced Ca</a:t>
            </a:r>
            <a:r>
              <a:rPr lang="en-US" baseline="30000" dirty="0"/>
              <a:t>2+</a:t>
            </a:r>
            <a:r>
              <a:rPr lang="en-US" dirty="0"/>
              <a:t>ts (</a:t>
            </a:r>
            <a:r>
              <a:rPr lang="en-US" i="1" dirty="0"/>
              <a:t>black bar</a:t>
            </a:r>
            <a:r>
              <a:rPr lang="en-US" dirty="0"/>
              <a:t>, </a:t>
            </a:r>
            <a:r>
              <a:rPr lang="en-US" i="1" dirty="0"/>
              <a:t>n</a:t>
            </a:r>
            <a:r>
              <a:rPr lang="en-US" dirty="0"/>
              <a:t> = 11). </a:t>
            </a:r>
            <a:endParaRPr lang="cs-CZ" dirty="0"/>
          </a:p>
          <a:p>
            <a:endParaRPr lang="cs-CZ" b="1" dirty="0"/>
          </a:p>
          <a:p>
            <a:r>
              <a:rPr lang="en-US" b="1" dirty="0"/>
              <a:t>d</a:t>
            </a:r>
            <a:r>
              <a:rPr lang="en-US" dirty="0"/>
              <a:t> the frequency (per second) of spontaneous Ca</a:t>
            </a:r>
            <a:r>
              <a:rPr lang="en-US" baseline="30000" dirty="0"/>
              <a:t>2+</a:t>
            </a:r>
            <a:r>
              <a:rPr lang="en-US" dirty="0"/>
              <a:t> transients in</a:t>
            </a:r>
            <a:endParaRPr lang="cs-CZ" dirty="0"/>
          </a:p>
          <a:p>
            <a:r>
              <a:rPr lang="en-US" dirty="0"/>
              <a:t>dissociated clusters of hESC-CMs (</a:t>
            </a:r>
            <a:r>
              <a:rPr lang="en-US" i="1" dirty="0"/>
              <a:t>white bar</a:t>
            </a:r>
            <a:r>
              <a:rPr lang="en-US" dirty="0"/>
              <a:t>, </a:t>
            </a:r>
            <a:r>
              <a:rPr lang="en-US" i="1" dirty="0"/>
              <a:t>n</a:t>
            </a:r>
            <a:r>
              <a:rPr lang="en-US" dirty="0"/>
              <a:t> = 10), single dissociated hESC-CMs (</a:t>
            </a:r>
            <a:r>
              <a:rPr lang="en-US" i="1" dirty="0"/>
              <a:t>white and striped </a:t>
            </a:r>
            <a:r>
              <a:rPr lang="en-US" i="1" dirty="0" err="1"/>
              <a:t>bar</a:t>
            </a:r>
            <a:r>
              <a:rPr lang="en-US" dirty="0" err="1"/>
              <a:t>,</a:t>
            </a:r>
            <a:r>
              <a:rPr lang="en-US" i="1" dirty="0" err="1"/>
              <a:t>n</a:t>
            </a:r>
            <a:r>
              <a:rPr lang="en-US" dirty="0"/>
              <a:t> = 3), dissociated clusters of hiPSC-CMs (</a:t>
            </a:r>
            <a:r>
              <a:rPr lang="en-US" i="1" dirty="0"/>
              <a:t>gray bar</a:t>
            </a:r>
            <a:r>
              <a:rPr lang="en-US" dirty="0"/>
              <a:t>, </a:t>
            </a:r>
            <a:r>
              <a:rPr lang="en-US" i="1" dirty="0"/>
              <a:t>n</a:t>
            </a:r>
            <a:r>
              <a:rPr lang="en-US" dirty="0"/>
              <a:t> = 7)</a:t>
            </a:r>
            <a:endParaRPr lang="cs-CZ" dirty="0"/>
          </a:p>
          <a:p>
            <a:r>
              <a:rPr lang="en-US" dirty="0"/>
              <a:t>single dissociated hESC-CMs (</a:t>
            </a:r>
            <a:r>
              <a:rPr lang="en-US" i="1" dirty="0"/>
              <a:t>gray and striped bar</a:t>
            </a:r>
            <a:r>
              <a:rPr lang="en-US" dirty="0"/>
              <a:t>, </a:t>
            </a:r>
            <a:r>
              <a:rPr lang="en-US" i="1" dirty="0"/>
              <a:t>n</a:t>
            </a:r>
            <a:r>
              <a:rPr lang="en-US" dirty="0"/>
              <a:t> = 6). Data are presented as mean ± SEM. *</a:t>
            </a:r>
            <a:r>
              <a:rPr lang="en-US" i="1" dirty="0"/>
              <a:t>P</a:t>
            </a:r>
            <a:r>
              <a:rPr lang="en-US" dirty="0"/>
              <a:t> &lt; 0.05, **</a:t>
            </a:r>
            <a:r>
              <a:rPr lang="en-US" i="1" dirty="0"/>
              <a:t>P</a:t>
            </a:r>
            <a:r>
              <a:rPr lang="en-US" dirty="0"/>
              <a:t> &lt; 0.0</a:t>
            </a:r>
          </a:p>
        </p:txBody>
      </p:sp>
      <p:sp>
        <p:nvSpPr>
          <p:cNvPr id="17" name="Rectangle 16">
            <a:extLst>
              <a:ext uri="{FF2B5EF4-FFF2-40B4-BE49-F238E27FC236}">
                <a16:creationId xmlns:a16="http://schemas.microsoft.com/office/drawing/2014/main" id="{B74132A3-2460-4E28-9E1F-4232D539E173}"/>
              </a:ext>
            </a:extLst>
          </p:cNvPr>
          <p:cNvSpPr/>
          <p:nvPr/>
        </p:nvSpPr>
        <p:spPr>
          <a:xfrm>
            <a:off x="10417155" y="6488668"/>
            <a:ext cx="1774845"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Pesl et al. 2014</a:t>
            </a:r>
          </a:p>
        </p:txBody>
      </p:sp>
    </p:spTree>
    <p:extLst>
      <p:ext uri="{BB962C8B-B14F-4D97-AF65-F5344CB8AC3E}">
        <p14:creationId xmlns:p14="http://schemas.microsoft.com/office/powerpoint/2010/main" val="3755243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8C1558-B286-4FC7-AF13-34B344BB57CD}"/>
              </a:ext>
            </a:extLst>
          </p:cNvPr>
          <p:cNvSpPr>
            <a:spLocks noGrp="1"/>
          </p:cNvSpPr>
          <p:nvPr>
            <p:ph type="title"/>
          </p:nvPr>
        </p:nvSpPr>
        <p:spPr>
          <a:xfrm>
            <a:off x="503999" y="1074237"/>
            <a:ext cx="11580269" cy="738521"/>
          </a:xfrm>
        </p:spPr>
        <p:txBody>
          <a:bodyPr>
            <a:normAutofit/>
          </a:bodyPr>
          <a:lstStyle/>
          <a:p>
            <a:r>
              <a:rPr lang="cs-CZ" dirty="0"/>
              <a:t>AFM and </a:t>
            </a:r>
            <a:r>
              <a:rPr lang="cs-CZ" dirty="0" err="1"/>
              <a:t>Calcium</a:t>
            </a:r>
            <a:r>
              <a:rPr lang="cs-CZ" dirty="0"/>
              <a:t> </a:t>
            </a:r>
            <a:r>
              <a:rPr lang="cs-CZ" dirty="0" err="1"/>
              <a:t>Imaging</a:t>
            </a:r>
            <a:r>
              <a:rPr lang="cs-CZ" dirty="0"/>
              <a:t> </a:t>
            </a:r>
            <a:r>
              <a:rPr lang="cs-CZ" dirty="0" err="1"/>
              <a:t>of</a:t>
            </a:r>
            <a:r>
              <a:rPr lang="cs-CZ" dirty="0"/>
              <a:t> </a:t>
            </a:r>
            <a:r>
              <a:rPr lang="en-US" dirty="0"/>
              <a:t>iPSC-CMs</a:t>
            </a:r>
          </a:p>
        </p:txBody>
      </p:sp>
      <p:sp>
        <p:nvSpPr>
          <p:cNvPr id="8" name="Rectangle 7">
            <a:extLst>
              <a:ext uri="{FF2B5EF4-FFF2-40B4-BE49-F238E27FC236}">
                <a16:creationId xmlns:a16="http://schemas.microsoft.com/office/drawing/2014/main" id="{BB2B536B-3D6A-41E7-90A0-64CB30AB40F1}"/>
              </a:ext>
            </a:extLst>
          </p:cNvPr>
          <p:cNvSpPr/>
          <p:nvPr/>
        </p:nvSpPr>
        <p:spPr>
          <a:xfrm>
            <a:off x="1221828" y="2514600"/>
            <a:ext cx="1529255" cy="654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B9CCB4-94F6-4BF0-84CA-DC09F7158254}"/>
              </a:ext>
            </a:extLst>
          </p:cNvPr>
          <p:cNvSpPr/>
          <p:nvPr/>
        </p:nvSpPr>
        <p:spPr>
          <a:xfrm>
            <a:off x="400342" y="4090302"/>
            <a:ext cx="1869892" cy="16325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CD814BB-ED3B-4A56-A63E-3BB953ABE294}"/>
              </a:ext>
            </a:extLst>
          </p:cNvPr>
          <p:cNvSpPr/>
          <p:nvPr/>
        </p:nvSpPr>
        <p:spPr>
          <a:xfrm>
            <a:off x="1221828" y="5588876"/>
            <a:ext cx="2427889" cy="5220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F710458-702F-4AC6-8A52-0A1642E3715C}"/>
              </a:ext>
            </a:extLst>
          </p:cNvPr>
          <p:cNvSpPr/>
          <p:nvPr/>
        </p:nvSpPr>
        <p:spPr>
          <a:xfrm>
            <a:off x="2195349" y="4169979"/>
            <a:ext cx="1249418" cy="601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63988-3C0F-4848-814D-9558D6765474}"/>
              </a:ext>
            </a:extLst>
          </p:cNvPr>
          <p:cNvSpPr/>
          <p:nvPr/>
        </p:nvSpPr>
        <p:spPr>
          <a:xfrm>
            <a:off x="6096000" y="1806420"/>
            <a:ext cx="6226628" cy="369332"/>
          </a:xfrm>
          <a:prstGeom prst="rect">
            <a:avLst/>
          </a:prstGeom>
        </p:spPr>
        <p:txBody>
          <a:bodyPr wrap="square">
            <a:spAutoFit/>
          </a:bodyPr>
          <a:lstStyle/>
          <a:p>
            <a:r>
              <a:rPr lang="cs-CZ" dirty="0"/>
              <a:t> x</a:t>
            </a:r>
            <a:endParaRPr lang="en-US" dirty="0"/>
          </a:p>
        </p:txBody>
      </p:sp>
      <p:sp>
        <p:nvSpPr>
          <p:cNvPr id="12" name="Rectangle 11">
            <a:extLst>
              <a:ext uri="{FF2B5EF4-FFF2-40B4-BE49-F238E27FC236}">
                <a16:creationId xmlns:a16="http://schemas.microsoft.com/office/drawing/2014/main" id="{43582224-4EEC-450D-A839-7AF7279E9C3C}"/>
              </a:ext>
            </a:extLst>
          </p:cNvPr>
          <p:cNvSpPr/>
          <p:nvPr/>
        </p:nvSpPr>
        <p:spPr>
          <a:xfrm>
            <a:off x="10130628" y="6488668"/>
            <a:ext cx="2056973" cy="369332"/>
          </a:xfrm>
          <a:prstGeom prst="rect">
            <a:avLst/>
          </a:prstGeom>
        </p:spPr>
        <p:txBody>
          <a:bodyPr wrap="none">
            <a:spAutoFit/>
          </a:bodyPr>
          <a:lstStyle/>
          <a:p>
            <a:pPr>
              <a:lnSpc>
                <a:spcPct val="100000"/>
              </a:lnSpc>
              <a:spcAft>
                <a:spcPct val="0"/>
              </a:spcAft>
              <a:buClrTx/>
              <a:buFontTx/>
              <a:buNone/>
            </a:pPr>
            <a:r>
              <a:rPr lang="cs-CZ" altLang="en-US" i="1" dirty="0">
                <a:latin typeface="Arial" panose="020B0604020202020204" pitchFamily="34" charset="0"/>
              </a:rPr>
              <a:t>Caluori et al. 2019</a:t>
            </a:r>
          </a:p>
        </p:txBody>
      </p:sp>
      <p:pic>
        <p:nvPicPr>
          <p:cNvPr id="4" name="Picture 3">
            <a:extLst>
              <a:ext uri="{FF2B5EF4-FFF2-40B4-BE49-F238E27FC236}">
                <a16:creationId xmlns:a16="http://schemas.microsoft.com/office/drawing/2014/main" id="{30AF9046-F9CA-4228-8C3F-ED0CBF4EE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462" y="1979280"/>
            <a:ext cx="5808617" cy="2664103"/>
          </a:xfrm>
          <a:prstGeom prst="rect">
            <a:avLst/>
          </a:prstGeom>
        </p:spPr>
      </p:pic>
      <p:pic>
        <p:nvPicPr>
          <p:cNvPr id="7" name="Picture 6">
            <a:extLst>
              <a:ext uri="{FF2B5EF4-FFF2-40B4-BE49-F238E27FC236}">
                <a16:creationId xmlns:a16="http://schemas.microsoft.com/office/drawing/2014/main" id="{8CA4D987-5DF7-48CD-89A1-6B9423DD4B86}"/>
              </a:ext>
            </a:extLst>
          </p:cNvPr>
          <p:cNvPicPr>
            <a:picLocks noChangeAspect="1"/>
          </p:cNvPicPr>
          <p:nvPr/>
        </p:nvPicPr>
        <p:blipFill rotWithShape="1">
          <a:blip r:embed="rId4">
            <a:extLst>
              <a:ext uri="{28A0092B-C50C-407E-A947-70E740481C1C}">
                <a14:useLocalDpi xmlns:a14="http://schemas.microsoft.com/office/drawing/2010/main" val="0"/>
              </a:ext>
            </a:extLst>
          </a:blip>
          <a:srcRect t="48067"/>
          <a:stretch/>
        </p:blipFill>
        <p:spPr>
          <a:xfrm>
            <a:off x="6202162" y="2177984"/>
            <a:ext cx="5955595" cy="2504265"/>
          </a:xfrm>
          <a:prstGeom prst="rect">
            <a:avLst/>
          </a:prstGeom>
        </p:spPr>
      </p:pic>
      <p:sp>
        <p:nvSpPr>
          <p:cNvPr id="11" name="Rectangle 10">
            <a:extLst>
              <a:ext uri="{FF2B5EF4-FFF2-40B4-BE49-F238E27FC236}">
                <a16:creationId xmlns:a16="http://schemas.microsoft.com/office/drawing/2014/main" id="{2DFC8DEB-AEAD-48AE-98D1-1CCA4EA010EF}"/>
              </a:ext>
            </a:extLst>
          </p:cNvPr>
          <p:cNvSpPr/>
          <p:nvPr/>
        </p:nvSpPr>
        <p:spPr>
          <a:xfrm>
            <a:off x="6161314" y="5045243"/>
            <a:ext cx="6096000" cy="923330"/>
          </a:xfrm>
          <a:prstGeom prst="rect">
            <a:avLst/>
          </a:prstGeom>
        </p:spPr>
        <p:txBody>
          <a:bodyPr>
            <a:spAutoFit/>
          </a:bodyPr>
          <a:lstStyle/>
          <a:p>
            <a:r>
              <a:rPr lang="en-US" dirty="0"/>
              <a:t>The increase peak amplitude and elongated width of Ca</a:t>
            </a:r>
            <a:r>
              <a:rPr lang="en-US" baseline="30000" dirty="0"/>
              <a:t>2+</a:t>
            </a:r>
            <a:r>
              <a:rPr lang="en-US" dirty="0"/>
              <a:t> transients can also be explained with the stimulated and prolonged depletion of the SR storage</a:t>
            </a:r>
            <a:r>
              <a:rPr lang="cs-CZ" dirty="0"/>
              <a:t> by </a:t>
            </a:r>
            <a:r>
              <a:rPr lang="cs-CZ" dirty="0" err="1"/>
              <a:t>Caffein</a:t>
            </a:r>
            <a:r>
              <a:rPr lang="en-US" dirty="0"/>
              <a:t>. </a:t>
            </a:r>
          </a:p>
        </p:txBody>
      </p:sp>
      <p:sp>
        <p:nvSpPr>
          <p:cNvPr id="16" name="Rectangle 15">
            <a:extLst>
              <a:ext uri="{FF2B5EF4-FFF2-40B4-BE49-F238E27FC236}">
                <a16:creationId xmlns:a16="http://schemas.microsoft.com/office/drawing/2014/main" id="{6283C39F-3453-4E14-9235-390B07C46EB0}"/>
              </a:ext>
            </a:extLst>
          </p:cNvPr>
          <p:cNvSpPr/>
          <p:nvPr/>
        </p:nvSpPr>
        <p:spPr>
          <a:xfrm>
            <a:off x="151105" y="5045635"/>
            <a:ext cx="6143028" cy="369332"/>
          </a:xfrm>
          <a:prstGeom prst="rect">
            <a:avLst/>
          </a:prstGeom>
        </p:spPr>
        <p:txBody>
          <a:bodyPr wrap="none">
            <a:spAutoFit/>
          </a:bodyPr>
          <a:lstStyle/>
          <a:p>
            <a:r>
              <a:rPr lang="cs-CZ" dirty="0"/>
              <a:t>S</a:t>
            </a:r>
            <a:r>
              <a:rPr lang="en-US" dirty="0" err="1"/>
              <a:t>imultaneous</a:t>
            </a:r>
            <a:r>
              <a:rPr lang="en-US" dirty="0"/>
              <a:t> Ca</a:t>
            </a:r>
            <a:r>
              <a:rPr lang="en-US" baseline="30000" dirty="0"/>
              <a:t>2+</a:t>
            </a:r>
            <a:r>
              <a:rPr lang="en-US" dirty="0"/>
              <a:t> cycling and contractility of </a:t>
            </a:r>
            <a:r>
              <a:rPr lang="cs-CZ" dirty="0"/>
              <a:t>CM </a:t>
            </a:r>
            <a:r>
              <a:rPr lang="cs-CZ" dirty="0" err="1"/>
              <a:t>organid</a:t>
            </a:r>
            <a:endParaRPr lang="en-US" dirty="0"/>
          </a:p>
        </p:txBody>
      </p:sp>
    </p:spTree>
    <p:extLst>
      <p:ext uri="{BB962C8B-B14F-4D97-AF65-F5344CB8AC3E}">
        <p14:creationId xmlns:p14="http://schemas.microsoft.com/office/powerpoint/2010/main" val="1032965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8" name="Obdélník 9">
            <a:extLst>
              <a:ext uri="{FF2B5EF4-FFF2-40B4-BE49-F238E27FC236}">
                <a16:creationId xmlns:a16="http://schemas.microsoft.com/office/drawing/2014/main" id="{F9CBCAEF-52EE-4D6A-8474-4285D4824396}"/>
              </a:ext>
            </a:extLst>
          </p:cNvPr>
          <p:cNvSpPr>
            <a:spLocks noChangeArrowheads="1"/>
          </p:cNvSpPr>
          <p:nvPr/>
        </p:nvSpPr>
        <p:spPr bwMode="auto">
          <a:xfrm>
            <a:off x="1532467" y="4485218"/>
            <a:ext cx="4563533" cy="1972015"/>
          </a:xfrm>
          <a:prstGeom prst="rect">
            <a:avLst/>
          </a:prstGeom>
          <a:noFill/>
          <a:ln>
            <a:noFill/>
          </a:ln>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None/>
            </a:pPr>
            <a:r>
              <a:rPr lang="cs-CZ" altLang="en-US" sz="2400" dirty="0" err="1">
                <a:solidFill>
                  <a:schemeClr val="tx1"/>
                </a:solidFill>
                <a:latin typeface="Arial" panose="020B0604020202020204" pitchFamily="34" charset="0"/>
                <a:cs typeface="Arial" panose="020B0604020202020204" pitchFamily="34" charset="0"/>
              </a:rPr>
              <a:t>Focal</a:t>
            </a:r>
            <a:r>
              <a:rPr lang="cs-CZ" altLang="en-US" sz="2400" dirty="0">
                <a:solidFill>
                  <a:schemeClr val="tx1"/>
                </a:solidFill>
                <a:latin typeface="Arial" panose="020B0604020202020204" pitchFamily="34" charset="0"/>
                <a:cs typeface="Arial" panose="020B0604020202020204" pitchFamily="34" charset="0"/>
              </a:rPr>
              <a:t> </a:t>
            </a:r>
            <a:r>
              <a:rPr lang="cs-CZ" altLang="en-US" sz="2400" dirty="0" err="1">
                <a:solidFill>
                  <a:schemeClr val="tx1"/>
                </a:solidFill>
                <a:latin typeface="Arial" panose="020B0604020202020204" pitchFamily="34" charset="0"/>
                <a:cs typeface="Arial" panose="020B0604020202020204" pitchFamily="34" charset="0"/>
              </a:rPr>
              <a:t>activation</a:t>
            </a:r>
            <a:r>
              <a:rPr lang="cs-CZ" altLang="en-US" sz="2400" dirty="0">
                <a:solidFill>
                  <a:schemeClr val="tx1"/>
                </a:solidFill>
                <a:latin typeface="Arial" panose="020B0604020202020204" pitchFamily="34" charset="0"/>
                <a:cs typeface="Arial" panose="020B0604020202020204" pitchFamily="34" charset="0"/>
              </a:rPr>
              <a:t> </a:t>
            </a:r>
            <a:endParaRPr lang="en-US" altLang="en-US" sz="2400" dirty="0">
              <a:solidFill>
                <a:schemeClr val="tx1"/>
              </a:solidFill>
              <a:latin typeface="Arial" panose="020B0604020202020204" pitchFamily="34" charset="0"/>
              <a:cs typeface="Arial" panose="020B0604020202020204" pitchFamily="34" charset="0"/>
            </a:endParaRPr>
          </a:p>
          <a:p>
            <a:r>
              <a:rPr lang="en-US" altLang="en-US" sz="2400" dirty="0">
                <a:solidFill>
                  <a:schemeClr val="tx1"/>
                </a:solidFill>
                <a:latin typeface="Arial" panose="020B0604020202020204" pitchFamily="34" charset="0"/>
                <a:cs typeface="Arial" panose="020B0604020202020204" pitchFamily="34" charset="0"/>
              </a:rPr>
              <a:t> single cell</a:t>
            </a:r>
            <a:r>
              <a:rPr lang="cs-CZ" altLang="en-US" sz="2400" dirty="0">
                <a:solidFill>
                  <a:schemeClr val="tx1"/>
                </a:solidFill>
                <a:latin typeface="Arial" panose="020B0604020202020204" pitchFamily="34" charset="0"/>
                <a:cs typeface="Arial" panose="020B0604020202020204" pitchFamily="34" charset="0"/>
              </a:rPr>
              <a:t> model </a:t>
            </a:r>
          </a:p>
          <a:p>
            <a:r>
              <a:rPr lang="cs-CZ" altLang="en-US" sz="2400" dirty="0">
                <a:solidFill>
                  <a:schemeClr val="tx1"/>
                </a:solidFill>
                <a:latin typeface="Arial" panose="020B0604020202020204" pitchFamily="34" charset="0"/>
                <a:cs typeface="Arial" panose="020B0604020202020204" pitchFamily="34" charset="0"/>
              </a:rPr>
              <a:t> </a:t>
            </a:r>
            <a:r>
              <a:rPr lang="en-US" altLang="en-US" sz="2400" dirty="0">
                <a:solidFill>
                  <a:schemeClr val="tx1"/>
                </a:solidFill>
                <a:latin typeface="Arial" panose="020B0604020202020204" pitchFamily="34" charset="0"/>
                <a:cs typeface="Arial" panose="020B0604020202020204" pitchFamily="34" charset="0"/>
              </a:rPr>
              <a:t>animal models</a:t>
            </a:r>
            <a:endParaRPr lang="cs-CZ" altLang="en-US" sz="2400" dirty="0">
              <a:solidFill>
                <a:schemeClr val="tx1"/>
              </a:solidFill>
              <a:latin typeface="Arial" panose="020B0604020202020204" pitchFamily="34" charset="0"/>
              <a:cs typeface="Arial" panose="020B0604020202020204" pitchFamily="34" charset="0"/>
            </a:endParaRPr>
          </a:p>
          <a:p>
            <a:r>
              <a:rPr lang="cs-CZ" altLang="en-US" sz="2400" dirty="0">
                <a:solidFill>
                  <a:schemeClr val="tx1"/>
                </a:solidFill>
                <a:latin typeface="Arial" panose="020B0604020202020204" pitchFamily="34" charset="0"/>
                <a:cs typeface="Arial" panose="020B0604020202020204" pitchFamily="34" charset="0"/>
              </a:rPr>
              <a:t> </a:t>
            </a:r>
            <a:r>
              <a:rPr lang="cs-CZ" altLang="en-US" sz="2400" dirty="0" err="1">
                <a:solidFill>
                  <a:schemeClr val="tx1"/>
                </a:solidFill>
                <a:latin typeface="Arial" panose="020B0604020202020204" pitchFamily="34" charset="0"/>
                <a:cs typeface="Arial" panose="020B0604020202020204" pitchFamily="34" charset="0"/>
              </a:rPr>
              <a:t>multicellular</a:t>
            </a:r>
            <a:r>
              <a:rPr lang="cs-CZ" altLang="en-US" sz="2400" dirty="0">
                <a:solidFill>
                  <a:schemeClr val="tx1"/>
                </a:solidFill>
                <a:latin typeface="Arial" panose="020B0604020202020204" pitchFamily="34" charset="0"/>
                <a:cs typeface="Arial" panose="020B0604020202020204" pitchFamily="34" charset="0"/>
              </a:rPr>
              <a:t> </a:t>
            </a:r>
            <a:r>
              <a:rPr lang="cs-CZ" altLang="en-US" sz="2400" dirty="0" err="1">
                <a:solidFill>
                  <a:schemeClr val="tx1"/>
                </a:solidFill>
                <a:latin typeface="Arial" panose="020B0604020202020204" pitchFamily="34" charset="0"/>
                <a:cs typeface="Arial" panose="020B0604020202020204" pitchFamily="34" charset="0"/>
              </a:rPr>
              <a:t>clusters</a:t>
            </a:r>
            <a:endParaRPr lang="en-US" altLang="en-US" sz="2400" dirty="0">
              <a:solidFill>
                <a:schemeClr val="tx1"/>
              </a:solidFill>
              <a:latin typeface="Arial" panose="020B0604020202020204" pitchFamily="34" charset="0"/>
              <a:cs typeface="Arial" panose="020B0604020202020204" pitchFamily="34" charset="0"/>
            </a:endParaRPr>
          </a:p>
        </p:txBody>
      </p:sp>
      <p:sp>
        <p:nvSpPr>
          <p:cNvPr id="16386" name="AutoShape 7" descr="Journal of Cardiovascular Electrophysiology banner">
            <a:extLst>
              <a:ext uri="{FF2B5EF4-FFF2-40B4-BE49-F238E27FC236}">
                <a16:creationId xmlns:a16="http://schemas.microsoft.com/office/drawing/2014/main" id="{63979FB5-F321-45F3-B982-BC8B5A59FA23}"/>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87" name="Obdélník 9">
            <a:extLst>
              <a:ext uri="{FF2B5EF4-FFF2-40B4-BE49-F238E27FC236}">
                <a16:creationId xmlns:a16="http://schemas.microsoft.com/office/drawing/2014/main" id="{C1C8DE57-896A-425C-B242-D2444EFAD1B6}"/>
              </a:ext>
            </a:extLst>
          </p:cNvPr>
          <p:cNvSpPr>
            <a:spLocks noChangeArrowheads="1"/>
          </p:cNvSpPr>
          <p:nvPr/>
        </p:nvSpPr>
        <p:spPr bwMode="auto">
          <a:xfrm>
            <a:off x="6096001" y="4487334"/>
            <a:ext cx="5281084" cy="1972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None/>
            </a:pPr>
            <a:r>
              <a:rPr lang="cs-CZ" altLang="en-US" sz="2400">
                <a:solidFill>
                  <a:schemeClr val="tx1"/>
                </a:solidFill>
                <a:latin typeface="Arial" panose="020B0604020202020204" pitchFamily="34" charset="0"/>
                <a:cs typeface="Arial" panose="020B0604020202020204" pitchFamily="34" charset="0"/>
              </a:rPr>
              <a:t>Propagation </a:t>
            </a:r>
            <a:endParaRPr lang="en-US" altLang="en-US" sz="2400">
              <a:solidFill>
                <a:schemeClr val="tx1"/>
              </a:solidFill>
              <a:latin typeface="Arial" panose="020B0604020202020204" pitchFamily="34" charset="0"/>
              <a:cs typeface="Arial" panose="020B0604020202020204" pitchFamily="34" charset="0"/>
            </a:endParaRPr>
          </a:p>
          <a:p>
            <a:r>
              <a:rPr lang="en-US" altLang="en-US" sz="2400">
                <a:solidFill>
                  <a:schemeClr val="tx1"/>
                </a:solidFill>
                <a:latin typeface="Arial" panose="020B0604020202020204" pitchFamily="34" charset="0"/>
                <a:cs typeface="Arial" panose="020B0604020202020204" pitchFamily="34" charset="0"/>
              </a:rPr>
              <a:t> cannot be studied on single cell</a:t>
            </a:r>
            <a:r>
              <a:rPr lang="cs-CZ" altLang="en-US" sz="2400">
                <a:solidFill>
                  <a:schemeClr val="tx1"/>
                </a:solidFill>
                <a:latin typeface="Arial" panose="020B0604020202020204" pitchFamily="34" charset="0"/>
                <a:cs typeface="Arial" panose="020B0604020202020204" pitchFamily="34" charset="0"/>
              </a:rPr>
              <a:t>s</a:t>
            </a:r>
          </a:p>
          <a:p>
            <a:r>
              <a:rPr lang="cs-CZ" altLang="en-US" sz="2400">
                <a:solidFill>
                  <a:schemeClr val="tx1"/>
                </a:solidFill>
                <a:latin typeface="Arial" panose="020B0604020202020204" pitchFamily="34" charset="0"/>
                <a:cs typeface="Arial" panose="020B0604020202020204" pitchFamily="34" charset="0"/>
              </a:rPr>
              <a:t> </a:t>
            </a:r>
            <a:r>
              <a:rPr lang="en-US" altLang="en-US" sz="2400">
                <a:solidFill>
                  <a:schemeClr val="tx1"/>
                </a:solidFill>
                <a:latin typeface="Arial" panose="020B0604020202020204" pitchFamily="34" charset="0"/>
                <a:cs typeface="Arial" panose="020B0604020202020204" pitchFamily="34" charset="0"/>
              </a:rPr>
              <a:t>partially relevant in animal models, </a:t>
            </a:r>
            <a:endParaRPr lang="cs-CZ" altLang="en-US" sz="2400">
              <a:solidFill>
                <a:schemeClr val="tx1"/>
              </a:solidFill>
              <a:latin typeface="Arial" panose="020B0604020202020204" pitchFamily="34" charset="0"/>
              <a:cs typeface="Arial" panose="020B0604020202020204" pitchFamily="34" charset="0"/>
            </a:endParaRPr>
          </a:p>
          <a:p>
            <a:r>
              <a:rPr lang="cs-CZ" altLang="en-US" sz="2400">
                <a:solidFill>
                  <a:schemeClr val="tx1"/>
                </a:solidFill>
                <a:latin typeface="Arial" panose="020B0604020202020204" pitchFamily="34" charset="0"/>
                <a:cs typeface="Arial" panose="020B0604020202020204" pitchFamily="34" charset="0"/>
              </a:rPr>
              <a:t> </a:t>
            </a:r>
            <a:r>
              <a:rPr lang="en-US" altLang="en-US" sz="2400">
                <a:solidFill>
                  <a:schemeClr val="tx1"/>
                </a:solidFill>
                <a:latin typeface="Arial" panose="020B0604020202020204" pitchFamily="34" charset="0"/>
                <a:cs typeface="Arial" panose="020B0604020202020204" pitchFamily="34" charset="0"/>
              </a:rPr>
              <a:t>limited in small cell clusters</a:t>
            </a:r>
          </a:p>
        </p:txBody>
      </p:sp>
      <p:sp>
        <p:nvSpPr>
          <p:cNvPr id="16388" name="AutoShape 7" descr="Výsledek obrázku pro cktch">
            <a:extLst>
              <a:ext uri="{FF2B5EF4-FFF2-40B4-BE49-F238E27FC236}">
                <a16:creationId xmlns:a16="http://schemas.microsoft.com/office/drawing/2014/main" id="{DA94ADCB-F6D1-490B-9736-343D8295C224}"/>
              </a:ext>
            </a:extLst>
          </p:cNvPr>
          <p:cNvSpPr>
            <a:spLocks noChangeAspect="1" noChangeArrowheads="1"/>
          </p:cNvSpPr>
          <p:nvPr/>
        </p:nvSpPr>
        <p:spPr bwMode="auto">
          <a:xfrm>
            <a:off x="207433" y="-2133600"/>
            <a:ext cx="4445000" cy="444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89" name="AutoShape 11" descr="Výsledek obrázku pro ISI kralovopolska">
            <a:extLst>
              <a:ext uri="{FF2B5EF4-FFF2-40B4-BE49-F238E27FC236}">
                <a16:creationId xmlns:a16="http://schemas.microsoft.com/office/drawing/2014/main" id="{19B6BB05-EC9D-46D6-84C8-E909B62F69C9}"/>
              </a:ext>
            </a:extLst>
          </p:cNvPr>
          <p:cNvSpPr>
            <a:spLocks noChangeAspect="1" noChangeArrowheads="1"/>
          </p:cNvSpPr>
          <p:nvPr/>
        </p:nvSpPr>
        <p:spPr bwMode="auto">
          <a:xfrm>
            <a:off x="207433" y="-1716617"/>
            <a:ext cx="6883400" cy="359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0" name="AutoShape 13" descr="Výsledek obrázku pro ISI kralovopolska">
            <a:extLst>
              <a:ext uri="{FF2B5EF4-FFF2-40B4-BE49-F238E27FC236}">
                <a16:creationId xmlns:a16="http://schemas.microsoft.com/office/drawing/2014/main" id="{4BB0C81F-4258-4C3F-80C2-DBF255BAECF8}"/>
              </a:ext>
            </a:extLst>
          </p:cNvPr>
          <p:cNvSpPr>
            <a:spLocks noChangeAspect="1" noChangeArrowheads="1"/>
          </p:cNvSpPr>
          <p:nvPr/>
        </p:nvSpPr>
        <p:spPr bwMode="auto">
          <a:xfrm>
            <a:off x="410633" y="-1513417"/>
            <a:ext cx="6883400" cy="359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1" name="AutoShape 15" descr="Výsledek obrázku pro ISI kralovopolska">
            <a:extLst>
              <a:ext uri="{FF2B5EF4-FFF2-40B4-BE49-F238E27FC236}">
                <a16:creationId xmlns:a16="http://schemas.microsoft.com/office/drawing/2014/main" id="{597CF382-2248-4BCD-8589-AE5555CF9C40}"/>
              </a:ext>
            </a:extLst>
          </p:cNvPr>
          <p:cNvSpPr>
            <a:spLocks noChangeAspect="1" noChangeArrowheads="1"/>
          </p:cNvSpPr>
          <p:nvPr/>
        </p:nvSpPr>
        <p:spPr bwMode="auto">
          <a:xfrm>
            <a:off x="650591" y="-1310217"/>
            <a:ext cx="6883400" cy="3594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2" name="AutoShape 18" descr="Související obrázek">
            <a:extLst>
              <a:ext uri="{FF2B5EF4-FFF2-40B4-BE49-F238E27FC236}">
                <a16:creationId xmlns:a16="http://schemas.microsoft.com/office/drawing/2014/main" id="{03546B98-49CE-41C9-8084-08F722C13B31}"/>
              </a:ext>
            </a:extLst>
          </p:cNvPr>
          <p:cNvSpPr>
            <a:spLocks noChangeAspect="1" noChangeArrowheads="1"/>
          </p:cNvSpPr>
          <p:nvPr/>
        </p:nvSpPr>
        <p:spPr bwMode="auto">
          <a:xfrm>
            <a:off x="207433" y="-192617"/>
            <a:ext cx="406400" cy="406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3" name="AutoShape 20" descr="Související obrázek">
            <a:extLst>
              <a:ext uri="{FF2B5EF4-FFF2-40B4-BE49-F238E27FC236}">
                <a16:creationId xmlns:a16="http://schemas.microsoft.com/office/drawing/2014/main" id="{AF7EB339-DDEC-41CB-8EAE-49E70968DE1B}"/>
              </a:ext>
            </a:extLst>
          </p:cNvPr>
          <p:cNvSpPr>
            <a:spLocks noChangeAspect="1" noChangeArrowheads="1"/>
          </p:cNvSpPr>
          <p:nvPr/>
        </p:nvSpPr>
        <p:spPr bwMode="auto">
          <a:xfrm>
            <a:off x="410633" y="10584"/>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4" name="AutoShape 22" descr="Související obrázek">
            <a:extLst>
              <a:ext uri="{FF2B5EF4-FFF2-40B4-BE49-F238E27FC236}">
                <a16:creationId xmlns:a16="http://schemas.microsoft.com/office/drawing/2014/main" id="{68F33D5E-40E6-431B-9F60-498B3FDF36F9}"/>
              </a:ext>
            </a:extLst>
          </p:cNvPr>
          <p:cNvSpPr>
            <a:spLocks noChangeAspect="1" noChangeArrowheads="1"/>
          </p:cNvSpPr>
          <p:nvPr/>
        </p:nvSpPr>
        <p:spPr bwMode="auto">
          <a:xfrm>
            <a:off x="613833" y="213784"/>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5" name="AutoShape 24" descr="Související obrázek">
            <a:extLst>
              <a:ext uri="{FF2B5EF4-FFF2-40B4-BE49-F238E27FC236}">
                <a16:creationId xmlns:a16="http://schemas.microsoft.com/office/drawing/2014/main" id="{72AD2648-ECC1-4125-B115-41A2A723B809}"/>
              </a:ext>
            </a:extLst>
          </p:cNvPr>
          <p:cNvSpPr>
            <a:spLocks noChangeAspect="1" noChangeArrowheads="1"/>
          </p:cNvSpPr>
          <p:nvPr/>
        </p:nvSpPr>
        <p:spPr bwMode="auto">
          <a:xfrm>
            <a:off x="817033" y="416984"/>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pic>
        <p:nvPicPr>
          <p:cNvPr id="16397" name="Picture 2">
            <a:extLst>
              <a:ext uri="{FF2B5EF4-FFF2-40B4-BE49-F238E27FC236}">
                <a16:creationId xmlns:a16="http://schemas.microsoft.com/office/drawing/2014/main" id="{934533C5-29DB-44F8-9040-844491EDF1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8169" y="1366836"/>
            <a:ext cx="8395304" cy="311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Nadpis 1">
            <a:extLst>
              <a:ext uri="{FF2B5EF4-FFF2-40B4-BE49-F238E27FC236}">
                <a16:creationId xmlns:a16="http://schemas.microsoft.com/office/drawing/2014/main" id="{EEA9F504-F0CF-495A-A250-088310A9C70E}"/>
              </a:ext>
            </a:extLst>
          </p:cNvPr>
          <p:cNvSpPr>
            <a:spLocks noGrp="1"/>
          </p:cNvSpPr>
          <p:nvPr>
            <p:ph type="title"/>
          </p:nvPr>
        </p:nvSpPr>
        <p:spPr>
          <a:xfrm>
            <a:off x="503999" y="1074237"/>
            <a:ext cx="11580269" cy="738521"/>
          </a:xfrm>
        </p:spPr>
        <p:txBody>
          <a:bodyPr>
            <a:normAutofit/>
          </a:bodyPr>
          <a:lstStyle/>
          <a:p>
            <a:r>
              <a:rPr lang="cs-CZ" altLang="cs-CZ" dirty="0"/>
              <a:t>Rhythm</a:t>
            </a:r>
            <a:r>
              <a:rPr lang="en-US" altLang="cs-CZ" dirty="0"/>
              <a:t> diseases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AutoShape 7" descr="Journal of Cardiovascular Electrophysiology banner">
            <a:extLst>
              <a:ext uri="{FF2B5EF4-FFF2-40B4-BE49-F238E27FC236}">
                <a16:creationId xmlns:a16="http://schemas.microsoft.com/office/drawing/2014/main" id="{924BB108-CDB8-4C07-889C-2756D39D620D}"/>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26630" name="Obdélník 7">
            <a:extLst>
              <a:ext uri="{FF2B5EF4-FFF2-40B4-BE49-F238E27FC236}">
                <a16:creationId xmlns:a16="http://schemas.microsoft.com/office/drawing/2014/main" id="{39CF5741-52B2-4FF3-B7C9-39B4C4FB3E76}"/>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sp>
        <p:nvSpPr>
          <p:cNvPr id="26631" name="Obdélník 1">
            <a:extLst>
              <a:ext uri="{FF2B5EF4-FFF2-40B4-BE49-F238E27FC236}">
                <a16:creationId xmlns:a16="http://schemas.microsoft.com/office/drawing/2014/main" id="{79344C8F-37D3-4B68-BE8C-D3C099160370}"/>
              </a:ext>
            </a:extLst>
          </p:cNvPr>
          <p:cNvSpPr>
            <a:spLocks noChangeArrowheads="1"/>
          </p:cNvSpPr>
          <p:nvPr/>
        </p:nvSpPr>
        <p:spPr bwMode="auto">
          <a:xfrm>
            <a:off x="8015818" y="1390652"/>
            <a:ext cx="41761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2400">
                <a:solidFill>
                  <a:schemeClr val="tx1"/>
                </a:solidFill>
                <a:latin typeface="Arial" panose="020B0604020202020204" pitchFamily="34" charset="0"/>
              </a:rPr>
              <a:t>synchronized twins </a:t>
            </a:r>
          </a:p>
        </p:txBody>
      </p:sp>
      <p:pic>
        <p:nvPicPr>
          <p:cNvPr id="4" name="1-s2(1).0-S000326702200530X-mmc6.mp4">
            <a:hlinkClick r:id="" action="ppaction://media"/>
            <a:extLst>
              <a:ext uri="{FF2B5EF4-FFF2-40B4-BE49-F238E27FC236}">
                <a16:creationId xmlns:a16="http://schemas.microsoft.com/office/drawing/2014/main" id="{AFED146A-8369-4D41-9DD2-24366AD42E60}"/>
              </a:ext>
            </a:extLst>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613833" y="2082802"/>
            <a:ext cx="4946651" cy="371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1-s2(1).0-S000326702200530X-mmc5.mp4">
            <a:hlinkClick r:id="" action="ppaction://media"/>
            <a:extLst>
              <a:ext uri="{FF2B5EF4-FFF2-40B4-BE49-F238E27FC236}">
                <a16:creationId xmlns:a16="http://schemas.microsoft.com/office/drawing/2014/main" id="{F71D485F-0F11-4B56-9FD6-9F09FBDA48C6}"/>
              </a:ext>
            </a:extLst>
          </p:cNvPr>
          <p:cNvPicPr>
            <a:picLocks noChangeAspect="1" noChangeArrowheads="1"/>
          </p:cNvPicPr>
          <p:nvPr>
            <a:videoFile r:link="rId4"/>
            <p:extLst>
              <p:ext uri="{DAA4B4D4-6D71-4841-9C94-3DE7FCFB9230}">
                <p14:media xmlns:p14="http://schemas.microsoft.com/office/powerpoint/2010/main" r:link="rId3"/>
              </p:ext>
            </p:extLst>
          </p:nvPr>
        </p:nvPicPr>
        <p:blipFill>
          <a:blip r:embed="rId7">
            <a:extLst>
              <a:ext uri="{28A0092B-C50C-407E-A947-70E740481C1C}">
                <a14:useLocalDpi xmlns:a14="http://schemas.microsoft.com/office/drawing/2010/main" val="0"/>
              </a:ext>
            </a:extLst>
          </a:blip>
          <a:srcRect/>
          <a:stretch>
            <a:fillRect/>
          </a:stretch>
        </p:blipFill>
        <p:spPr bwMode="auto">
          <a:xfrm>
            <a:off x="6631518" y="2072218"/>
            <a:ext cx="4946649" cy="371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Nadpis 1">
            <a:extLst>
              <a:ext uri="{FF2B5EF4-FFF2-40B4-BE49-F238E27FC236}">
                <a16:creationId xmlns:a16="http://schemas.microsoft.com/office/drawing/2014/main" id="{A5AAAD5E-FDED-495D-AE38-B422DA7F1FF7}"/>
              </a:ext>
            </a:extLst>
          </p:cNvPr>
          <p:cNvSpPr>
            <a:spLocks noGrp="1"/>
          </p:cNvSpPr>
          <p:nvPr>
            <p:ph type="title"/>
          </p:nvPr>
        </p:nvSpPr>
        <p:spPr>
          <a:xfrm>
            <a:off x="503999" y="1074237"/>
            <a:ext cx="11580269" cy="738521"/>
          </a:xfrm>
        </p:spPr>
        <p:txBody>
          <a:bodyPr>
            <a:normAutofit/>
          </a:bodyPr>
          <a:lstStyle/>
          <a:p>
            <a:r>
              <a:rPr lang="cs-CZ" altLang="cs-CZ" dirty="0" err="1"/>
              <a:t>Combining</a:t>
            </a:r>
            <a:r>
              <a:rPr lang="cs-CZ" altLang="cs-CZ" dirty="0"/>
              <a:t> </a:t>
            </a:r>
            <a:r>
              <a:rPr lang="cs-CZ" altLang="cs-CZ" dirty="0" err="1"/>
              <a:t>two</a:t>
            </a:r>
            <a:r>
              <a:rPr lang="cs-CZ" altLang="cs-CZ" dirty="0"/>
              <a:t> </a:t>
            </a:r>
            <a:r>
              <a:rPr lang="cs-CZ" altLang="cs-CZ" dirty="0" err="1"/>
              <a:t>clusters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4014" fill="hold"/>
                                        <p:tgtEl>
                                          <p:spTgt spid="4"/>
                                        </p:tgtEl>
                                      </p:cBhvr>
                                    </p:cmd>
                                  </p:childTnLst>
                                </p:cTn>
                              </p:par>
                            </p:childTnLst>
                          </p:cTn>
                        </p:par>
                        <p:par>
                          <p:cTn id="7" fill="hold" nodeType="afterGroup">
                            <p:stCondLst>
                              <p:cond delay="14014"/>
                            </p:stCondLst>
                            <p:childTnLst>
                              <p:par>
                                <p:cTn id="8" presetID="1" presetClass="mediacall" presetSubtype="0" fill="hold" nodeType="afterEffect">
                                  <p:stCondLst>
                                    <p:cond delay="0"/>
                                  </p:stCondLst>
                                  <p:childTnLst>
                                    <p:cmd type="call" cmd="playFrom(0.0)">
                                      <p:cBhvr>
                                        <p:cTn id="9" dur="145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remove"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video>
              <p:cMediaNode vol="80000">
                <p:cTn id="16" repeatCount="indefinite" fill="remove" display="0">
                  <p:stCondLst>
                    <p:cond delay="indefinite"/>
                  </p:stCondLst>
                </p:cTn>
                <p:tgtEl>
                  <p:spTgt spid="5"/>
                </p:tgtEl>
              </p:cMediaNode>
            </p:video>
            <p:seq concurrent="1" nextAc="seek">
              <p:cTn id="17" restart="whenNotActive" fill="hold" evtFilter="cancelBubble" nodeType="interactiveSeq">
                <p:stCondLst>
                  <p:cond evt="onClick" delay="0">
                    <p:tgtEl>
                      <p:spTgt spid="5"/>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2" presetClass="mediacall" presetSubtype="0" fill="hold" nodeType="clickEffect">
                                  <p:stCondLst>
                                    <p:cond delay="0"/>
                                  </p:stCondLst>
                                  <p:childTnLst>
                                    <p:cmd type="call" cmd="togglePause">
                                      <p:cBhvr>
                                        <p:cTn id="21"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CEDC6A2D-BFE2-444C-8CBC-D14A121808AF}"/>
              </a:ext>
            </a:extLst>
          </p:cNvPr>
          <p:cNvSpPr/>
          <p:nvPr/>
        </p:nvSpPr>
        <p:spPr>
          <a:xfrm>
            <a:off x="4563533" y="5516034"/>
            <a:ext cx="1634067" cy="1107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2400"/>
          </a:p>
        </p:txBody>
      </p:sp>
      <p:sp>
        <p:nvSpPr>
          <p:cNvPr id="25603" name="AutoShape 7" descr="Journal of Cardiovascular Electrophysiology banner">
            <a:extLst>
              <a:ext uri="{FF2B5EF4-FFF2-40B4-BE49-F238E27FC236}">
                <a16:creationId xmlns:a16="http://schemas.microsoft.com/office/drawing/2014/main" id="{DDFF3CF4-69E4-4B5B-8E16-9F02D8E87C10}"/>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1" name="Obdélník 1">
            <a:extLst>
              <a:ext uri="{FF2B5EF4-FFF2-40B4-BE49-F238E27FC236}">
                <a16:creationId xmlns:a16="http://schemas.microsoft.com/office/drawing/2014/main" id="{0280B2C6-28CD-4C5A-84B6-4263A184CFC4}"/>
              </a:ext>
            </a:extLst>
          </p:cNvPr>
          <p:cNvSpPr>
            <a:spLocks noChangeArrowheads="1"/>
          </p:cNvSpPr>
          <p:nvPr/>
        </p:nvSpPr>
        <p:spPr bwMode="auto">
          <a:xfrm>
            <a:off x="9072034" y="1390651"/>
            <a:ext cx="336550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 typeface="Wingdings" panose="05000000000000000000" pitchFamily="2" charset="2"/>
              <a:buNone/>
              <a:defRPr/>
            </a:pPr>
            <a:r>
              <a:rPr lang="en-US" altLang="cs-CZ" sz="2400" dirty="0">
                <a:solidFill>
                  <a:schemeClr val="tx1"/>
                </a:solidFill>
                <a:latin typeface="Arial" panose="020B0604020202020204" pitchFamily="34" charset="0"/>
              </a:rPr>
              <a:t>seeding clusters in agarose mask</a:t>
            </a:r>
          </a:p>
          <a:p>
            <a:pPr>
              <a:lnSpc>
                <a:spcPct val="100000"/>
              </a:lnSpc>
              <a:spcAft>
                <a:spcPct val="0"/>
              </a:spcAft>
              <a:buClrTx/>
              <a:buFont typeface="Wingdings" panose="05000000000000000000" pitchFamily="2" charset="2"/>
              <a:buNone/>
              <a:defRPr/>
            </a:pPr>
            <a:endParaRPr lang="en-US" altLang="cs-CZ" sz="1600" dirty="0">
              <a:solidFill>
                <a:schemeClr val="tx1"/>
              </a:solidFill>
              <a:latin typeface="Arial" panose="020B0604020202020204" pitchFamily="34" charset="0"/>
            </a:endParaRPr>
          </a:p>
          <a:p>
            <a:pPr>
              <a:lnSpc>
                <a:spcPct val="100000"/>
              </a:lnSpc>
              <a:spcAft>
                <a:spcPct val="0"/>
              </a:spcAft>
              <a:buClrTx/>
              <a:buFontTx/>
              <a:buNone/>
              <a:defRPr/>
            </a:pPr>
            <a:r>
              <a:rPr lang="en-US" altLang="cs-CZ" sz="2400" dirty="0">
                <a:solidFill>
                  <a:schemeClr val="tx1"/>
                </a:solidFill>
                <a:latin typeface="Arial" panose="020B0604020202020204" pitchFamily="34" charset="0"/>
              </a:rPr>
              <a:t>200um apart</a:t>
            </a:r>
          </a:p>
          <a:p>
            <a:pPr>
              <a:lnSpc>
                <a:spcPct val="100000"/>
              </a:lnSpc>
              <a:spcAft>
                <a:spcPct val="0"/>
              </a:spcAft>
              <a:buClrTx/>
              <a:buFontTx/>
              <a:buNone/>
              <a:defRPr/>
            </a:pPr>
            <a:endParaRPr lang="en-US" altLang="cs-CZ" sz="1600" dirty="0">
              <a:solidFill>
                <a:schemeClr val="tx1"/>
              </a:solidFill>
              <a:latin typeface="Arial" panose="020B0604020202020204" pitchFamily="34" charset="0"/>
            </a:endParaRPr>
          </a:p>
          <a:p>
            <a:pPr>
              <a:lnSpc>
                <a:spcPct val="100000"/>
              </a:lnSpc>
              <a:spcAft>
                <a:spcPct val="0"/>
              </a:spcAft>
              <a:buClrTx/>
              <a:buFont typeface="Wingdings" panose="05000000000000000000" pitchFamily="2" charset="2"/>
              <a:buNone/>
              <a:defRPr/>
            </a:pPr>
            <a:r>
              <a:rPr lang="en-US" altLang="cs-CZ" sz="2400" dirty="0">
                <a:solidFill>
                  <a:schemeClr val="tx1"/>
                </a:solidFill>
                <a:latin typeface="Arial" panose="020B0604020202020204" pitchFamily="34" charset="0"/>
              </a:rPr>
              <a:t>within 96h after seeding forming  conductive „bridge“</a:t>
            </a:r>
          </a:p>
          <a:p>
            <a:pPr>
              <a:lnSpc>
                <a:spcPct val="100000"/>
              </a:lnSpc>
              <a:spcAft>
                <a:spcPct val="0"/>
              </a:spcAft>
              <a:buClrTx/>
              <a:buFont typeface="Wingdings" panose="05000000000000000000" pitchFamily="2" charset="2"/>
              <a:buNone/>
              <a:defRPr/>
            </a:pPr>
            <a:endParaRPr lang="en-US" altLang="cs-CZ" sz="1600" dirty="0">
              <a:solidFill>
                <a:schemeClr val="tx1"/>
              </a:solidFill>
              <a:latin typeface="Arial" panose="020B0604020202020204" pitchFamily="34" charset="0"/>
            </a:endParaRPr>
          </a:p>
          <a:p>
            <a:pPr>
              <a:lnSpc>
                <a:spcPct val="100000"/>
              </a:lnSpc>
              <a:spcAft>
                <a:spcPct val="0"/>
              </a:spcAft>
              <a:buClrTx/>
              <a:buFont typeface="Wingdings" panose="05000000000000000000" pitchFamily="2" charset="2"/>
              <a:buNone/>
              <a:defRPr/>
            </a:pPr>
            <a:r>
              <a:rPr lang="en-US" altLang="cs-CZ" sz="2400" dirty="0">
                <a:solidFill>
                  <a:schemeClr val="tx1"/>
                </a:solidFill>
                <a:latin typeface="Arial" panose="020B0604020202020204" pitchFamily="34" charset="0"/>
              </a:rPr>
              <a:t>synchronizing contraction pattern</a:t>
            </a:r>
          </a:p>
          <a:p>
            <a:pPr>
              <a:lnSpc>
                <a:spcPct val="100000"/>
              </a:lnSpc>
              <a:spcAft>
                <a:spcPct val="0"/>
              </a:spcAft>
              <a:buClrTx/>
              <a:buFontTx/>
              <a:buNone/>
              <a:defRPr/>
            </a:pPr>
            <a:endParaRPr lang="en-US" altLang="cs-CZ" sz="1600" dirty="0">
              <a:solidFill>
                <a:schemeClr val="tx1"/>
              </a:solidFill>
              <a:latin typeface="Arial" panose="020B0604020202020204" pitchFamily="34" charset="0"/>
            </a:endParaRPr>
          </a:p>
          <a:p>
            <a:pPr>
              <a:lnSpc>
                <a:spcPct val="100000"/>
              </a:lnSpc>
              <a:spcAft>
                <a:spcPct val="0"/>
              </a:spcAft>
              <a:buClrTx/>
              <a:buFontTx/>
              <a:buNone/>
              <a:defRPr/>
            </a:pPr>
            <a:r>
              <a:rPr lang="en-US" altLang="cs-CZ" sz="1600" i="1" spc="-40" dirty="0">
                <a:solidFill>
                  <a:schemeClr val="tx1"/>
                </a:solidFill>
                <a:latin typeface="Arial" panose="020B0604020202020204" pitchFamily="34" charset="0"/>
              </a:rPr>
              <a:t>DDR2 </a:t>
            </a:r>
            <a:r>
              <a:rPr lang="en-US" altLang="cs-CZ" sz="1600" i="1" spc="-40" dirty="0" err="1">
                <a:solidFill>
                  <a:schemeClr val="tx1"/>
                </a:solidFill>
                <a:latin typeface="Arial" panose="020B0604020202020204" pitchFamily="34" charset="0"/>
              </a:rPr>
              <a:t>Discoidin</a:t>
            </a:r>
            <a:r>
              <a:rPr lang="en-US" altLang="cs-CZ" sz="1600" i="1" spc="-40" dirty="0">
                <a:solidFill>
                  <a:schemeClr val="tx1"/>
                </a:solidFill>
                <a:latin typeface="Arial" panose="020B0604020202020204" pitchFamily="34" charset="0"/>
              </a:rPr>
              <a:t> Domain Receptor</a:t>
            </a:r>
          </a:p>
          <a:p>
            <a:pPr>
              <a:lnSpc>
                <a:spcPct val="100000"/>
              </a:lnSpc>
              <a:spcAft>
                <a:spcPct val="0"/>
              </a:spcAft>
              <a:buClrTx/>
              <a:buFontTx/>
              <a:buNone/>
              <a:defRPr/>
            </a:pPr>
            <a:r>
              <a:rPr lang="en-US" altLang="cs-CZ" sz="1600" i="1" dirty="0">
                <a:solidFill>
                  <a:schemeClr val="tx1"/>
                </a:solidFill>
                <a:latin typeface="Arial" panose="020B0604020202020204" pitchFamily="34" charset="0"/>
              </a:rPr>
              <a:t>cTnT Cardiac Troponin T</a:t>
            </a:r>
          </a:p>
          <a:p>
            <a:pPr>
              <a:lnSpc>
                <a:spcPct val="100000"/>
              </a:lnSpc>
              <a:spcAft>
                <a:spcPct val="0"/>
              </a:spcAft>
              <a:buClrTx/>
              <a:buFontTx/>
              <a:buNone/>
              <a:defRPr/>
            </a:pPr>
            <a:r>
              <a:rPr lang="en-US" altLang="cs-CZ" sz="1600" i="1" dirty="0">
                <a:solidFill>
                  <a:schemeClr val="tx1"/>
                </a:solidFill>
                <a:latin typeface="Arial" panose="020B0604020202020204" pitchFamily="34" charset="0"/>
              </a:rPr>
              <a:t>VIM Vimentin</a:t>
            </a:r>
          </a:p>
        </p:txBody>
      </p:sp>
      <p:sp>
        <p:nvSpPr>
          <p:cNvPr id="9" name="Obdélník 7">
            <a:extLst>
              <a:ext uri="{FF2B5EF4-FFF2-40B4-BE49-F238E27FC236}">
                <a16:creationId xmlns:a16="http://schemas.microsoft.com/office/drawing/2014/main" id="{AFC70C81-6D62-4E74-99A7-E941AC025A16}"/>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sp>
        <p:nvSpPr>
          <p:cNvPr id="10" name="Nadpis 1">
            <a:extLst>
              <a:ext uri="{FF2B5EF4-FFF2-40B4-BE49-F238E27FC236}">
                <a16:creationId xmlns:a16="http://schemas.microsoft.com/office/drawing/2014/main" id="{D27008CA-3C88-481A-8A5E-A0F4C3C8A033}"/>
              </a:ext>
            </a:extLst>
          </p:cNvPr>
          <p:cNvSpPr>
            <a:spLocks noGrp="1"/>
          </p:cNvSpPr>
          <p:nvPr>
            <p:ph type="title"/>
          </p:nvPr>
        </p:nvSpPr>
        <p:spPr>
          <a:xfrm>
            <a:off x="503999" y="1074237"/>
            <a:ext cx="11580269" cy="738521"/>
          </a:xfrm>
        </p:spPr>
        <p:txBody>
          <a:bodyPr>
            <a:normAutofit/>
          </a:bodyPr>
          <a:lstStyle/>
          <a:p>
            <a:r>
              <a:rPr lang="cs-CZ" altLang="cs-CZ" dirty="0" err="1"/>
              <a:t>Combining</a:t>
            </a:r>
            <a:r>
              <a:rPr lang="cs-CZ" altLang="cs-CZ" dirty="0"/>
              <a:t> </a:t>
            </a:r>
            <a:r>
              <a:rPr lang="cs-CZ" altLang="cs-CZ" dirty="0" err="1"/>
              <a:t>two</a:t>
            </a:r>
            <a:r>
              <a:rPr lang="cs-CZ" altLang="cs-CZ" dirty="0"/>
              <a:t> </a:t>
            </a:r>
            <a:r>
              <a:rPr lang="cs-CZ" altLang="cs-CZ" dirty="0" err="1"/>
              <a:t>clusters</a:t>
            </a:r>
            <a:endParaRPr lang="en-US" dirty="0"/>
          </a:p>
        </p:txBody>
      </p:sp>
      <p:pic>
        <p:nvPicPr>
          <p:cNvPr id="25608" name="Picture 4">
            <a:extLst>
              <a:ext uri="{FF2B5EF4-FFF2-40B4-BE49-F238E27FC236}">
                <a16:creationId xmlns:a16="http://schemas.microsoft.com/office/drawing/2014/main" id="{B2491C32-D262-4664-9EC4-79368EA3B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069" y="117474"/>
            <a:ext cx="6562376" cy="662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9">
            <a:extLst>
              <a:ext uri="{FF2B5EF4-FFF2-40B4-BE49-F238E27FC236}">
                <a16:creationId xmlns:a16="http://schemas.microsoft.com/office/drawing/2014/main" id="{71F2F1F2-7731-468E-8E40-75003ADDFC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000" t="55641"/>
          <a:stretch>
            <a:fillRect/>
          </a:stretch>
        </p:blipFill>
        <p:spPr bwMode="auto">
          <a:xfrm>
            <a:off x="6631517" y="1540934"/>
            <a:ext cx="4840816" cy="467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délník 5">
            <a:extLst>
              <a:ext uri="{FF2B5EF4-FFF2-40B4-BE49-F238E27FC236}">
                <a16:creationId xmlns:a16="http://schemas.microsoft.com/office/drawing/2014/main" id="{CEDC6A2D-BFE2-444C-8CBC-D14A121808AF}"/>
              </a:ext>
            </a:extLst>
          </p:cNvPr>
          <p:cNvSpPr/>
          <p:nvPr/>
        </p:nvSpPr>
        <p:spPr>
          <a:xfrm>
            <a:off x="4612218" y="6104436"/>
            <a:ext cx="6421904" cy="11070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chemeClr val="tx1"/>
                </a:solidFill>
              </a:rPr>
              <a:t>ImageJ/Fiji m</a:t>
            </a:r>
            <a:r>
              <a:rPr lang="cs-CZ" dirty="0" err="1">
                <a:solidFill>
                  <a:schemeClr val="tx1"/>
                </a:solidFill>
              </a:rPr>
              <a:t>acro</a:t>
            </a:r>
            <a:r>
              <a:rPr lang="cs-CZ" dirty="0">
                <a:solidFill>
                  <a:schemeClr val="tx1"/>
                </a:solidFill>
              </a:rPr>
              <a:t> </a:t>
            </a:r>
            <a:r>
              <a:rPr lang="cs-CZ" dirty="0" err="1">
                <a:solidFill>
                  <a:schemeClr val="tx1"/>
                </a:solidFill>
              </a:rPr>
              <a:t>Musclemotion</a:t>
            </a:r>
            <a:endParaRPr lang="cs-CZ" dirty="0">
              <a:solidFill>
                <a:schemeClr val="tx1"/>
              </a:solidFill>
            </a:endParaRPr>
          </a:p>
        </p:txBody>
      </p:sp>
      <p:sp>
        <p:nvSpPr>
          <p:cNvPr id="27652" name="AutoShape 7" descr="Journal of Cardiovascular Electrophysiology banner">
            <a:extLst>
              <a:ext uri="{FF2B5EF4-FFF2-40B4-BE49-F238E27FC236}">
                <a16:creationId xmlns:a16="http://schemas.microsoft.com/office/drawing/2014/main" id="{4834AAB5-21FE-48FB-83E8-FB0451CBDF07}"/>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27655" name="Obdélník 1">
            <a:extLst>
              <a:ext uri="{FF2B5EF4-FFF2-40B4-BE49-F238E27FC236}">
                <a16:creationId xmlns:a16="http://schemas.microsoft.com/office/drawing/2014/main" id="{603DF72F-A2E2-492E-846E-ABC605F0658D}"/>
              </a:ext>
            </a:extLst>
          </p:cNvPr>
          <p:cNvSpPr>
            <a:spLocks noChangeArrowheads="1"/>
          </p:cNvSpPr>
          <p:nvPr/>
        </p:nvSpPr>
        <p:spPr bwMode="auto">
          <a:xfrm>
            <a:off x="8015818" y="1390652"/>
            <a:ext cx="41761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2400">
                <a:solidFill>
                  <a:schemeClr val="tx1"/>
                </a:solidFill>
                <a:latin typeface="Arial" panose="020B0604020202020204" pitchFamily="34" charset="0"/>
              </a:rPr>
              <a:t>synchronized twins </a:t>
            </a:r>
          </a:p>
        </p:txBody>
      </p:sp>
      <p:pic>
        <p:nvPicPr>
          <p:cNvPr id="27656" name="Picture 4">
            <a:extLst>
              <a:ext uri="{FF2B5EF4-FFF2-40B4-BE49-F238E27FC236}">
                <a16:creationId xmlns:a16="http://schemas.microsoft.com/office/drawing/2014/main" id="{79363883-7AFB-490A-8B05-7D7A81871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1379"/>
          <a:stretch>
            <a:fillRect/>
          </a:stretch>
        </p:blipFill>
        <p:spPr bwMode="auto">
          <a:xfrm>
            <a:off x="296819" y="1951809"/>
            <a:ext cx="3272367" cy="32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7">
            <a:extLst>
              <a:ext uri="{FF2B5EF4-FFF2-40B4-BE49-F238E27FC236}">
                <a16:creationId xmlns:a16="http://schemas.microsoft.com/office/drawing/2014/main" id="{681FDBB4-1E8E-471D-8E91-D1DD622202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1431" t="9479"/>
          <a:stretch>
            <a:fillRect/>
          </a:stretch>
        </p:blipFill>
        <p:spPr bwMode="auto">
          <a:xfrm>
            <a:off x="3594100" y="2258727"/>
            <a:ext cx="3274484" cy="295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bdélník 7">
            <a:extLst>
              <a:ext uri="{FF2B5EF4-FFF2-40B4-BE49-F238E27FC236}">
                <a16:creationId xmlns:a16="http://schemas.microsoft.com/office/drawing/2014/main" id="{B078BA4B-9FD1-42F6-98EE-DAA19C7AC046}"/>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sp>
        <p:nvSpPr>
          <p:cNvPr id="11" name="Nadpis 1">
            <a:extLst>
              <a:ext uri="{FF2B5EF4-FFF2-40B4-BE49-F238E27FC236}">
                <a16:creationId xmlns:a16="http://schemas.microsoft.com/office/drawing/2014/main" id="{C7BA8409-8E61-4F48-8E5A-376205DB4627}"/>
              </a:ext>
            </a:extLst>
          </p:cNvPr>
          <p:cNvSpPr>
            <a:spLocks noGrp="1"/>
          </p:cNvSpPr>
          <p:nvPr>
            <p:ph type="title"/>
          </p:nvPr>
        </p:nvSpPr>
        <p:spPr>
          <a:xfrm>
            <a:off x="503999" y="1074237"/>
            <a:ext cx="11580269" cy="738521"/>
          </a:xfrm>
        </p:spPr>
        <p:txBody>
          <a:bodyPr>
            <a:normAutofit/>
          </a:bodyPr>
          <a:lstStyle/>
          <a:p>
            <a:r>
              <a:rPr lang="cs-CZ" altLang="cs-CZ" dirty="0" err="1"/>
              <a:t>Synchronizing</a:t>
            </a:r>
            <a:r>
              <a:rPr lang="cs-CZ" altLang="cs-CZ" dirty="0"/>
              <a:t> </a:t>
            </a:r>
            <a:r>
              <a:rPr lang="cs-CZ" altLang="cs-CZ" dirty="0" err="1"/>
              <a:t>two</a:t>
            </a:r>
            <a:r>
              <a:rPr lang="cs-CZ" altLang="cs-CZ" dirty="0"/>
              <a:t> </a:t>
            </a:r>
            <a:r>
              <a:rPr lang="cs-CZ" altLang="cs-CZ" dirty="0" err="1"/>
              <a:t>clusters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AutoShape 7" descr="Journal of Cardiovascular Electrophysiology banner">
            <a:extLst>
              <a:ext uri="{FF2B5EF4-FFF2-40B4-BE49-F238E27FC236}">
                <a16:creationId xmlns:a16="http://schemas.microsoft.com/office/drawing/2014/main" id="{A77B4864-7F9C-4A69-8257-54BCF42FDECF}"/>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16390" name="Obdélník 1">
            <a:extLst>
              <a:ext uri="{FF2B5EF4-FFF2-40B4-BE49-F238E27FC236}">
                <a16:creationId xmlns:a16="http://schemas.microsoft.com/office/drawing/2014/main" id="{3515DEB5-241A-4BEA-8652-CC4F73F2634E}"/>
              </a:ext>
            </a:extLst>
          </p:cNvPr>
          <p:cNvSpPr>
            <a:spLocks noChangeArrowheads="1"/>
          </p:cNvSpPr>
          <p:nvPr/>
        </p:nvSpPr>
        <p:spPr bwMode="auto">
          <a:xfrm>
            <a:off x="8015818" y="1390651"/>
            <a:ext cx="4176183" cy="4442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defRPr/>
            </a:pPr>
            <a:endParaRPr lang="en-US" altLang="cs-CZ" sz="1067" dirty="0">
              <a:solidFill>
                <a:schemeClr val="tx1"/>
              </a:solidFill>
              <a:latin typeface="Arial" panose="020B0604020202020204" pitchFamily="34" charset="0"/>
            </a:endParaRPr>
          </a:p>
          <a:p>
            <a:pPr>
              <a:lnSpc>
                <a:spcPct val="100000"/>
              </a:lnSpc>
              <a:spcAft>
                <a:spcPct val="0"/>
              </a:spcAft>
              <a:buClrTx/>
              <a:buFontTx/>
              <a:buNone/>
              <a:defRPr/>
            </a:pPr>
            <a:r>
              <a:rPr lang="en-US" altLang="cs-CZ" sz="2400" dirty="0">
                <a:solidFill>
                  <a:schemeClr val="tx1"/>
                </a:solidFill>
                <a:latin typeface="Arial" panose="020B0604020202020204" pitchFamily="34" charset="0"/>
              </a:rPr>
              <a:t>JPK/Bruker </a:t>
            </a:r>
            <a:r>
              <a:rPr lang="en-US" altLang="cs-CZ" sz="2400" dirty="0" err="1">
                <a:solidFill>
                  <a:schemeClr val="tx1"/>
                </a:solidFill>
                <a:latin typeface="Arial" panose="020B0604020202020204" pitchFamily="34" charset="0"/>
              </a:rPr>
              <a:t>Nanowizard</a:t>
            </a:r>
            <a:r>
              <a:rPr lang="en-US" altLang="cs-CZ" sz="2400" dirty="0">
                <a:solidFill>
                  <a:schemeClr val="tx1"/>
                </a:solidFill>
                <a:latin typeface="Arial" panose="020B0604020202020204" pitchFamily="34" charset="0"/>
              </a:rPr>
              <a:t> 3</a:t>
            </a:r>
          </a:p>
          <a:p>
            <a:pPr>
              <a:lnSpc>
                <a:spcPct val="100000"/>
              </a:lnSpc>
              <a:spcAft>
                <a:spcPct val="0"/>
              </a:spcAft>
              <a:buClrTx/>
              <a:buFont typeface="Wingdings" panose="05000000000000000000" pitchFamily="2" charset="2"/>
              <a:buNone/>
              <a:defRPr/>
            </a:pPr>
            <a:r>
              <a:rPr lang="en-US" altLang="cs-CZ" sz="2400" dirty="0">
                <a:solidFill>
                  <a:schemeClr val="tx1"/>
                </a:solidFill>
                <a:latin typeface="Arial" panose="020B0604020202020204" pitchFamily="34" charset="0"/>
              </a:rPr>
              <a:t>MLCT-C cantilever Bruker</a:t>
            </a:r>
          </a:p>
          <a:p>
            <a:pPr>
              <a:lnSpc>
                <a:spcPct val="100000"/>
              </a:lnSpc>
              <a:spcAft>
                <a:spcPct val="0"/>
              </a:spcAft>
              <a:buClrTx/>
              <a:buFont typeface="Wingdings" panose="05000000000000000000" pitchFamily="2" charset="2"/>
              <a:buNone/>
              <a:defRPr/>
            </a:pPr>
            <a:r>
              <a:rPr lang="en-US" altLang="cs-CZ" sz="1600" dirty="0">
                <a:solidFill>
                  <a:schemeClr val="tx1"/>
                </a:solidFill>
                <a:latin typeface="Arial" panose="020B0604020202020204" pitchFamily="34" charset="0"/>
              </a:rPr>
              <a:t>- partially coated silicon nitride cantilever</a:t>
            </a:r>
          </a:p>
          <a:p>
            <a:pPr marL="228594" indent="-228594">
              <a:lnSpc>
                <a:spcPct val="100000"/>
              </a:lnSpc>
              <a:spcAft>
                <a:spcPct val="0"/>
              </a:spcAft>
              <a:buClrTx/>
              <a:buFontTx/>
              <a:buChar char="-"/>
              <a:defRPr/>
            </a:pPr>
            <a:endParaRPr lang="en-US" altLang="cs-CZ" sz="1067" dirty="0">
              <a:solidFill>
                <a:schemeClr val="tx1"/>
              </a:solidFill>
              <a:latin typeface="Arial" panose="020B0604020202020204" pitchFamily="34" charset="0"/>
            </a:endParaRPr>
          </a:p>
          <a:p>
            <a:pPr>
              <a:lnSpc>
                <a:spcPct val="100000"/>
              </a:lnSpc>
              <a:spcAft>
                <a:spcPct val="0"/>
              </a:spcAft>
              <a:buClrTx/>
              <a:buFontTx/>
              <a:buNone/>
              <a:defRPr/>
            </a:pPr>
            <a:r>
              <a:rPr lang="cs-CZ" altLang="cs-CZ" sz="2400" dirty="0">
                <a:solidFill>
                  <a:schemeClr val="tx1"/>
                </a:solidFill>
                <a:latin typeface="Arial" panose="020B0604020202020204" pitchFamily="34" charset="0"/>
              </a:rPr>
              <a:t>f</a:t>
            </a:r>
            <a:r>
              <a:rPr lang="en-US" altLang="cs-CZ" sz="2400" dirty="0" err="1">
                <a:solidFill>
                  <a:schemeClr val="tx1"/>
                </a:solidFill>
                <a:latin typeface="Arial" panose="020B0604020202020204" pitchFamily="34" charset="0"/>
              </a:rPr>
              <a:t>orce</a:t>
            </a:r>
            <a:r>
              <a:rPr lang="en-US" altLang="cs-CZ" sz="2400" dirty="0">
                <a:solidFill>
                  <a:schemeClr val="tx1"/>
                </a:solidFill>
                <a:latin typeface="Arial" panose="020B0604020202020204" pitchFamily="34" charset="0"/>
              </a:rPr>
              <a:t> spectroscopy mode 1 </a:t>
            </a:r>
            <a:r>
              <a:rPr lang="en-US" altLang="cs-CZ" sz="2400" dirty="0" err="1">
                <a:solidFill>
                  <a:schemeClr val="tx1"/>
                </a:solidFill>
                <a:latin typeface="Arial" panose="020B0604020202020204" pitchFamily="34" charset="0"/>
              </a:rPr>
              <a:t>nN</a:t>
            </a:r>
            <a:r>
              <a:rPr lang="en-US" altLang="cs-CZ" sz="2400" dirty="0">
                <a:solidFill>
                  <a:schemeClr val="tx1"/>
                </a:solidFill>
                <a:latin typeface="Arial" panose="020B0604020202020204" pitchFamily="34" charset="0"/>
              </a:rPr>
              <a:t> setpoint (active mode)</a:t>
            </a:r>
          </a:p>
          <a:p>
            <a:pPr>
              <a:lnSpc>
                <a:spcPct val="100000"/>
              </a:lnSpc>
              <a:spcAft>
                <a:spcPct val="0"/>
              </a:spcAft>
              <a:buClrTx/>
              <a:buFontTx/>
              <a:buNone/>
              <a:defRPr/>
            </a:pPr>
            <a:endParaRPr lang="en-US" altLang="cs-CZ" sz="533" dirty="0">
              <a:solidFill>
                <a:schemeClr val="tx1"/>
              </a:solidFill>
              <a:latin typeface="Arial" panose="020B0604020202020204" pitchFamily="34" charset="0"/>
            </a:endParaRPr>
          </a:p>
          <a:p>
            <a:pPr marL="380990" indent="-380990">
              <a:lnSpc>
                <a:spcPct val="100000"/>
              </a:lnSpc>
              <a:spcAft>
                <a:spcPct val="0"/>
              </a:spcAft>
              <a:buClrTx/>
              <a:buFontTx/>
              <a:buChar char="-"/>
              <a:defRPr/>
            </a:pPr>
            <a:r>
              <a:rPr lang="en-US" altLang="cs-CZ" sz="2400" dirty="0">
                <a:solidFill>
                  <a:schemeClr val="tx1"/>
                </a:solidFill>
                <a:latin typeface="Arial" panose="020B0604020202020204" pitchFamily="34" charset="0"/>
              </a:rPr>
              <a:t>allows tracing of cantilever/ cluster drift and loss of contact</a:t>
            </a:r>
          </a:p>
          <a:p>
            <a:pPr marL="380990" indent="-380990">
              <a:lnSpc>
                <a:spcPct val="100000"/>
              </a:lnSpc>
              <a:spcAft>
                <a:spcPct val="0"/>
              </a:spcAft>
              <a:buClrTx/>
              <a:buFontTx/>
              <a:buChar char="-"/>
              <a:defRPr/>
            </a:pPr>
            <a:r>
              <a:rPr lang="en-US" altLang="cs-CZ" sz="2400" dirty="0">
                <a:solidFill>
                  <a:schemeClr val="tx1"/>
                </a:solidFill>
                <a:latin typeface="Arial" panose="020B0604020202020204" pitchFamily="34" charset="0"/>
              </a:rPr>
              <a:t>mechanical response natural to cardiac cells - as preload and afterload</a:t>
            </a:r>
          </a:p>
        </p:txBody>
      </p:sp>
      <p:pic>
        <p:nvPicPr>
          <p:cNvPr id="29704" name="Obrázek 8">
            <a:extLst>
              <a:ext uri="{FF2B5EF4-FFF2-40B4-BE49-F238E27FC236}">
                <a16:creationId xmlns:a16="http://schemas.microsoft.com/office/drawing/2014/main" id="{56426727-CB0C-4CF3-B7DF-26F47B1094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09" r="5779" b="43546"/>
          <a:stretch/>
        </p:blipFill>
        <p:spPr bwMode="auto">
          <a:xfrm>
            <a:off x="207433" y="1981201"/>
            <a:ext cx="7672250" cy="353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dpis 1">
            <a:extLst>
              <a:ext uri="{FF2B5EF4-FFF2-40B4-BE49-F238E27FC236}">
                <a16:creationId xmlns:a16="http://schemas.microsoft.com/office/drawing/2014/main" id="{FCF40B37-07F1-477C-A533-301A75FE498A}"/>
              </a:ext>
            </a:extLst>
          </p:cNvPr>
          <p:cNvSpPr>
            <a:spLocks noGrp="1"/>
          </p:cNvSpPr>
          <p:nvPr>
            <p:ph type="title"/>
          </p:nvPr>
        </p:nvSpPr>
        <p:spPr>
          <a:xfrm>
            <a:off x="503999" y="1074237"/>
            <a:ext cx="11580269" cy="738521"/>
          </a:xfrm>
        </p:spPr>
        <p:txBody>
          <a:bodyPr>
            <a:normAutofit/>
          </a:bodyPr>
          <a:lstStyle/>
          <a:p>
            <a:r>
              <a:rPr lang="cs-CZ" altLang="cs-CZ" dirty="0"/>
              <a:t>AFM monitoring </a:t>
            </a:r>
            <a:r>
              <a:rPr lang="cs-CZ" altLang="cs-CZ" dirty="0" err="1"/>
              <a:t>two</a:t>
            </a:r>
            <a:r>
              <a:rPr lang="cs-CZ" altLang="cs-CZ" dirty="0"/>
              <a:t> </a:t>
            </a:r>
            <a:r>
              <a:rPr lang="cs-CZ" altLang="cs-CZ" dirty="0" err="1"/>
              <a:t>clusters</a:t>
            </a:r>
            <a:endParaRPr lang="en-US" dirty="0"/>
          </a:p>
        </p:txBody>
      </p:sp>
      <p:sp>
        <p:nvSpPr>
          <p:cNvPr id="10" name="Obdélník 7">
            <a:extLst>
              <a:ext uri="{FF2B5EF4-FFF2-40B4-BE49-F238E27FC236}">
                <a16:creationId xmlns:a16="http://schemas.microsoft.com/office/drawing/2014/main" id="{4E4B050A-B9A5-4852-B1AF-10F2CC3E5BE5}"/>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7" descr="Journal of Cardiovascular Electrophysiology banner">
            <a:extLst>
              <a:ext uri="{FF2B5EF4-FFF2-40B4-BE49-F238E27FC236}">
                <a16:creationId xmlns:a16="http://schemas.microsoft.com/office/drawing/2014/main" id="{192BE0A6-96CF-4F1C-9A0E-3DE7C0ACE879}"/>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30724" name="Obdélník 1">
            <a:extLst>
              <a:ext uri="{FF2B5EF4-FFF2-40B4-BE49-F238E27FC236}">
                <a16:creationId xmlns:a16="http://schemas.microsoft.com/office/drawing/2014/main" id="{D87F2940-BF25-48AF-88A2-B8594663C003}"/>
              </a:ext>
            </a:extLst>
          </p:cNvPr>
          <p:cNvSpPr>
            <a:spLocks noChangeArrowheads="1"/>
          </p:cNvSpPr>
          <p:nvPr/>
        </p:nvSpPr>
        <p:spPr bwMode="auto">
          <a:xfrm>
            <a:off x="8015818" y="1390651"/>
            <a:ext cx="4320116"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2400">
                <a:solidFill>
                  <a:schemeClr val="tx1"/>
                </a:solidFill>
                <a:latin typeface="Arial" panose="020B0604020202020204" pitchFamily="34" charset="0"/>
              </a:rPr>
              <a:t>v</a:t>
            </a:r>
            <a:r>
              <a:rPr lang="en-US" altLang="cs-CZ" sz="2400">
                <a:solidFill>
                  <a:schemeClr val="tx1"/>
                </a:solidFill>
                <a:latin typeface="Arial" panose="020B0604020202020204" pitchFamily="34" charset="0"/>
              </a:rPr>
              <a:t>ertical and lateral deflection</a:t>
            </a:r>
          </a:p>
          <a:p>
            <a:pPr>
              <a:lnSpc>
                <a:spcPct val="100000"/>
              </a:lnSpc>
              <a:spcAft>
                <a:spcPct val="0"/>
              </a:spcAft>
              <a:buClrTx/>
              <a:buFontTx/>
              <a:buNone/>
            </a:pPr>
            <a:r>
              <a:rPr lang="en-US" altLang="cs-CZ" sz="2400">
                <a:solidFill>
                  <a:schemeClr val="tx1"/>
                </a:solidFill>
                <a:latin typeface="Arial" panose="020B0604020202020204" pitchFamily="34" charset="0"/>
              </a:rPr>
              <a:t>mechanocardiograms (MCG)</a:t>
            </a:r>
          </a:p>
          <a:p>
            <a:pPr>
              <a:lnSpc>
                <a:spcPct val="100000"/>
              </a:lnSpc>
              <a:spcAft>
                <a:spcPct val="0"/>
              </a:spcAft>
              <a:buClrTx/>
              <a:buFont typeface="Wingdings" panose="05000000000000000000" pitchFamily="2" charset="2"/>
              <a:buNone/>
            </a:pPr>
            <a:r>
              <a:rPr lang="en-US" altLang="cs-CZ" sz="2400">
                <a:solidFill>
                  <a:schemeClr val="tx1"/>
                </a:solidFill>
                <a:latin typeface="Arial" panose="020B0604020202020204" pitchFamily="34" charset="0"/>
              </a:rPr>
              <a:t>collected in 100 Hz sampling frequency in a pilot group</a:t>
            </a:r>
          </a:p>
          <a:p>
            <a:pPr>
              <a:lnSpc>
                <a:spcPct val="100000"/>
              </a:lnSpc>
              <a:spcAft>
                <a:spcPct val="0"/>
              </a:spcAft>
              <a:buClrTx/>
              <a:buFont typeface="Wingdings" panose="05000000000000000000" pitchFamily="2" charset="2"/>
              <a:buNone/>
            </a:pPr>
            <a:endParaRPr lang="en-US" altLang="cs-CZ" sz="2400">
              <a:solidFill>
                <a:schemeClr val="tx1"/>
              </a:solidFill>
              <a:latin typeface="Arial" panose="020B0604020202020204" pitchFamily="34" charset="0"/>
            </a:endParaRPr>
          </a:p>
          <a:p>
            <a:pPr>
              <a:lnSpc>
                <a:spcPct val="100000"/>
              </a:lnSpc>
              <a:spcAft>
                <a:spcPct val="0"/>
              </a:spcAft>
              <a:buClrTx/>
              <a:buFont typeface="Wingdings" panose="05000000000000000000" pitchFamily="2" charset="2"/>
              <a:buNone/>
            </a:pPr>
            <a:r>
              <a:rPr lang="cs-CZ" altLang="cs-CZ" sz="2400">
                <a:solidFill>
                  <a:schemeClr val="tx1"/>
                </a:solidFill>
                <a:latin typeface="Arial" panose="020B0604020202020204" pitchFamily="34" charset="0"/>
              </a:rPr>
              <a:t>v</a:t>
            </a:r>
            <a:r>
              <a:rPr lang="en-US" altLang="cs-CZ" sz="2400">
                <a:solidFill>
                  <a:schemeClr val="tx1"/>
                </a:solidFill>
                <a:latin typeface="Arial" panose="020B0604020202020204" pitchFamily="34" charset="0"/>
              </a:rPr>
              <a:t>ertical deflection = contraction frequency (R-R interval) </a:t>
            </a:r>
          </a:p>
          <a:p>
            <a:pPr>
              <a:lnSpc>
                <a:spcPct val="100000"/>
              </a:lnSpc>
              <a:spcAft>
                <a:spcPct val="0"/>
              </a:spcAft>
              <a:buClrTx/>
              <a:buFont typeface="Wingdings" panose="05000000000000000000" pitchFamily="2" charset="2"/>
              <a:buNone/>
            </a:pPr>
            <a:endParaRPr lang="en-US" altLang="cs-CZ" sz="2400">
              <a:solidFill>
                <a:schemeClr val="tx1"/>
              </a:solidFill>
              <a:latin typeface="Arial" panose="020B0604020202020204" pitchFamily="34" charset="0"/>
            </a:endParaRPr>
          </a:p>
          <a:p>
            <a:pPr>
              <a:lnSpc>
                <a:spcPct val="100000"/>
              </a:lnSpc>
              <a:spcAft>
                <a:spcPct val="0"/>
              </a:spcAft>
              <a:buClrTx/>
              <a:buFont typeface="Wingdings" panose="05000000000000000000" pitchFamily="2" charset="2"/>
              <a:buNone/>
            </a:pPr>
            <a:r>
              <a:rPr lang="cs-CZ" altLang="cs-CZ" sz="2400">
                <a:solidFill>
                  <a:schemeClr val="tx1"/>
                </a:solidFill>
                <a:latin typeface="Arial" panose="020B0604020202020204" pitchFamily="34" charset="0"/>
              </a:rPr>
              <a:t>l</a:t>
            </a:r>
            <a:r>
              <a:rPr lang="en-US" altLang="cs-CZ" sz="2400">
                <a:solidFill>
                  <a:schemeClr val="tx1"/>
                </a:solidFill>
                <a:latin typeface="Arial" panose="020B0604020202020204" pitchFamily="34" charset="0"/>
              </a:rPr>
              <a:t>ateral (horizontal) deflection remains stable (repeating curve) until desynchr</a:t>
            </a:r>
            <a:r>
              <a:rPr lang="cs-CZ" altLang="cs-CZ" sz="2400">
                <a:solidFill>
                  <a:schemeClr val="tx1"/>
                </a:solidFill>
                <a:latin typeface="Arial" panose="020B0604020202020204" pitchFamily="34" charset="0"/>
              </a:rPr>
              <a:t>o</a:t>
            </a:r>
            <a:r>
              <a:rPr lang="en-US" altLang="cs-CZ" sz="2400">
                <a:solidFill>
                  <a:schemeClr val="tx1"/>
                </a:solidFill>
                <a:latin typeface="Arial" panose="020B0604020202020204" pitchFamily="34" charset="0"/>
              </a:rPr>
              <a:t>nization</a:t>
            </a:r>
          </a:p>
          <a:p>
            <a:pPr>
              <a:lnSpc>
                <a:spcPct val="100000"/>
              </a:lnSpc>
              <a:spcAft>
                <a:spcPct val="0"/>
              </a:spcAft>
              <a:buClrTx/>
              <a:buFontTx/>
              <a:buNone/>
            </a:pPr>
            <a:endParaRPr lang="en-US" altLang="cs-CZ" sz="2400">
              <a:solidFill>
                <a:schemeClr val="tx1"/>
              </a:solidFill>
              <a:latin typeface="Arial" panose="020B0604020202020204" pitchFamily="34" charset="0"/>
            </a:endParaRPr>
          </a:p>
        </p:txBody>
      </p:sp>
      <p:sp>
        <p:nvSpPr>
          <p:cNvPr id="30727" name="Rectangle 2">
            <a:extLst>
              <a:ext uri="{FF2B5EF4-FFF2-40B4-BE49-F238E27FC236}">
                <a16:creationId xmlns:a16="http://schemas.microsoft.com/office/drawing/2014/main" id="{F4C54D70-A4DE-4C11-B24B-07A76F12B115}"/>
              </a:ext>
            </a:extLst>
          </p:cNvPr>
          <p:cNvSpPr>
            <a:spLocks noChangeArrowheads="1"/>
          </p:cNvSpPr>
          <p:nvPr/>
        </p:nvSpPr>
        <p:spPr bwMode="auto">
          <a:xfrm>
            <a:off x="613833" y="6452741"/>
            <a:ext cx="8280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en-US" altLang="en-US" sz="1600" dirty="0">
                <a:solidFill>
                  <a:schemeClr val="tx1"/>
                </a:solidFill>
                <a:latin typeface="Arial" panose="020B0604020202020204" pitchFamily="34" charset="0"/>
              </a:rPr>
              <a:t>Data extraction performed by in</a:t>
            </a:r>
            <a:r>
              <a:rPr lang="cs-CZ" altLang="en-US" sz="1600" dirty="0">
                <a:solidFill>
                  <a:schemeClr val="tx1"/>
                </a:solidFill>
                <a:latin typeface="Arial" panose="020B0604020202020204" pitchFamily="34" charset="0"/>
              </a:rPr>
              <a:t>-</a:t>
            </a:r>
            <a:r>
              <a:rPr lang="en-US" altLang="en-US" sz="1600" dirty="0">
                <a:solidFill>
                  <a:schemeClr val="tx1"/>
                </a:solidFill>
                <a:latin typeface="Arial" panose="020B0604020202020204" pitchFamily="34" charset="0"/>
              </a:rPr>
              <a:t>house</a:t>
            </a:r>
            <a:r>
              <a:rPr lang="cs-CZ" altLang="en-US" sz="1600" dirty="0">
                <a:solidFill>
                  <a:schemeClr val="tx1"/>
                </a:solidFill>
                <a:latin typeface="Arial" panose="020B0604020202020204" pitchFamily="34" charset="0"/>
              </a:rPr>
              <a:t> made</a:t>
            </a:r>
            <a:r>
              <a:rPr lang="en-US" altLang="en-US" sz="1600" dirty="0">
                <a:solidFill>
                  <a:schemeClr val="tx1"/>
                </a:solidFill>
                <a:latin typeface="Arial" panose="020B0604020202020204" pitchFamily="34" charset="0"/>
              </a:rPr>
              <a:t> python script</a:t>
            </a:r>
          </a:p>
        </p:txBody>
      </p:sp>
      <p:pic>
        <p:nvPicPr>
          <p:cNvPr id="8" name="Obrázek 8">
            <a:extLst>
              <a:ext uri="{FF2B5EF4-FFF2-40B4-BE49-F238E27FC236}">
                <a16:creationId xmlns:a16="http://schemas.microsoft.com/office/drawing/2014/main" id="{3B4D603D-D9D2-45EA-8A3E-F51147727A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909" r="5779" b="43546"/>
          <a:stretch/>
        </p:blipFill>
        <p:spPr bwMode="auto">
          <a:xfrm>
            <a:off x="207433" y="1981201"/>
            <a:ext cx="7672250" cy="353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Nadpis 1">
            <a:extLst>
              <a:ext uri="{FF2B5EF4-FFF2-40B4-BE49-F238E27FC236}">
                <a16:creationId xmlns:a16="http://schemas.microsoft.com/office/drawing/2014/main" id="{466C034E-A5F4-433D-A03A-458EC7D18694}"/>
              </a:ext>
            </a:extLst>
          </p:cNvPr>
          <p:cNvSpPr>
            <a:spLocks noGrp="1"/>
          </p:cNvSpPr>
          <p:nvPr>
            <p:ph type="title"/>
          </p:nvPr>
        </p:nvSpPr>
        <p:spPr>
          <a:xfrm>
            <a:off x="503999" y="1074237"/>
            <a:ext cx="11580269" cy="738521"/>
          </a:xfrm>
        </p:spPr>
        <p:txBody>
          <a:bodyPr>
            <a:normAutofit/>
          </a:bodyPr>
          <a:lstStyle/>
          <a:p>
            <a:r>
              <a:rPr lang="cs-CZ" altLang="cs-CZ" dirty="0"/>
              <a:t>AFM monitoring </a:t>
            </a:r>
            <a:r>
              <a:rPr lang="cs-CZ" altLang="cs-CZ" dirty="0" err="1"/>
              <a:t>two</a:t>
            </a:r>
            <a:r>
              <a:rPr lang="cs-CZ" altLang="cs-CZ" dirty="0"/>
              <a:t> </a:t>
            </a:r>
            <a:r>
              <a:rPr lang="cs-CZ" altLang="cs-CZ" dirty="0" err="1"/>
              <a:t>clusters</a:t>
            </a:r>
            <a:endParaRPr lang="en-US" dirty="0"/>
          </a:p>
        </p:txBody>
      </p:sp>
      <p:sp>
        <p:nvSpPr>
          <p:cNvPr id="10" name="Obdélník 7">
            <a:extLst>
              <a:ext uri="{FF2B5EF4-FFF2-40B4-BE49-F238E27FC236}">
                <a16:creationId xmlns:a16="http://schemas.microsoft.com/office/drawing/2014/main" id="{1A8D40FF-A635-4199-94EC-2BABBD1A95D7}"/>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a:extLst>
              <a:ext uri="{FF2B5EF4-FFF2-40B4-BE49-F238E27FC236}">
                <a16:creationId xmlns:a16="http://schemas.microsoft.com/office/drawing/2014/main" id="{A5CFC46D-6C58-4828-9C0D-2B7CB5AA5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6599"/>
          <a:stretch>
            <a:fillRect/>
          </a:stretch>
        </p:blipFill>
        <p:spPr bwMode="auto">
          <a:xfrm>
            <a:off x="6113691" y="1219200"/>
            <a:ext cx="9163019" cy="410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AutoShape 7" descr="Journal of Cardiovascular Electrophysiology banner">
            <a:extLst>
              <a:ext uri="{FF2B5EF4-FFF2-40B4-BE49-F238E27FC236}">
                <a16:creationId xmlns:a16="http://schemas.microsoft.com/office/drawing/2014/main" id="{6C3B5906-6FF2-4F09-B137-5F150FA313C9}"/>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31750" name="Obdélník 1">
            <a:extLst>
              <a:ext uri="{FF2B5EF4-FFF2-40B4-BE49-F238E27FC236}">
                <a16:creationId xmlns:a16="http://schemas.microsoft.com/office/drawing/2014/main" id="{54BF6F72-980E-4023-BDC0-EA011D4A3218}"/>
              </a:ext>
            </a:extLst>
          </p:cNvPr>
          <p:cNvSpPr>
            <a:spLocks noChangeArrowheads="1"/>
          </p:cNvSpPr>
          <p:nvPr/>
        </p:nvSpPr>
        <p:spPr bwMode="auto">
          <a:xfrm>
            <a:off x="1575465" y="5724738"/>
            <a:ext cx="90410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en-US" altLang="cs-CZ" sz="1800" dirty="0">
                <a:solidFill>
                  <a:schemeClr val="tx1"/>
                </a:solidFill>
                <a:latin typeface="Arial" panose="020B0604020202020204" pitchFamily="34" charset="0"/>
              </a:rPr>
              <a:t>Vertical and lateral deflection</a:t>
            </a:r>
            <a:r>
              <a:rPr lang="cs-CZ" altLang="cs-CZ" sz="1800" dirty="0">
                <a:solidFill>
                  <a:schemeClr val="tx1"/>
                </a:solidFill>
                <a:latin typeface="Arial" panose="020B0604020202020204" pitchFamily="34" charset="0"/>
              </a:rPr>
              <a:t> „de-</a:t>
            </a:r>
            <a:r>
              <a:rPr lang="cs-CZ" altLang="cs-CZ" sz="1800" dirty="0" err="1">
                <a:solidFill>
                  <a:schemeClr val="tx1"/>
                </a:solidFill>
                <a:latin typeface="Arial" panose="020B0604020202020204" pitchFamily="34" charset="0"/>
              </a:rPr>
              <a:t>synchronized</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at</a:t>
            </a:r>
            <a:r>
              <a:rPr lang="cs-CZ" altLang="cs-CZ" sz="1800" dirty="0">
                <a:solidFill>
                  <a:schemeClr val="tx1"/>
                </a:solidFill>
                <a:latin typeface="Arial" panose="020B0604020202020204" pitchFamily="34" charset="0"/>
              </a:rPr>
              <a:t> 49 second </a:t>
            </a:r>
            <a:r>
              <a:rPr lang="cs-CZ" altLang="cs-CZ" sz="1800" dirty="0" err="1">
                <a:solidFill>
                  <a:schemeClr val="tx1"/>
                </a:solidFill>
                <a:latin typeface="Arial" panose="020B0604020202020204" pitchFamily="34" charset="0"/>
              </a:rPr>
              <a:t>after</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caffein</a:t>
            </a:r>
            <a:r>
              <a:rPr lang="cs-CZ" altLang="cs-CZ" sz="1800" dirty="0">
                <a:solidFill>
                  <a:schemeClr val="tx1"/>
                </a:solidFill>
                <a:latin typeface="Arial" panose="020B0604020202020204" pitchFamily="34" charset="0"/>
              </a:rPr>
              <a:t> </a:t>
            </a:r>
            <a:r>
              <a:rPr lang="cs-CZ" altLang="cs-CZ" sz="1800" dirty="0" err="1">
                <a:solidFill>
                  <a:schemeClr val="tx1"/>
                </a:solidFill>
                <a:latin typeface="Arial" panose="020B0604020202020204" pitchFamily="34" charset="0"/>
              </a:rPr>
              <a:t>application</a:t>
            </a:r>
            <a:endParaRPr lang="cs-CZ" altLang="cs-CZ" sz="1800" dirty="0">
              <a:solidFill>
                <a:schemeClr val="tx1"/>
              </a:solidFill>
              <a:latin typeface="Arial" panose="020B0604020202020204" pitchFamily="34" charset="0"/>
            </a:endParaRPr>
          </a:p>
          <a:p>
            <a:pPr>
              <a:lnSpc>
                <a:spcPct val="100000"/>
              </a:lnSpc>
              <a:spcAft>
                <a:spcPct val="0"/>
              </a:spcAft>
              <a:buClrTx/>
              <a:buFontTx/>
              <a:buNone/>
            </a:pPr>
            <a:r>
              <a:rPr lang="cs-CZ" altLang="cs-CZ" sz="1800" dirty="0" err="1">
                <a:solidFill>
                  <a:schemeClr val="tx1"/>
                </a:solidFill>
                <a:latin typeface="Arial" panose="020B0604020202020204" pitchFamily="34" charset="0"/>
              </a:rPr>
              <a:t>Evaulation</a:t>
            </a:r>
            <a:r>
              <a:rPr lang="cs-CZ" altLang="cs-CZ" sz="1800" dirty="0">
                <a:solidFill>
                  <a:schemeClr val="tx1"/>
                </a:solidFill>
                <a:latin typeface="Arial" panose="020B0604020202020204" pitchFamily="34" charset="0"/>
              </a:rPr>
              <a:t> as SD </a:t>
            </a:r>
            <a:r>
              <a:rPr lang="cs-CZ" altLang="cs-CZ" sz="1800" dirty="0" err="1">
                <a:solidFill>
                  <a:schemeClr val="tx1"/>
                </a:solidFill>
                <a:latin typeface="Arial" panose="020B0604020202020204" pitchFamily="34" charset="0"/>
              </a:rPr>
              <a:t>comparison</a:t>
            </a:r>
            <a:r>
              <a:rPr lang="cs-CZ" altLang="cs-CZ" sz="1800" dirty="0">
                <a:solidFill>
                  <a:schemeClr val="tx1"/>
                </a:solidFill>
                <a:latin typeface="Arial" panose="020B0604020202020204" pitchFamily="34" charset="0"/>
              </a:rPr>
              <a:t>, SDNN and SDSD </a:t>
            </a:r>
            <a:r>
              <a:rPr lang="cs-CZ" altLang="cs-CZ" sz="1800" dirty="0" err="1">
                <a:solidFill>
                  <a:schemeClr val="tx1"/>
                </a:solidFill>
                <a:latin typeface="Arial" panose="020B0604020202020204" pitchFamily="34" charset="0"/>
              </a:rPr>
              <a:t>similar</a:t>
            </a:r>
            <a:r>
              <a:rPr lang="cs-CZ" altLang="cs-CZ" sz="1800" dirty="0">
                <a:solidFill>
                  <a:schemeClr val="tx1"/>
                </a:solidFill>
                <a:latin typeface="Arial" panose="020B0604020202020204" pitchFamily="34" charset="0"/>
              </a:rPr>
              <a:t> to  </a:t>
            </a:r>
            <a:r>
              <a:rPr lang="cs-CZ" altLang="cs-CZ" sz="1800" dirty="0" err="1">
                <a:solidFill>
                  <a:schemeClr val="tx1"/>
                </a:solidFill>
                <a:latin typeface="Arial" panose="020B0604020202020204" pitchFamily="34" charset="0"/>
              </a:rPr>
              <a:t>heart</a:t>
            </a:r>
            <a:r>
              <a:rPr lang="cs-CZ" altLang="cs-CZ" sz="1800" dirty="0">
                <a:solidFill>
                  <a:schemeClr val="tx1"/>
                </a:solidFill>
                <a:latin typeface="Arial" panose="020B0604020202020204" pitchFamily="34" charset="0"/>
              </a:rPr>
              <a:t> beat </a:t>
            </a:r>
            <a:r>
              <a:rPr lang="cs-CZ" altLang="cs-CZ" sz="1800" dirty="0" err="1">
                <a:solidFill>
                  <a:schemeClr val="tx1"/>
                </a:solidFill>
                <a:latin typeface="Arial" panose="020B0604020202020204" pitchFamily="34" charset="0"/>
              </a:rPr>
              <a:t>variation</a:t>
            </a:r>
            <a:r>
              <a:rPr lang="cs-CZ" altLang="cs-CZ" sz="1800" dirty="0">
                <a:solidFill>
                  <a:schemeClr val="tx1"/>
                </a:solidFill>
                <a:latin typeface="Arial" panose="020B0604020202020204" pitchFamily="34" charset="0"/>
              </a:rPr>
              <a:t> </a:t>
            </a:r>
          </a:p>
        </p:txBody>
      </p:sp>
      <p:pic>
        <p:nvPicPr>
          <p:cNvPr id="31752" name="Picture 6">
            <a:extLst>
              <a:ext uri="{FF2B5EF4-FFF2-40B4-BE49-F238E27FC236}">
                <a16:creationId xmlns:a16="http://schemas.microsoft.com/office/drawing/2014/main" id="{0F16E56A-B239-45C1-97CD-C5C9373F8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5913" r="46201"/>
          <a:stretch>
            <a:fillRect/>
          </a:stretch>
        </p:blipFill>
        <p:spPr bwMode="auto">
          <a:xfrm>
            <a:off x="410633" y="1986228"/>
            <a:ext cx="3462866" cy="3086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bdélník 7">
            <a:extLst>
              <a:ext uri="{FF2B5EF4-FFF2-40B4-BE49-F238E27FC236}">
                <a16:creationId xmlns:a16="http://schemas.microsoft.com/office/drawing/2014/main" id="{1461DC42-3C47-4B8F-97E9-4FF9972DEE79}"/>
              </a:ext>
            </a:extLst>
          </p:cNvPr>
          <p:cNvSpPr>
            <a:spLocks noChangeArrowheads="1"/>
          </p:cNvSpPr>
          <p:nvPr/>
        </p:nvSpPr>
        <p:spPr bwMode="auto">
          <a:xfrm>
            <a:off x="10147300" y="6473279"/>
            <a:ext cx="2044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dirty="0" err="1">
                <a:solidFill>
                  <a:schemeClr val="tx1"/>
                </a:solidFill>
                <a:latin typeface="Arial" panose="020B0604020202020204" pitchFamily="34" charset="0"/>
              </a:rPr>
              <a:t>Pivato</a:t>
            </a:r>
            <a:r>
              <a:rPr lang="cs-CZ" altLang="en-US" sz="1800" i="1" dirty="0">
                <a:solidFill>
                  <a:schemeClr val="tx1"/>
                </a:solidFill>
                <a:latin typeface="Arial" panose="020B0604020202020204" pitchFamily="34" charset="0"/>
              </a:rPr>
              <a:t> et al. 2022</a:t>
            </a:r>
          </a:p>
        </p:txBody>
      </p:sp>
      <p:pic>
        <p:nvPicPr>
          <p:cNvPr id="10" name="Picture 10">
            <a:extLst>
              <a:ext uri="{FF2B5EF4-FFF2-40B4-BE49-F238E27FC236}">
                <a16:creationId xmlns:a16="http://schemas.microsoft.com/office/drawing/2014/main" id="{EEC972E5-6300-4D1B-B221-5BF6B291BE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7096" b="53401"/>
          <a:stretch>
            <a:fillRect/>
          </a:stretch>
        </p:blipFill>
        <p:spPr bwMode="auto">
          <a:xfrm>
            <a:off x="3730442" y="1528803"/>
            <a:ext cx="5134883" cy="380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AutoShape 7" descr="Journal of Cardiovascular Electrophysiology banner">
            <a:extLst>
              <a:ext uri="{FF2B5EF4-FFF2-40B4-BE49-F238E27FC236}">
                <a16:creationId xmlns:a16="http://schemas.microsoft.com/office/drawing/2014/main" id="{BA8AF36E-415E-49FD-805A-20B1C2FA46C5}"/>
              </a:ext>
            </a:extLst>
          </p:cNvPr>
          <p:cNvSpPr>
            <a:spLocks noChangeAspect="1" noChangeArrowheads="1"/>
          </p:cNvSpPr>
          <p:nvPr/>
        </p:nvSpPr>
        <p:spPr bwMode="auto">
          <a:xfrm>
            <a:off x="207433" y="-143933"/>
            <a:ext cx="406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endParaRPr lang="cs-CZ" altLang="cs-CZ" sz="2400">
              <a:solidFill>
                <a:schemeClr val="tx1"/>
              </a:solidFill>
              <a:latin typeface="Arial" panose="020B0604020202020204" pitchFamily="34" charset="0"/>
            </a:endParaRPr>
          </a:p>
        </p:txBody>
      </p:sp>
      <p:sp>
        <p:nvSpPr>
          <p:cNvPr id="35845" name="Obdélník 1">
            <a:extLst>
              <a:ext uri="{FF2B5EF4-FFF2-40B4-BE49-F238E27FC236}">
                <a16:creationId xmlns:a16="http://schemas.microsoft.com/office/drawing/2014/main" id="{C5AC9F93-C985-49D4-BE7A-AE060F2B47AD}"/>
              </a:ext>
            </a:extLst>
          </p:cNvPr>
          <p:cNvSpPr>
            <a:spLocks noChangeArrowheads="1"/>
          </p:cNvSpPr>
          <p:nvPr/>
        </p:nvSpPr>
        <p:spPr bwMode="auto">
          <a:xfrm>
            <a:off x="207433" y="1997534"/>
            <a:ext cx="11831935" cy="378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Aft>
                <a:spcPct val="0"/>
              </a:spcAft>
              <a:buClrTx/>
              <a:buFontTx/>
              <a:buNone/>
            </a:pPr>
            <a:r>
              <a:rPr lang="cs-CZ" altLang="cs-CZ" sz="2667" dirty="0" err="1">
                <a:solidFill>
                  <a:schemeClr val="tx1"/>
                </a:solidFill>
                <a:latin typeface="Arial" panose="020B0604020202020204" pitchFamily="34" charset="0"/>
              </a:rPr>
              <a:t>Standalone</a:t>
            </a:r>
            <a:r>
              <a:rPr lang="cs-CZ" altLang="cs-CZ" sz="2667" dirty="0">
                <a:solidFill>
                  <a:schemeClr val="tx1"/>
                </a:solidFill>
                <a:latin typeface="Arial" panose="020B0604020202020204" pitchFamily="34" charset="0"/>
              </a:rPr>
              <a:t> and </a:t>
            </a:r>
            <a:r>
              <a:rPr lang="cs-CZ" altLang="cs-CZ" sz="2667" dirty="0" err="1">
                <a:solidFill>
                  <a:schemeClr val="tx1"/>
                </a:solidFill>
                <a:latin typeface="Arial" panose="020B0604020202020204" pitchFamily="34" charset="0"/>
              </a:rPr>
              <a:t>combined</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method</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for</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topography</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rhytmicity</a:t>
            </a:r>
            <a:r>
              <a:rPr lang="cs-CZ" altLang="cs-CZ" sz="2667" dirty="0">
                <a:solidFill>
                  <a:schemeClr val="tx1"/>
                </a:solidFill>
                <a:latin typeface="Arial" panose="020B0604020202020204" pitchFamily="34" charset="0"/>
              </a:rPr>
              <a:t> and </a:t>
            </a:r>
            <a:r>
              <a:rPr lang="cs-CZ" altLang="cs-CZ" sz="2667" dirty="0" err="1">
                <a:solidFill>
                  <a:schemeClr val="tx1"/>
                </a:solidFill>
                <a:latin typeface="Arial" panose="020B0604020202020204" pitchFamily="34" charset="0"/>
              </a:rPr>
              <a:t>contractility</a:t>
            </a:r>
            <a:r>
              <a:rPr lang="cs-CZ" altLang="cs-CZ" sz="2667" dirty="0">
                <a:solidFill>
                  <a:schemeClr val="tx1"/>
                </a:solidFill>
                <a:latin typeface="Arial" panose="020B0604020202020204" pitchFamily="34" charset="0"/>
              </a:rPr>
              <a:t>.</a:t>
            </a:r>
          </a:p>
          <a:p>
            <a:pPr>
              <a:lnSpc>
                <a:spcPct val="100000"/>
              </a:lnSpc>
              <a:spcAft>
                <a:spcPct val="0"/>
              </a:spcAft>
              <a:buClrTx/>
              <a:buFontTx/>
              <a:buNone/>
            </a:pPr>
            <a:endParaRPr lang="cs-CZ" altLang="cs-CZ" sz="2667" dirty="0">
              <a:solidFill>
                <a:schemeClr val="tx1"/>
              </a:solidFill>
              <a:latin typeface="Arial" panose="020B0604020202020204" pitchFamily="34" charset="0"/>
            </a:endParaRPr>
          </a:p>
          <a:p>
            <a:pPr>
              <a:lnSpc>
                <a:spcPct val="100000"/>
              </a:lnSpc>
              <a:spcAft>
                <a:spcPct val="0"/>
              </a:spcAft>
              <a:buClrTx/>
              <a:buFontTx/>
              <a:buNone/>
            </a:pPr>
            <a:r>
              <a:rPr lang="cs-CZ" altLang="cs-CZ" sz="2667" dirty="0" err="1">
                <a:solidFill>
                  <a:schemeClr val="tx1"/>
                </a:solidFill>
                <a:latin typeface="Arial" panose="020B0604020202020204" pitchFamily="34" charset="0"/>
              </a:rPr>
              <a:t>Quantifing</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cardiac</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chronotrophy</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inotrophy</a:t>
            </a:r>
            <a:r>
              <a:rPr lang="cs-CZ" altLang="cs-CZ" sz="2667" dirty="0">
                <a:solidFill>
                  <a:schemeClr val="tx1"/>
                </a:solidFill>
                <a:latin typeface="Arial" panose="020B0604020202020204" pitchFamily="34" charset="0"/>
              </a:rPr>
              <a:t>, </a:t>
            </a:r>
          </a:p>
          <a:p>
            <a:pPr>
              <a:lnSpc>
                <a:spcPct val="100000"/>
              </a:lnSpc>
              <a:spcAft>
                <a:spcPct val="0"/>
              </a:spcAft>
              <a:buClrTx/>
              <a:buFontTx/>
              <a:buNone/>
            </a:pPr>
            <a:r>
              <a:rPr lang="cs-CZ" altLang="cs-CZ" sz="2667" dirty="0" err="1">
                <a:solidFill>
                  <a:schemeClr val="tx1"/>
                </a:solidFill>
                <a:latin typeface="Arial" panose="020B0604020202020204" pitchFamily="34" charset="0"/>
              </a:rPr>
              <a:t>also</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dromotrophy</a:t>
            </a:r>
            <a:r>
              <a:rPr lang="cs-CZ" altLang="cs-CZ" sz="2667" dirty="0">
                <a:solidFill>
                  <a:schemeClr val="tx1"/>
                </a:solidFill>
                <a:latin typeface="Arial" panose="020B0604020202020204" pitchFamily="34" charset="0"/>
              </a:rPr>
              <a:t> (Dual </a:t>
            </a:r>
            <a:r>
              <a:rPr lang="cs-CZ" altLang="cs-CZ" sz="2667" dirty="0" err="1">
                <a:solidFill>
                  <a:schemeClr val="tx1"/>
                </a:solidFill>
                <a:latin typeface="Arial" panose="020B0604020202020204" pitchFamily="34" charset="0"/>
              </a:rPr>
              <a:t>clusters</a:t>
            </a:r>
            <a:r>
              <a:rPr lang="cs-CZ" altLang="cs-CZ" sz="2667" dirty="0">
                <a:solidFill>
                  <a:schemeClr val="tx1"/>
                </a:solidFill>
                <a:latin typeface="Arial" panose="020B0604020202020204" pitchFamily="34" charset="0"/>
              </a:rPr>
              <a:t>)</a:t>
            </a:r>
          </a:p>
          <a:p>
            <a:pPr>
              <a:lnSpc>
                <a:spcPct val="100000"/>
              </a:lnSpc>
              <a:spcAft>
                <a:spcPct val="0"/>
              </a:spcAft>
              <a:buClrTx/>
              <a:buFontTx/>
              <a:buNone/>
            </a:pPr>
            <a:r>
              <a:rPr lang="cs-CZ" altLang="cs-CZ" sz="2667" dirty="0">
                <a:solidFill>
                  <a:schemeClr val="tx1"/>
                </a:solidFill>
                <a:latin typeface="Arial" panose="020B0604020202020204" pitchFamily="34" charset="0"/>
              </a:rPr>
              <a:t>and </a:t>
            </a:r>
            <a:r>
              <a:rPr lang="cs-CZ" altLang="cs-CZ" sz="2667" dirty="0" err="1">
                <a:solidFill>
                  <a:schemeClr val="tx1"/>
                </a:solidFill>
                <a:latin typeface="Arial" panose="020B0604020202020204" pitchFamily="34" charset="0"/>
              </a:rPr>
              <a:t>bathmotrophy</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Calcium</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imaging</a:t>
            </a:r>
            <a:r>
              <a:rPr lang="cs-CZ" altLang="cs-CZ" sz="2667" dirty="0">
                <a:solidFill>
                  <a:schemeClr val="tx1"/>
                </a:solidFill>
                <a:latin typeface="Arial" panose="020B0604020202020204" pitchFamily="34" charset="0"/>
              </a:rPr>
              <a:t>).</a:t>
            </a:r>
            <a:endParaRPr lang="en-US" altLang="cs-CZ" sz="2667" dirty="0">
              <a:solidFill>
                <a:schemeClr val="tx1"/>
              </a:solidFill>
              <a:latin typeface="Arial" panose="020B0604020202020204" pitchFamily="34" charset="0"/>
            </a:endParaRPr>
          </a:p>
          <a:p>
            <a:pPr>
              <a:lnSpc>
                <a:spcPct val="100000"/>
              </a:lnSpc>
              <a:spcAft>
                <a:spcPct val="0"/>
              </a:spcAft>
              <a:buClrTx/>
              <a:buFontTx/>
              <a:buNone/>
            </a:pPr>
            <a:endParaRPr lang="cs-CZ" altLang="cs-CZ" sz="2667" dirty="0">
              <a:solidFill>
                <a:schemeClr val="tx1"/>
              </a:solidFill>
              <a:latin typeface="Arial" panose="020B0604020202020204" pitchFamily="34" charset="0"/>
            </a:endParaRPr>
          </a:p>
          <a:p>
            <a:pPr>
              <a:lnSpc>
                <a:spcPct val="100000"/>
              </a:lnSpc>
              <a:spcAft>
                <a:spcPct val="0"/>
              </a:spcAft>
              <a:buClrTx/>
              <a:buFontTx/>
              <a:buNone/>
            </a:pPr>
            <a:r>
              <a:rPr lang="cs-CZ" altLang="cs-CZ" sz="2667" dirty="0" err="1">
                <a:solidFill>
                  <a:schemeClr val="tx1"/>
                </a:solidFill>
                <a:latin typeface="Arial" panose="020B0604020202020204" pitchFamily="34" charset="0"/>
              </a:rPr>
              <a:t>Clear</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differences</a:t>
            </a:r>
            <a:r>
              <a:rPr lang="cs-CZ" altLang="cs-CZ" sz="2667" dirty="0">
                <a:solidFill>
                  <a:schemeClr val="tx1"/>
                </a:solidFill>
                <a:latin typeface="Arial" panose="020B0604020202020204" pitchFamily="34" charset="0"/>
              </a:rPr>
              <a:t> in </a:t>
            </a:r>
            <a:r>
              <a:rPr lang="cs-CZ" altLang="cs-CZ" sz="2667" dirty="0" err="1">
                <a:solidFill>
                  <a:schemeClr val="tx1"/>
                </a:solidFill>
                <a:latin typeface="Arial" panose="020B0604020202020204" pitchFamily="34" charset="0"/>
              </a:rPr>
              <a:t>disease</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models</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for</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testing</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new</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therapeutic</a:t>
            </a:r>
            <a:r>
              <a:rPr lang="cs-CZ" altLang="cs-CZ" sz="2667" dirty="0">
                <a:solidFill>
                  <a:schemeClr val="tx1"/>
                </a:solidFill>
                <a:latin typeface="Arial" panose="020B0604020202020204" pitchFamily="34" charset="0"/>
              </a:rPr>
              <a:t> </a:t>
            </a:r>
            <a:r>
              <a:rPr lang="cs-CZ" altLang="cs-CZ" sz="2667" dirty="0" err="1">
                <a:solidFill>
                  <a:schemeClr val="tx1"/>
                </a:solidFill>
                <a:latin typeface="Arial" panose="020B0604020202020204" pitchFamily="34" charset="0"/>
              </a:rPr>
              <a:t>strategies</a:t>
            </a:r>
            <a:endParaRPr lang="en-US" altLang="cs-CZ" sz="2667" dirty="0">
              <a:solidFill>
                <a:schemeClr val="tx1"/>
              </a:solidFill>
              <a:latin typeface="Arial" panose="020B0604020202020204" pitchFamily="34" charset="0"/>
            </a:endParaRPr>
          </a:p>
          <a:p>
            <a:pPr>
              <a:lnSpc>
                <a:spcPct val="100000"/>
              </a:lnSpc>
              <a:spcAft>
                <a:spcPct val="0"/>
              </a:spcAft>
              <a:buClrTx/>
              <a:buFontTx/>
              <a:buNone/>
            </a:pPr>
            <a:endParaRPr lang="cs-CZ" altLang="cs-CZ" sz="2667" dirty="0">
              <a:solidFill>
                <a:schemeClr val="tx1"/>
              </a:solidFill>
              <a:latin typeface="Arial" panose="020B0604020202020204" pitchFamily="34" charset="0"/>
            </a:endParaRPr>
          </a:p>
          <a:p>
            <a:pPr>
              <a:lnSpc>
                <a:spcPct val="100000"/>
              </a:lnSpc>
              <a:spcAft>
                <a:spcPct val="0"/>
              </a:spcAft>
              <a:buClrTx/>
              <a:buFontTx/>
              <a:buNone/>
            </a:pPr>
            <a:r>
              <a:rPr lang="cs-CZ" altLang="cs-CZ" sz="2667" dirty="0">
                <a:solidFill>
                  <a:schemeClr val="tx1"/>
                </a:solidFill>
                <a:latin typeface="Arial" panose="020B0604020202020204" pitchFamily="34" charset="0"/>
              </a:rPr>
              <a:t>Robust m</a:t>
            </a:r>
            <a:r>
              <a:rPr lang="en-US" altLang="cs-CZ" sz="2667" dirty="0" err="1">
                <a:solidFill>
                  <a:schemeClr val="tx1"/>
                </a:solidFill>
                <a:latin typeface="Arial" panose="020B0604020202020204" pitchFamily="34" charset="0"/>
              </a:rPr>
              <a:t>odel</a:t>
            </a:r>
            <a:r>
              <a:rPr lang="en-US" altLang="cs-CZ" sz="2667" dirty="0">
                <a:solidFill>
                  <a:schemeClr val="tx1"/>
                </a:solidFill>
                <a:latin typeface="Arial" panose="020B0604020202020204" pitchFamily="34" charset="0"/>
              </a:rPr>
              <a:t> for advanced drug screening and disease-drug interaction.</a:t>
            </a:r>
          </a:p>
        </p:txBody>
      </p:sp>
      <p:sp>
        <p:nvSpPr>
          <p:cNvPr id="7" name="Nadpis 1">
            <a:extLst>
              <a:ext uri="{FF2B5EF4-FFF2-40B4-BE49-F238E27FC236}">
                <a16:creationId xmlns:a16="http://schemas.microsoft.com/office/drawing/2014/main" id="{A4F26D07-E941-4CA4-8026-ADF6BB5CF920}"/>
              </a:ext>
            </a:extLst>
          </p:cNvPr>
          <p:cNvSpPr>
            <a:spLocks noGrp="1"/>
          </p:cNvSpPr>
          <p:nvPr>
            <p:ph type="title"/>
          </p:nvPr>
        </p:nvSpPr>
        <p:spPr>
          <a:xfrm>
            <a:off x="503999" y="1074237"/>
            <a:ext cx="11580269" cy="738521"/>
          </a:xfrm>
        </p:spPr>
        <p:txBody>
          <a:bodyPr>
            <a:normAutofit/>
          </a:bodyPr>
          <a:lstStyle/>
          <a:p>
            <a:r>
              <a:rPr lang="cs-CZ" altLang="cs-CZ" dirty="0"/>
              <a:t>AFM </a:t>
            </a:r>
            <a:r>
              <a:rPr lang="cs-CZ" altLang="cs-CZ" dirty="0" err="1"/>
              <a:t>CMs</a:t>
            </a:r>
            <a:r>
              <a:rPr lang="cs-CZ" altLang="cs-CZ" dirty="0"/>
              <a:t> monitoring</a:t>
            </a:r>
            <a:endParaRPr lang="en-US" dirty="0"/>
          </a:p>
        </p:txBody>
      </p:sp>
      <p:pic>
        <p:nvPicPr>
          <p:cNvPr id="3" name="Picture 2">
            <a:extLst>
              <a:ext uri="{FF2B5EF4-FFF2-40B4-BE49-F238E27FC236}">
                <a16:creationId xmlns:a16="http://schemas.microsoft.com/office/drawing/2014/main" id="{09E88CAD-7F78-4116-BA9E-B3A418D730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1623" y="2536373"/>
            <a:ext cx="3448594" cy="193983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D3CBD36-6AAC-4531-B8CB-CEE1E3388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7834" y="679731"/>
            <a:ext cx="2558716" cy="1279358"/>
          </a:xfrm>
          <a:prstGeom prst="rect">
            <a:avLst/>
          </a:prstGeom>
        </p:spPr>
      </p:pic>
      <p:pic>
        <p:nvPicPr>
          <p:cNvPr id="17" name="Picture 16">
            <a:extLst>
              <a:ext uri="{FF2B5EF4-FFF2-40B4-BE49-F238E27FC236}">
                <a16:creationId xmlns:a16="http://schemas.microsoft.com/office/drawing/2014/main" id="{FD01B2B2-608C-4B0A-BB1F-C8F874508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1550" y="532125"/>
            <a:ext cx="2533650" cy="1800225"/>
          </a:xfrm>
          <a:prstGeom prst="rect">
            <a:avLst/>
          </a:prstGeom>
        </p:spPr>
      </p:pic>
      <p:sp>
        <p:nvSpPr>
          <p:cNvPr id="2" name="Zástupný obsah 1">
            <a:extLst>
              <a:ext uri="{FF2B5EF4-FFF2-40B4-BE49-F238E27FC236}">
                <a16:creationId xmlns:a16="http://schemas.microsoft.com/office/drawing/2014/main" id="{E263F3B4-A4A3-4ADD-BA28-2FA6F8AD1B98}"/>
              </a:ext>
            </a:extLst>
          </p:cNvPr>
          <p:cNvSpPr>
            <a:spLocks noGrp="1"/>
          </p:cNvSpPr>
          <p:nvPr>
            <p:ph idx="1"/>
          </p:nvPr>
        </p:nvSpPr>
        <p:spPr/>
        <p:txBody>
          <a:bodyPr/>
          <a:lstStyle/>
          <a:p>
            <a:r>
              <a:rPr lang="cs-CZ" dirty="0"/>
              <a:t>Martin Pesl</a:t>
            </a:r>
          </a:p>
          <a:p>
            <a:r>
              <a:rPr lang="cs-CZ" dirty="0"/>
              <a:t>+420723860905</a:t>
            </a:r>
          </a:p>
          <a:p>
            <a:r>
              <a:rPr lang="cs-CZ" dirty="0"/>
              <a:t>pesl@fnusa.cz</a:t>
            </a:r>
          </a:p>
        </p:txBody>
      </p:sp>
      <p:pic>
        <p:nvPicPr>
          <p:cNvPr id="3" name="Picture 10" descr="https://enoch.fnusa.cz/images/logo.png">
            <a:extLst>
              <a:ext uri="{FF2B5EF4-FFF2-40B4-BE49-F238E27FC236}">
                <a16:creationId xmlns:a16="http://schemas.microsoft.com/office/drawing/2014/main" id="{8F6E861B-B3FA-420F-9CF6-66AE1D6DCC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9288" y="389335"/>
            <a:ext cx="957262"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logoref9">
            <a:extLst>
              <a:ext uri="{FF2B5EF4-FFF2-40B4-BE49-F238E27FC236}">
                <a16:creationId xmlns:a16="http://schemas.microsoft.com/office/drawing/2014/main" id="{970DB73C-D143-446E-B610-02236DA6747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5359" b="40624"/>
          <a:stretch/>
        </p:blipFill>
        <p:spPr bwMode="auto">
          <a:xfrm>
            <a:off x="7572373" y="1790814"/>
            <a:ext cx="4278170" cy="828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délník 7">
            <a:extLst>
              <a:ext uri="{FF2B5EF4-FFF2-40B4-BE49-F238E27FC236}">
                <a16:creationId xmlns:a16="http://schemas.microsoft.com/office/drawing/2014/main" id="{7F5FCC47-2DE4-4969-BFE6-A06818D69DCD}"/>
              </a:ext>
            </a:extLst>
          </p:cNvPr>
          <p:cNvSpPr>
            <a:spLocks noChangeArrowheads="1"/>
          </p:cNvSpPr>
          <p:nvPr/>
        </p:nvSpPr>
        <p:spPr bwMode="auto">
          <a:xfrm>
            <a:off x="-120314" y="6473279"/>
            <a:ext cx="123724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14000"/>
              </a:lnSpc>
              <a:spcAft>
                <a:spcPts val="600"/>
              </a:spcAft>
              <a:buClr>
                <a:srgbClr val="E1253B"/>
              </a:buClr>
              <a:buFont typeface="Wingdings" panose="05000000000000000000" pitchFamily="2" charset="2"/>
              <a:buChar char="§"/>
              <a:defRPr sz="2800">
                <a:solidFill>
                  <a:srgbClr val="595959"/>
                </a:solidFill>
                <a:latin typeface="Calibri" panose="020F0502020204030204" pitchFamily="34" charset="0"/>
              </a:defRPr>
            </a:lvl1pPr>
            <a:lvl2pPr marL="742950" indent="-285750">
              <a:lnSpc>
                <a:spcPct val="114000"/>
              </a:lnSpc>
              <a:spcAft>
                <a:spcPts val="600"/>
              </a:spcAft>
              <a:buClr>
                <a:srgbClr val="E1253B"/>
              </a:buClr>
              <a:buFont typeface="Arial" panose="020B0604020202020204" pitchFamily="34" charset="0"/>
              <a:buChar char="–"/>
              <a:defRPr sz="2800">
                <a:solidFill>
                  <a:srgbClr val="595959"/>
                </a:solidFill>
                <a:latin typeface="Calibri" panose="020F0502020204030204" pitchFamily="34" charset="0"/>
              </a:defRPr>
            </a:lvl2pPr>
            <a:lvl3pPr marL="1143000" indent="-228600">
              <a:lnSpc>
                <a:spcPct val="114000"/>
              </a:lnSpc>
              <a:spcAft>
                <a:spcPts val="600"/>
              </a:spcAft>
              <a:buClr>
                <a:srgbClr val="E1253B"/>
              </a:buClr>
              <a:buFont typeface="Wingdings" panose="05000000000000000000" pitchFamily="2" charset="2"/>
              <a:buChar char="§"/>
              <a:defRPr sz="2400">
                <a:solidFill>
                  <a:srgbClr val="595959"/>
                </a:solidFill>
                <a:latin typeface="Calibri" panose="020F0502020204030204" pitchFamily="34" charset="0"/>
              </a:defRPr>
            </a:lvl3pPr>
            <a:lvl4pPr marL="16002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E1253B"/>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E1253B"/>
              </a:buClr>
              <a:buFont typeface="Arial" panose="020B0604020202020204" pitchFamily="34" charset="0"/>
              <a:buChar char="»"/>
              <a:defRPr sz="2000">
                <a:solidFill>
                  <a:schemeClr val="tx1"/>
                </a:solidFill>
                <a:latin typeface="Calibri" panose="020F0502020204030204" pitchFamily="34" charset="0"/>
              </a:defRPr>
            </a:lvl9pPr>
          </a:lstStyle>
          <a:p>
            <a:pPr algn="r">
              <a:lnSpc>
                <a:spcPct val="100000"/>
              </a:lnSpc>
              <a:spcAft>
                <a:spcPct val="0"/>
              </a:spcAft>
              <a:buClrTx/>
              <a:buFontTx/>
              <a:buNone/>
            </a:pPr>
            <a:r>
              <a:rPr lang="cs-CZ" altLang="en-US" sz="1800" i="1" u="sng" dirty="0" err="1">
                <a:solidFill>
                  <a:schemeClr val="tx1"/>
                </a:solidFill>
                <a:latin typeface="Arial" panose="020B0604020202020204" pitchFamily="34" charset="0"/>
              </a:rPr>
              <a:t>Supported</a:t>
            </a:r>
            <a:r>
              <a:rPr lang="cs-CZ" altLang="en-US" sz="1800" i="1" u="sng" dirty="0">
                <a:solidFill>
                  <a:schemeClr val="tx1"/>
                </a:solidFill>
                <a:latin typeface="Arial" panose="020B0604020202020204" pitchFamily="34" charset="0"/>
              </a:rPr>
              <a:t> by </a:t>
            </a:r>
            <a:r>
              <a:rPr lang="en-US" sz="1800" i="1" u="sng" dirty="0">
                <a:solidFill>
                  <a:schemeClr val="tx1"/>
                </a:solidFill>
                <a:latin typeface="Arial" panose="020B0604020202020204" pitchFamily="34" charset="0"/>
              </a:rPr>
              <a:t>7AMB13FR011</a:t>
            </a:r>
            <a:r>
              <a:rPr lang="cs-CZ" sz="1800" i="1" u="sng" dirty="0">
                <a:solidFill>
                  <a:schemeClr val="tx1"/>
                </a:solidFill>
                <a:latin typeface="Arial" panose="020B0604020202020204" pitchFamily="34" charset="0"/>
              </a:rPr>
              <a:t>, </a:t>
            </a:r>
            <a:r>
              <a:rPr lang="en-US" sz="1800" i="1" u="sng" dirty="0">
                <a:solidFill>
                  <a:schemeClr val="tx1"/>
                </a:solidFill>
                <a:latin typeface="Arial" panose="020B0604020202020204" pitchFamily="34" charset="0"/>
              </a:rPr>
              <a:t>GA13-19910S</a:t>
            </a:r>
            <a:r>
              <a:rPr lang="cs-CZ" sz="1800" i="1" u="sng" dirty="0">
                <a:solidFill>
                  <a:schemeClr val="tx1"/>
                </a:solidFill>
                <a:latin typeface="Arial" panose="020B0604020202020204" pitchFamily="34" charset="0"/>
              </a:rPr>
              <a:t>, </a:t>
            </a:r>
            <a:r>
              <a:rPr lang="en-US" sz="1800" i="1" u="sng" dirty="0">
                <a:solidFill>
                  <a:schemeClr val="tx1"/>
                </a:solidFill>
                <a:latin typeface="Arial" panose="020B0604020202020204" pitchFamily="34" charset="0"/>
              </a:rPr>
              <a:t>NU20-06-00156</a:t>
            </a:r>
            <a:r>
              <a:rPr lang="cs-CZ" sz="1800" i="1" u="sng" dirty="0">
                <a:solidFill>
                  <a:schemeClr val="tx1"/>
                </a:solidFill>
                <a:latin typeface="Arial" panose="020B0604020202020204" pitchFamily="34" charset="0"/>
              </a:rPr>
              <a:t>, </a:t>
            </a:r>
            <a:r>
              <a:rPr lang="en-US" sz="1800" i="1" u="sng" dirty="0">
                <a:solidFill>
                  <a:schemeClr val="tx1"/>
                </a:solidFill>
                <a:latin typeface="Arial" panose="020B0604020202020204" pitchFamily="34" charset="0"/>
                <a:hlinkClick r:id="rId7">
                  <a:extLst>
                    <a:ext uri="{A12FA001-AC4F-418D-AE19-62706E023703}">
                      <ahyp:hlinkClr xmlns:ahyp="http://schemas.microsoft.com/office/drawing/2018/hyperlinkcolor" val="tx"/>
                    </a:ext>
                  </a:extLst>
                </a:hlinkClick>
              </a:rPr>
              <a:t>LQ1605</a:t>
            </a:r>
            <a:r>
              <a:rPr lang="cs-CZ" altLang="en-US" sz="1800" i="1" u="sng" dirty="0">
                <a:solidFill>
                  <a:schemeClr val="tx1"/>
                </a:solidFill>
                <a:latin typeface="Arial" panose="020B0604020202020204" pitchFamily="34" charset="0"/>
              </a:rPr>
              <a:t> LX22NPO5104, 732170 and </a:t>
            </a:r>
            <a:r>
              <a:rPr lang="en-US" sz="1800" i="1" u="sng" dirty="0">
                <a:solidFill>
                  <a:schemeClr val="tx1"/>
                </a:solidFill>
                <a:latin typeface="Arial" panose="020B0604020202020204" pitchFamily="34" charset="0"/>
              </a:rPr>
              <a:t>MUNI/A/1410/2022</a:t>
            </a:r>
            <a:endParaRPr lang="cs-CZ" altLang="en-US" sz="1800" i="1" u="sng" dirty="0">
              <a:solidFill>
                <a:schemeClr val="tx1"/>
              </a:solidFill>
              <a:latin typeface="Arial" panose="020B0604020202020204" pitchFamily="34" charset="0"/>
            </a:endParaRPr>
          </a:p>
        </p:txBody>
      </p:sp>
      <p:pic>
        <p:nvPicPr>
          <p:cNvPr id="8" name="Picture 7">
            <a:extLst>
              <a:ext uri="{FF2B5EF4-FFF2-40B4-BE49-F238E27FC236}">
                <a16:creationId xmlns:a16="http://schemas.microsoft.com/office/drawing/2014/main" id="{FE2C4CE7-40E9-4344-A2C5-B5E63E3CFD7F}"/>
              </a:ext>
            </a:extLst>
          </p:cNvPr>
          <p:cNvPicPr>
            <a:picLocks noChangeAspect="1"/>
          </p:cNvPicPr>
          <p:nvPr/>
        </p:nvPicPr>
        <p:blipFill>
          <a:blip r:embed="rId8"/>
          <a:stretch>
            <a:fillRect/>
          </a:stretch>
        </p:blipFill>
        <p:spPr>
          <a:xfrm>
            <a:off x="9068101" y="37262"/>
            <a:ext cx="1466850" cy="885825"/>
          </a:xfrm>
          <a:prstGeom prst="rect">
            <a:avLst/>
          </a:prstGeom>
        </p:spPr>
      </p:pic>
      <p:pic>
        <p:nvPicPr>
          <p:cNvPr id="10" name="Picture 9">
            <a:extLst>
              <a:ext uri="{FF2B5EF4-FFF2-40B4-BE49-F238E27FC236}">
                <a16:creationId xmlns:a16="http://schemas.microsoft.com/office/drawing/2014/main" id="{8BE84DEF-82E6-4247-97A8-4B5A3847A84F}"/>
              </a:ext>
            </a:extLst>
          </p:cNvPr>
          <p:cNvPicPr>
            <a:picLocks noChangeAspect="1"/>
          </p:cNvPicPr>
          <p:nvPr/>
        </p:nvPicPr>
        <p:blipFill>
          <a:blip r:embed="rId9"/>
          <a:stretch>
            <a:fillRect/>
          </a:stretch>
        </p:blipFill>
        <p:spPr>
          <a:xfrm>
            <a:off x="6365426" y="2604372"/>
            <a:ext cx="5565357" cy="612058"/>
          </a:xfrm>
          <a:prstGeom prst="rect">
            <a:avLst/>
          </a:prstGeom>
        </p:spPr>
      </p:pic>
      <p:pic>
        <p:nvPicPr>
          <p:cNvPr id="11" name="Picture 10">
            <a:extLst>
              <a:ext uri="{FF2B5EF4-FFF2-40B4-BE49-F238E27FC236}">
                <a16:creationId xmlns:a16="http://schemas.microsoft.com/office/drawing/2014/main" id="{F876B17A-7BF8-4E0D-A505-388671173EA4}"/>
              </a:ext>
            </a:extLst>
          </p:cNvPr>
          <p:cNvPicPr>
            <a:picLocks noChangeAspect="1"/>
          </p:cNvPicPr>
          <p:nvPr/>
        </p:nvPicPr>
        <p:blipFill>
          <a:blip r:embed="rId10"/>
          <a:stretch>
            <a:fillRect/>
          </a:stretch>
        </p:blipFill>
        <p:spPr>
          <a:xfrm>
            <a:off x="5484087" y="2658554"/>
            <a:ext cx="805092" cy="612058"/>
          </a:xfrm>
          <a:prstGeom prst="rect">
            <a:avLst/>
          </a:prstGeom>
        </p:spPr>
      </p:pic>
      <p:graphicFrame>
        <p:nvGraphicFramePr>
          <p:cNvPr id="12" name="Object 11">
            <a:extLst>
              <a:ext uri="{FF2B5EF4-FFF2-40B4-BE49-F238E27FC236}">
                <a16:creationId xmlns:a16="http://schemas.microsoft.com/office/drawing/2014/main" id="{6AF46FD2-E9DA-4395-8D93-E793E1F4157C}"/>
              </a:ext>
            </a:extLst>
          </p:cNvPr>
          <p:cNvGraphicFramePr>
            <a:graphicFrameLocks noChangeAspect="1"/>
          </p:cNvGraphicFramePr>
          <p:nvPr>
            <p:extLst>
              <p:ext uri="{D42A27DB-BD31-4B8C-83A1-F6EECF244321}">
                <p14:modId xmlns:p14="http://schemas.microsoft.com/office/powerpoint/2010/main" val="551571980"/>
              </p:ext>
            </p:extLst>
          </p:nvPr>
        </p:nvGraphicFramePr>
        <p:xfrm>
          <a:off x="92075" y="92075"/>
          <a:ext cx="1250950" cy="374650"/>
        </p:xfrm>
        <a:graphic>
          <a:graphicData uri="http://schemas.openxmlformats.org/presentationml/2006/ole">
            <mc:AlternateContent xmlns:mc="http://schemas.openxmlformats.org/markup-compatibility/2006">
              <mc:Choice xmlns:v="urn:schemas-microsoft-com:vml" Requires="v">
                <p:oleObj spid="_x0000_s2053" name="Packager Shell Object" showAsIcon="1" r:id="rId11" imgW="1251360" imgH="374040" progId="Package">
                  <p:embed/>
                </p:oleObj>
              </mc:Choice>
              <mc:Fallback>
                <p:oleObj name="Packager Shell Object" showAsIcon="1" r:id="rId11" imgW="1251360" imgH="374040" progId="Package">
                  <p:embed/>
                  <p:pic>
                    <p:nvPicPr>
                      <p:cNvPr id="0" name=""/>
                      <p:cNvPicPr/>
                      <p:nvPr/>
                    </p:nvPicPr>
                    <p:blipFill>
                      <a:blip r:embed="rId12"/>
                      <a:stretch>
                        <a:fillRect/>
                      </a:stretch>
                    </p:blipFill>
                    <p:spPr>
                      <a:xfrm>
                        <a:off x="92075" y="92075"/>
                        <a:ext cx="1250950" cy="374650"/>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93C2B1D0-3C36-4204-98F6-C145CBA9EEE0}"/>
              </a:ext>
            </a:extLst>
          </p:cNvPr>
          <p:cNvPicPr>
            <a:picLocks noChangeAspect="1"/>
          </p:cNvPicPr>
          <p:nvPr/>
        </p:nvPicPr>
        <p:blipFill>
          <a:blip r:embed="rId13"/>
          <a:stretch>
            <a:fillRect/>
          </a:stretch>
        </p:blipFill>
        <p:spPr>
          <a:xfrm>
            <a:off x="7681254" y="68264"/>
            <a:ext cx="1466850" cy="847265"/>
          </a:xfrm>
          <a:prstGeom prst="rect">
            <a:avLst/>
          </a:prstGeom>
        </p:spPr>
      </p:pic>
      <p:pic>
        <p:nvPicPr>
          <p:cNvPr id="15" name="Picture 14">
            <a:extLst>
              <a:ext uri="{FF2B5EF4-FFF2-40B4-BE49-F238E27FC236}">
                <a16:creationId xmlns:a16="http://schemas.microsoft.com/office/drawing/2014/main" id="{E266C629-992E-4373-A245-6D6B45C7974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310593" y="1810282"/>
            <a:ext cx="2189146" cy="774621"/>
          </a:xfrm>
          <a:prstGeom prst="rect">
            <a:avLst/>
          </a:prstGeom>
        </p:spPr>
      </p:pic>
      <p:pic>
        <p:nvPicPr>
          <p:cNvPr id="21" name="Picture 20">
            <a:extLst>
              <a:ext uri="{FF2B5EF4-FFF2-40B4-BE49-F238E27FC236}">
                <a16:creationId xmlns:a16="http://schemas.microsoft.com/office/drawing/2014/main" id="{FFEE3F75-19F5-4B4F-8818-8143EB33004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56021" y="5423847"/>
            <a:ext cx="5565357" cy="750881"/>
          </a:xfrm>
          <a:prstGeom prst="rect">
            <a:avLst/>
          </a:prstGeom>
        </p:spPr>
      </p:pic>
    </p:spTree>
    <p:extLst>
      <p:ext uri="{BB962C8B-B14F-4D97-AF65-F5344CB8AC3E}">
        <p14:creationId xmlns:p14="http://schemas.microsoft.com/office/powerpoint/2010/main" val="2105107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8"/>
          <p:cNvSpPr txBox="1"/>
          <p:nvPr/>
        </p:nvSpPr>
        <p:spPr>
          <a:xfrm>
            <a:off x="3380181" y="402359"/>
            <a:ext cx="2368854" cy="209609"/>
          </a:xfrm>
          <a:prstGeom prst="rect">
            <a:avLst/>
          </a:prstGeom>
          <a:noFill/>
        </p:spPr>
        <p:txBody>
          <a:bodyPr wrap="square" rtlCol="0">
            <a:spAutoFit/>
          </a:bodyPr>
          <a:lstStyle>
            <a:defPPr>
              <a:defRPr lang="cs-CZ"/>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a:lstStyle>
          <a:p>
            <a:r>
              <a:rPr lang="cs-CZ" sz="762" dirty="0">
                <a:solidFill>
                  <a:schemeClr val="bg1"/>
                </a:solidFill>
              </a:rPr>
              <a:t>RESEARCH PROGRAM NAME (</a:t>
            </a:r>
            <a:r>
              <a:rPr lang="cs-CZ" sz="762" dirty="0" err="1">
                <a:solidFill>
                  <a:schemeClr val="bg1"/>
                </a:solidFill>
              </a:rPr>
              <a:t>change</a:t>
            </a:r>
            <a:r>
              <a:rPr lang="cs-CZ" sz="762" dirty="0">
                <a:solidFill>
                  <a:schemeClr val="bg1"/>
                </a:solidFill>
              </a:rPr>
              <a:t>)</a:t>
            </a:r>
            <a:endParaRPr lang="en-US" sz="762" dirty="0">
              <a:solidFill>
                <a:schemeClr val="bg1"/>
              </a:solidFill>
            </a:endParaRPr>
          </a:p>
        </p:txBody>
      </p:sp>
      <p:sp>
        <p:nvSpPr>
          <p:cNvPr id="15" name="Nadpis 1"/>
          <p:cNvSpPr>
            <a:spLocks noGrp="1"/>
          </p:cNvSpPr>
          <p:nvPr>
            <p:ph type="ctrTitle"/>
          </p:nvPr>
        </p:nvSpPr>
        <p:spPr>
          <a:xfrm>
            <a:off x="1426676" y="717829"/>
            <a:ext cx="9339355" cy="435724"/>
          </a:xfrm>
        </p:spPr>
        <p:txBody>
          <a:bodyPr>
            <a:normAutofit fontScale="90000"/>
          </a:bodyPr>
          <a:lstStyle/>
          <a:p>
            <a:pPr algn="l"/>
            <a:r>
              <a:rPr lang="en-US" sz="1838" b="1" dirty="0">
                <a:solidFill>
                  <a:srgbClr val="FF0000"/>
                </a:solidFill>
              </a:rPr>
              <a:t>Biomechanical drug testing by atomic force microscopy </a:t>
            </a:r>
            <a:br>
              <a:rPr lang="cs-CZ" sz="1838" b="1" dirty="0">
                <a:solidFill>
                  <a:srgbClr val="FF0000"/>
                </a:solidFill>
              </a:rPr>
            </a:br>
            <a:r>
              <a:rPr lang="en-US" sz="1838" b="1" dirty="0">
                <a:solidFill>
                  <a:srgbClr val="FF0000"/>
                </a:solidFill>
              </a:rPr>
              <a:t>combined with human pluripotent stem cell derived cardiomyocytes</a:t>
            </a:r>
            <a:endParaRPr lang="cs-CZ" sz="1838" b="1" dirty="0">
              <a:solidFill>
                <a:srgbClr val="FF0000"/>
              </a:solidFill>
            </a:endParaRPr>
          </a:p>
        </p:txBody>
      </p:sp>
      <p:sp>
        <p:nvSpPr>
          <p:cNvPr id="16" name="Podnadpis 2"/>
          <p:cNvSpPr>
            <a:spLocks noGrp="1"/>
          </p:cNvSpPr>
          <p:nvPr>
            <p:ph type="subTitle" idx="1"/>
          </p:nvPr>
        </p:nvSpPr>
        <p:spPr>
          <a:xfrm>
            <a:off x="1425969" y="1153553"/>
            <a:ext cx="9339355" cy="629379"/>
          </a:xfrm>
        </p:spPr>
        <p:txBody>
          <a:bodyPr>
            <a:noAutofit/>
          </a:bodyPr>
          <a:lstStyle/>
          <a:p>
            <a:pPr algn="l"/>
            <a:r>
              <a:rPr lang="cs-CZ" sz="896" b="1" u="sng" dirty="0"/>
              <a:t>Martin Pesl</a:t>
            </a:r>
            <a:r>
              <a:rPr lang="cs-CZ" sz="896" dirty="0"/>
              <a:t>1,2,3, Jan Pribyl4, Simon Klimovic4, Martin Scurek5, Tomas Urban1, </a:t>
            </a:r>
            <a:r>
              <a:rPr lang="cs-CZ" sz="896" dirty="0" err="1"/>
              <a:t>Sarka</a:t>
            </a:r>
            <a:r>
              <a:rPr lang="cs-CZ" sz="896" dirty="0"/>
              <a:t> Jelinkova1,2, Kristian Brat5, Vladimir Rotrekl1,2, Petr Skladal6</a:t>
            </a:r>
          </a:p>
          <a:p>
            <a:pPr algn="l"/>
            <a:endParaRPr lang="cs-CZ" sz="896" dirty="0"/>
          </a:p>
        </p:txBody>
      </p:sp>
      <p:sp>
        <p:nvSpPr>
          <p:cNvPr id="3" name="Rectangle 2">
            <a:extLst>
              <a:ext uri="{FF2B5EF4-FFF2-40B4-BE49-F238E27FC236}">
                <a16:creationId xmlns:a16="http://schemas.microsoft.com/office/drawing/2014/main" id="{57D6091F-71EE-4533-88DA-DCAFC8B3C040}"/>
              </a:ext>
            </a:extLst>
          </p:cNvPr>
          <p:cNvSpPr/>
          <p:nvPr/>
        </p:nvSpPr>
        <p:spPr>
          <a:xfrm>
            <a:off x="1495986" y="1395622"/>
            <a:ext cx="9199321" cy="454355"/>
          </a:xfrm>
          <a:prstGeom prst="rect">
            <a:avLst/>
          </a:prstGeom>
        </p:spPr>
        <p:txBody>
          <a:bodyPr wrap="square">
            <a:spAutoFit/>
          </a:bodyPr>
          <a:lstStyle/>
          <a:p>
            <a:r>
              <a:rPr lang="cs-CZ" sz="784" dirty="0"/>
              <a:t>1Dep. </a:t>
            </a:r>
            <a:r>
              <a:rPr lang="cs-CZ" sz="784" dirty="0" err="1"/>
              <a:t>of</a:t>
            </a:r>
            <a:r>
              <a:rPr lang="cs-CZ" sz="784" dirty="0"/>
              <a:t> Biology, </a:t>
            </a:r>
            <a:r>
              <a:rPr lang="cs-CZ" sz="784" dirty="0" err="1"/>
              <a:t>Medical</a:t>
            </a:r>
            <a:r>
              <a:rPr lang="cs-CZ" sz="784" dirty="0"/>
              <a:t> </a:t>
            </a:r>
            <a:r>
              <a:rPr lang="cs-CZ" sz="784" dirty="0" err="1"/>
              <a:t>faculty</a:t>
            </a:r>
            <a:r>
              <a:rPr lang="cs-CZ" sz="784" dirty="0"/>
              <a:t>, Masaryk University, Czech Republic;  2ICRC, St. Anna University </a:t>
            </a:r>
            <a:r>
              <a:rPr lang="cs-CZ" sz="784" dirty="0" err="1"/>
              <a:t>Hospital</a:t>
            </a:r>
            <a:r>
              <a:rPr lang="cs-CZ" sz="784" dirty="0"/>
              <a:t>;  3Internal </a:t>
            </a:r>
            <a:r>
              <a:rPr lang="cs-CZ" sz="784" dirty="0" err="1"/>
              <a:t>medicine-Cardioangiology</a:t>
            </a:r>
            <a:r>
              <a:rPr lang="cs-CZ" sz="784" dirty="0"/>
              <a:t>, St. Anna University </a:t>
            </a:r>
            <a:r>
              <a:rPr lang="cs-CZ" sz="784" dirty="0" err="1"/>
              <a:t>Hospital</a:t>
            </a:r>
            <a:r>
              <a:rPr lang="cs-CZ" sz="784" dirty="0"/>
              <a:t> and Masaryk University; CZ 4Nanobiology, CEITEC, Masaryk University; CZ 5Department </a:t>
            </a:r>
            <a:r>
              <a:rPr lang="cs-CZ" sz="784" dirty="0" err="1"/>
              <a:t>of</a:t>
            </a:r>
            <a:r>
              <a:rPr lang="cs-CZ" sz="784" dirty="0"/>
              <a:t> </a:t>
            </a:r>
            <a:r>
              <a:rPr lang="cs-CZ" sz="784" dirty="0" err="1"/>
              <a:t>Pulmonary</a:t>
            </a:r>
            <a:r>
              <a:rPr lang="cs-CZ" sz="784" dirty="0"/>
              <a:t> </a:t>
            </a:r>
            <a:r>
              <a:rPr lang="cs-CZ" sz="784" dirty="0" err="1"/>
              <a:t>Diseases</a:t>
            </a:r>
            <a:r>
              <a:rPr lang="cs-CZ" sz="784" dirty="0"/>
              <a:t> and </a:t>
            </a:r>
            <a:r>
              <a:rPr lang="cs-CZ" sz="784" dirty="0" err="1"/>
              <a:t>Tuberculosis</a:t>
            </a:r>
            <a:r>
              <a:rPr lang="cs-CZ" sz="784" dirty="0"/>
              <a:t>, </a:t>
            </a:r>
            <a:r>
              <a:rPr lang="cs-CZ" sz="784" dirty="0" err="1"/>
              <a:t>Faculty</a:t>
            </a:r>
            <a:r>
              <a:rPr lang="cs-CZ" sz="784" dirty="0"/>
              <a:t> </a:t>
            </a:r>
            <a:r>
              <a:rPr lang="cs-CZ" sz="784" dirty="0" err="1"/>
              <a:t>of</a:t>
            </a:r>
            <a:r>
              <a:rPr lang="cs-CZ" sz="784" dirty="0"/>
              <a:t> </a:t>
            </a:r>
            <a:r>
              <a:rPr lang="cs-CZ" sz="784" dirty="0" err="1"/>
              <a:t>Medicine</a:t>
            </a:r>
            <a:r>
              <a:rPr lang="cs-CZ" sz="784" dirty="0"/>
              <a:t>, University </a:t>
            </a:r>
            <a:r>
              <a:rPr lang="cs-CZ" sz="784" dirty="0" err="1"/>
              <a:t>Hospital</a:t>
            </a:r>
            <a:r>
              <a:rPr lang="cs-CZ" sz="784" dirty="0"/>
              <a:t> Brno and Masaryk University, CZ 6Department </a:t>
            </a:r>
            <a:r>
              <a:rPr lang="cs-CZ" sz="784" dirty="0" err="1"/>
              <a:t>of</a:t>
            </a:r>
            <a:r>
              <a:rPr lang="cs-CZ" sz="784" dirty="0"/>
              <a:t> </a:t>
            </a:r>
            <a:r>
              <a:rPr lang="cs-CZ" sz="784" dirty="0" err="1"/>
              <a:t>Biochemistry</a:t>
            </a:r>
            <a:r>
              <a:rPr lang="cs-CZ" sz="784" dirty="0"/>
              <a:t>, </a:t>
            </a:r>
            <a:r>
              <a:rPr lang="cs-CZ" sz="784" dirty="0" err="1"/>
              <a:t>Faculty</a:t>
            </a:r>
            <a:r>
              <a:rPr lang="cs-CZ" sz="784" dirty="0"/>
              <a:t> </a:t>
            </a:r>
            <a:r>
              <a:rPr lang="cs-CZ" sz="784" dirty="0" err="1"/>
              <a:t>of</a:t>
            </a:r>
            <a:r>
              <a:rPr lang="cs-CZ" sz="784" dirty="0"/>
              <a:t> Science, Masaryk University, CZ</a:t>
            </a:r>
          </a:p>
        </p:txBody>
      </p:sp>
      <p:sp>
        <p:nvSpPr>
          <p:cNvPr id="6" name="Rectangle 5">
            <a:extLst>
              <a:ext uri="{FF2B5EF4-FFF2-40B4-BE49-F238E27FC236}">
                <a16:creationId xmlns:a16="http://schemas.microsoft.com/office/drawing/2014/main" id="{280DE35D-686E-4F43-B26D-4F8385A9F811}"/>
              </a:ext>
            </a:extLst>
          </p:cNvPr>
          <p:cNvSpPr/>
          <p:nvPr/>
        </p:nvSpPr>
        <p:spPr>
          <a:xfrm>
            <a:off x="1389820" y="6048189"/>
            <a:ext cx="7923670" cy="730136"/>
          </a:xfrm>
          <a:prstGeom prst="rect">
            <a:avLst/>
          </a:prstGeom>
        </p:spPr>
        <p:txBody>
          <a:bodyPr wrap="square">
            <a:spAutoFit/>
          </a:bodyPr>
          <a:lstStyle/>
          <a:p>
            <a:r>
              <a:rPr lang="cs-CZ" sz="672" b="1" dirty="0" err="1">
                <a:latin typeface="+mj-lt"/>
                <a:ea typeface="Times New Roman" panose="02020603050405020304" pitchFamily="18" charset="0"/>
              </a:rPr>
              <a:t>Ref</a:t>
            </a:r>
            <a:r>
              <a:rPr lang="cs-CZ" sz="672" b="1" dirty="0">
                <a:latin typeface="+mj-lt"/>
                <a:ea typeface="Times New Roman" panose="02020603050405020304" pitchFamily="18" charset="0"/>
              </a:rPr>
              <a:t>.:</a:t>
            </a:r>
            <a:r>
              <a:rPr lang="cs-CZ" sz="672" dirty="0">
                <a:latin typeface="+mj-lt"/>
                <a:ea typeface="Times New Roman" panose="02020603050405020304" pitchFamily="18" charset="0"/>
              </a:rPr>
              <a:t>  </a:t>
            </a:r>
            <a:r>
              <a:rPr lang="en-US" sz="672" b="1" dirty="0">
                <a:latin typeface="+mj-lt"/>
                <a:ea typeface="Times New Roman" panose="02020603050405020304" pitchFamily="18" charset="0"/>
              </a:rPr>
              <a:t>Pesl M, </a:t>
            </a:r>
            <a:r>
              <a:rPr lang="en-US" sz="672" dirty="0">
                <a:latin typeface="+mj-lt"/>
                <a:ea typeface="Times New Roman" panose="02020603050405020304" pitchFamily="18" charset="0"/>
              </a:rPr>
              <a:t>Pribyl J, Acimovic I,</a:t>
            </a:r>
            <a:r>
              <a:rPr lang="cs-CZ" sz="672" dirty="0">
                <a:latin typeface="+mj-lt"/>
                <a:ea typeface="Times New Roman" panose="02020603050405020304" pitchFamily="18" charset="0"/>
              </a:rPr>
              <a:t> et al. </a:t>
            </a:r>
            <a:r>
              <a:rPr lang="en-US" sz="672" dirty="0">
                <a:latin typeface="+mj-lt"/>
                <a:ea typeface="Times New Roman" panose="02020603050405020304" pitchFamily="18" charset="0"/>
              </a:rPr>
              <a:t>Atomic force microscopy combined with human pluripotent stem cell derived cardiomyocytes for biomechanical sensing. </a:t>
            </a:r>
            <a:r>
              <a:rPr lang="en-US" sz="672" dirty="0" err="1">
                <a:latin typeface="+mj-lt"/>
                <a:ea typeface="Times New Roman" panose="02020603050405020304" pitchFamily="18" charset="0"/>
              </a:rPr>
              <a:t>Biosens</a:t>
            </a:r>
            <a:r>
              <a:rPr lang="en-US" sz="672" dirty="0">
                <a:latin typeface="+mj-lt"/>
                <a:ea typeface="Times New Roman" panose="02020603050405020304" pitchFamily="18" charset="0"/>
              </a:rPr>
              <a:t> </a:t>
            </a:r>
            <a:r>
              <a:rPr lang="en-US" sz="672" dirty="0" err="1">
                <a:latin typeface="+mj-lt"/>
                <a:ea typeface="Times New Roman" panose="02020603050405020304" pitchFamily="18" charset="0"/>
              </a:rPr>
              <a:t>Bioelectron</a:t>
            </a:r>
            <a:r>
              <a:rPr lang="en-US" sz="672" dirty="0">
                <a:latin typeface="+mj-lt"/>
                <a:ea typeface="Times New Roman" panose="02020603050405020304" pitchFamily="18" charset="0"/>
              </a:rPr>
              <a:t>. 2016 Nov 15;85:751-757. </a:t>
            </a:r>
            <a:r>
              <a:rPr lang="en-US" sz="672" dirty="0" err="1">
                <a:latin typeface="+mj-lt"/>
                <a:ea typeface="Times New Roman" panose="02020603050405020304" pitchFamily="18" charset="0"/>
              </a:rPr>
              <a:t>doi</a:t>
            </a:r>
            <a:r>
              <a:rPr lang="en-US" sz="672" dirty="0">
                <a:latin typeface="+mj-lt"/>
                <a:ea typeface="Times New Roman" panose="02020603050405020304" pitchFamily="18" charset="0"/>
              </a:rPr>
              <a:t>: 10.1016/j.bios.2016.05.073. 2016 May 28</a:t>
            </a:r>
            <a:r>
              <a:rPr lang="cs-CZ" sz="672" dirty="0">
                <a:latin typeface="+mj-lt"/>
                <a:ea typeface="Times New Roman" panose="02020603050405020304" pitchFamily="18" charset="0"/>
              </a:rPr>
              <a:t>, </a:t>
            </a:r>
            <a:r>
              <a:rPr lang="en-US" sz="672" b="1" dirty="0">
                <a:latin typeface="+mj-lt"/>
                <a:ea typeface="Times New Roman" panose="02020603050405020304" pitchFamily="18" charset="0"/>
              </a:rPr>
              <a:t>Caluori G, </a:t>
            </a:r>
            <a:r>
              <a:rPr lang="en-US" sz="672" dirty="0">
                <a:latin typeface="+mj-lt"/>
                <a:ea typeface="Times New Roman" panose="02020603050405020304" pitchFamily="18" charset="0"/>
              </a:rPr>
              <a:t>Pribyl J, Pesl M, Jelinkova S, Rotrekl V, </a:t>
            </a:r>
            <a:r>
              <a:rPr lang="en-US" sz="672" dirty="0" err="1">
                <a:latin typeface="+mj-lt"/>
                <a:ea typeface="Times New Roman" panose="02020603050405020304" pitchFamily="18" charset="0"/>
              </a:rPr>
              <a:t>Skladal</a:t>
            </a:r>
            <a:r>
              <a:rPr lang="en-US" sz="672" dirty="0">
                <a:latin typeface="+mj-lt"/>
                <a:ea typeface="Times New Roman" panose="02020603050405020304" pitchFamily="18" charset="0"/>
              </a:rPr>
              <a:t> P, Raiteri R. Non-invasive electromechanical cell-based biosensors for improved investigation of 3D cardiac models </a:t>
            </a:r>
            <a:r>
              <a:rPr lang="en-US" sz="672" dirty="0" err="1">
                <a:latin typeface="+mj-lt"/>
                <a:ea typeface="Times New Roman" panose="02020603050405020304" pitchFamily="18" charset="0"/>
              </a:rPr>
              <a:t>Biosens</a:t>
            </a:r>
            <a:r>
              <a:rPr lang="en-US" sz="672" dirty="0">
                <a:latin typeface="+mj-lt"/>
                <a:ea typeface="Times New Roman" panose="02020603050405020304" pitchFamily="18" charset="0"/>
              </a:rPr>
              <a:t> </a:t>
            </a:r>
            <a:r>
              <a:rPr lang="en-US" sz="672" dirty="0" err="1">
                <a:latin typeface="+mj-lt"/>
                <a:ea typeface="Times New Roman" panose="02020603050405020304" pitchFamily="18" charset="0"/>
              </a:rPr>
              <a:t>Bioelectron</a:t>
            </a:r>
            <a:r>
              <a:rPr lang="en-US" sz="672" dirty="0">
                <a:latin typeface="+mj-lt"/>
                <a:ea typeface="Times New Roman" panose="02020603050405020304" pitchFamily="18" charset="0"/>
              </a:rPr>
              <a:t>. 2019 Jan 15;124-125:129-135. </a:t>
            </a:r>
            <a:r>
              <a:rPr lang="en-US" sz="672" dirty="0" err="1">
                <a:latin typeface="+mj-lt"/>
                <a:ea typeface="Times New Roman" panose="02020603050405020304" pitchFamily="18" charset="0"/>
              </a:rPr>
              <a:t>doi</a:t>
            </a:r>
            <a:r>
              <a:rPr lang="en-US" sz="672" dirty="0">
                <a:latin typeface="+mj-lt"/>
                <a:ea typeface="Times New Roman" panose="02020603050405020304" pitchFamily="18" charset="0"/>
              </a:rPr>
              <a:t>: 10.1016/j.bios.2018.10.021. </a:t>
            </a:r>
            <a:r>
              <a:rPr lang="en-US" sz="672" dirty="0" err="1">
                <a:latin typeface="+mj-lt"/>
                <a:ea typeface="Times New Roman" panose="02020603050405020304" pitchFamily="18" charset="0"/>
              </a:rPr>
              <a:t>Epub</a:t>
            </a:r>
            <a:r>
              <a:rPr lang="en-US" sz="672" dirty="0">
                <a:latin typeface="+mj-lt"/>
                <a:ea typeface="Times New Roman" panose="02020603050405020304" pitchFamily="18" charset="0"/>
              </a:rPr>
              <a:t> 2018 Oct 16. </a:t>
            </a:r>
            <a:r>
              <a:rPr lang="en-US" sz="672" b="1" dirty="0">
                <a:latin typeface="+mj-lt"/>
                <a:ea typeface="Times New Roman" panose="02020603050405020304" pitchFamily="18" charset="0"/>
              </a:rPr>
              <a:t>Pribyl J, </a:t>
            </a:r>
            <a:r>
              <a:rPr lang="en-US" sz="672" dirty="0">
                <a:latin typeface="+mj-lt"/>
                <a:ea typeface="Times New Roman" panose="02020603050405020304" pitchFamily="18" charset="0"/>
              </a:rPr>
              <a:t>Pešl M, Caluori G, Acimovic I, Jelinkova S, Dvorak P, </a:t>
            </a:r>
            <a:r>
              <a:rPr lang="en-US" sz="672" dirty="0" err="1">
                <a:latin typeface="+mj-lt"/>
                <a:ea typeface="Times New Roman" panose="02020603050405020304" pitchFamily="18" charset="0"/>
              </a:rPr>
              <a:t>Skladal</a:t>
            </a:r>
            <a:r>
              <a:rPr lang="en-US" sz="672" dirty="0">
                <a:latin typeface="+mj-lt"/>
                <a:ea typeface="Times New Roman" panose="02020603050405020304" pitchFamily="18" charset="0"/>
              </a:rPr>
              <a:t> P, Rotrekl V. Biomechanical Characterization of Human Pluripotent Stem Cell-Derived Cardiomyocytes by Use of Atomic Force Microscopy. Methods Mol Biol. 2019;1886:343-353. </a:t>
            </a:r>
            <a:r>
              <a:rPr lang="en-US" sz="672" dirty="0" err="1">
                <a:latin typeface="+mj-lt"/>
                <a:ea typeface="Times New Roman" panose="02020603050405020304" pitchFamily="18" charset="0"/>
              </a:rPr>
              <a:t>doi</a:t>
            </a:r>
            <a:r>
              <a:rPr lang="en-US" sz="672" dirty="0">
                <a:latin typeface="+mj-lt"/>
                <a:ea typeface="Times New Roman" panose="02020603050405020304" pitchFamily="18" charset="0"/>
              </a:rPr>
              <a:t>: 10.1007/978-1-4939-8894-5_20. PMID: 30374878.</a:t>
            </a:r>
            <a:endParaRPr lang="cs-CZ" sz="784" dirty="0">
              <a:latin typeface="+mj-lt"/>
              <a:ea typeface="Times New Roman" panose="02020603050405020304" pitchFamily="18" charset="0"/>
            </a:endParaRPr>
          </a:p>
          <a:p>
            <a:endParaRPr lang="en-US" sz="784" dirty="0">
              <a:latin typeface="+mj-lt"/>
            </a:endParaRPr>
          </a:p>
        </p:txBody>
      </p:sp>
      <p:sp>
        <p:nvSpPr>
          <p:cNvPr id="9" name="Rectangle 8">
            <a:extLst>
              <a:ext uri="{FF2B5EF4-FFF2-40B4-BE49-F238E27FC236}">
                <a16:creationId xmlns:a16="http://schemas.microsoft.com/office/drawing/2014/main" id="{D04B6AB9-1C9E-4EE2-AF67-C64339E913F1}"/>
              </a:ext>
            </a:extLst>
          </p:cNvPr>
          <p:cNvSpPr/>
          <p:nvPr/>
        </p:nvSpPr>
        <p:spPr>
          <a:xfrm>
            <a:off x="1383776" y="6498458"/>
            <a:ext cx="7923670" cy="533736"/>
          </a:xfrm>
          <a:prstGeom prst="rect">
            <a:avLst/>
          </a:prstGeom>
          <a:solidFill>
            <a:schemeClr val="bg1"/>
          </a:solidFill>
        </p:spPr>
        <p:txBody>
          <a:bodyPr wrap="square">
            <a:spAutoFit/>
          </a:bodyPr>
          <a:lstStyle/>
          <a:p>
            <a:r>
              <a:rPr lang="cs-CZ" sz="717" b="1" dirty="0" err="1">
                <a:solidFill>
                  <a:srgbClr val="8C1616"/>
                </a:solidFill>
                <a:latin typeface="+mj-lt"/>
                <a:cs typeface="Segoe UI" panose="020B0502040204020203" pitchFamily="34" charset="0"/>
              </a:rPr>
              <a:t>Authors</a:t>
            </a:r>
            <a:r>
              <a:rPr lang="cs-CZ" sz="717" b="1" dirty="0">
                <a:solidFill>
                  <a:srgbClr val="8C1616"/>
                </a:solidFill>
                <a:latin typeface="+mj-lt"/>
                <a:cs typeface="Segoe UI" panose="020B0502040204020203" pitchFamily="34" charset="0"/>
              </a:rPr>
              <a:t> </a:t>
            </a:r>
            <a:r>
              <a:rPr lang="cs-CZ" sz="717" b="1" dirty="0" err="1">
                <a:solidFill>
                  <a:srgbClr val="8C1616"/>
                </a:solidFill>
                <a:latin typeface="+mj-lt"/>
                <a:cs typeface="Segoe UI" panose="020B0502040204020203" pitchFamily="34" charset="0"/>
              </a:rPr>
              <a:t>declare</a:t>
            </a:r>
            <a:r>
              <a:rPr lang="cs-CZ" sz="717" b="1" dirty="0">
                <a:solidFill>
                  <a:srgbClr val="8C1616"/>
                </a:solidFill>
                <a:latin typeface="+mj-lt"/>
                <a:cs typeface="Segoe UI" panose="020B0502040204020203" pitchFamily="34" charset="0"/>
              </a:rPr>
              <a:t> no </a:t>
            </a:r>
            <a:r>
              <a:rPr lang="cs-CZ" sz="717" b="1" dirty="0" err="1">
                <a:solidFill>
                  <a:srgbClr val="8C1616"/>
                </a:solidFill>
                <a:latin typeface="+mj-lt"/>
                <a:cs typeface="Segoe UI" panose="020B0502040204020203" pitchFamily="34" charset="0"/>
              </a:rPr>
              <a:t>conflict</a:t>
            </a:r>
            <a:r>
              <a:rPr lang="cs-CZ" sz="717" b="1" dirty="0">
                <a:solidFill>
                  <a:srgbClr val="8C1616"/>
                </a:solidFill>
                <a:latin typeface="+mj-lt"/>
                <a:cs typeface="Segoe UI" panose="020B0502040204020203" pitchFamily="34" charset="0"/>
              </a:rPr>
              <a:t> </a:t>
            </a:r>
            <a:r>
              <a:rPr lang="cs-CZ" sz="717" b="1" dirty="0" err="1">
                <a:solidFill>
                  <a:srgbClr val="8C1616"/>
                </a:solidFill>
                <a:latin typeface="+mj-lt"/>
                <a:cs typeface="Segoe UI" panose="020B0502040204020203" pitchFamily="34" charset="0"/>
              </a:rPr>
              <a:t>of</a:t>
            </a:r>
            <a:r>
              <a:rPr lang="cs-CZ" sz="717" b="1" dirty="0">
                <a:solidFill>
                  <a:srgbClr val="8C1616"/>
                </a:solidFill>
                <a:latin typeface="+mj-lt"/>
                <a:cs typeface="Segoe UI" panose="020B0502040204020203" pitchFamily="34" charset="0"/>
              </a:rPr>
              <a:t> </a:t>
            </a:r>
            <a:r>
              <a:rPr lang="cs-CZ" sz="717" b="1" dirty="0" err="1">
                <a:solidFill>
                  <a:srgbClr val="8C1616"/>
                </a:solidFill>
                <a:latin typeface="+mj-lt"/>
                <a:cs typeface="Segoe UI" panose="020B0502040204020203" pitchFamily="34" charset="0"/>
              </a:rPr>
              <a:t>interest</a:t>
            </a:r>
            <a:r>
              <a:rPr lang="cs-CZ" sz="717" b="1" dirty="0">
                <a:solidFill>
                  <a:srgbClr val="8C1616"/>
                </a:solidFill>
                <a:latin typeface="+mj-lt"/>
                <a:cs typeface="Segoe UI" panose="020B0502040204020203" pitchFamily="34" charset="0"/>
              </a:rPr>
              <a:t> </a:t>
            </a:r>
          </a:p>
          <a:p>
            <a:r>
              <a:rPr lang="cs-CZ" sz="717" b="1" dirty="0" err="1">
                <a:solidFill>
                  <a:srgbClr val="8C1616"/>
                </a:solidFill>
                <a:latin typeface="+mj-lt"/>
                <a:cs typeface="Segoe UI" panose="020B0502040204020203" pitchFamily="34" charset="0"/>
              </a:rPr>
              <a:t>Acknowledgements</a:t>
            </a:r>
            <a:r>
              <a:rPr lang="cs-CZ" sz="717" b="1" dirty="0">
                <a:solidFill>
                  <a:srgbClr val="8C1616"/>
                </a:solidFill>
                <a:latin typeface="+mj-lt"/>
                <a:cs typeface="Segoe UI" panose="020B0502040204020203" pitchFamily="34" charset="0"/>
              </a:rPr>
              <a:t> </a:t>
            </a:r>
            <a:r>
              <a:rPr lang="en-US" sz="717" dirty="0">
                <a:latin typeface="+mj-lt"/>
              </a:rPr>
              <a:t>This project was supported by research grant project AZV Czech Ministry of Health / Program for support of applied medical research for the years 2020-2023 NU20-06-00156 and Masaryk University´s specific research MUNI/A/1455/2019.  We acknowledge CEITEC CF Nanobiotechnology</a:t>
            </a:r>
            <a:r>
              <a:rPr lang="cs-CZ" sz="717" dirty="0">
                <a:latin typeface="+mj-lt"/>
              </a:rPr>
              <a:t> and </a:t>
            </a:r>
            <a:r>
              <a:rPr lang="en-US" sz="717" dirty="0"/>
              <a:t>European Regional Development Fund </a:t>
            </a:r>
            <a:r>
              <a:rPr lang="en-US" sz="717" dirty="0">
                <a:latin typeface="+mj-lt"/>
              </a:rPr>
              <a:t>FNUSA-ICRC</a:t>
            </a:r>
            <a:r>
              <a:rPr lang="cs-CZ" sz="717" dirty="0">
                <a:latin typeface="+mj-lt"/>
              </a:rPr>
              <a:t> </a:t>
            </a:r>
            <a:r>
              <a:rPr lang="cs-CZ" sz="717" dirty="0" err="1">
                <a:latin typeface="+mj-lt"/>
              </a:rPr>
              <a:t>project</a:t>
            </a:r>
            <a:r>
              <a:rPr lang="cs-CZ" sz="717" dirty="0">
                <a:latin typeface="+mj-lt"/>
              </a:rPr>
              <a:t>  </a:t>
            </a:r>
            <a:r>
              <a:rPr lang="en-US" sz="717" dirty="0">
                <a:latin typeface="+mj-lt"/>
              </a:rPr>
              <a:t>ENOCH</a:t>
            </a:r>
            <a:r>
              <a:rPr lang="cs-CZ" sz="717" dirty="0">
                <a:latin typeface="+mj-lt"/>
              </a:rPr>
              <a:t> </a:t>
            </a:r>
            <a:r>
              <a:rPr lang="en-US" sz="717" dirty="0">
                <a:latin typeface="+mj-lt"/>
              </a:rPr>
              <a:t>CZ.02.1.01/0.0/0.0/16_019/0000868</a:t>
            </a:r>
          </a:p>
        </p:txBody>
      </p:sp>
      <p:sp>
        <p:nvSpPr>
          <p:cNvPr id="19" name="Rectangle 18">
            <a:extLst>
              <a:ext uri="{FF2B5EF4-FFF2-40B4-BE49-F238E27FC236}">
                <a16:creationId xmlns:a16="http://schemas.microsoft.com/office/drawing/2014/main" id="{EFE53E2D-3D71-4762-80DD-0DD7354FA569}"/>
              </a:ext>
            </a:extLst>
          </p:cNvPr>
          <p:cNvSpPr/>
          <p:nvPr/>
        </p:nvSpPr>
        <p:spPr>
          <a:xfrm>
            <a:off x="1425969" y="1846996"/>
            <a:ext cx="3067915" cy="1195199"/>
          </a:xfrm>
          <a:prstGeom prst="rect">
            <a:avLst/>
          </a:prstGeom>
        </p:spPr>
        <p:txBody>
          <a:bodyPr wrap="square">
            <a:spAutoFit/>
          </a:bodyPr>
          <a:lstStyle/>
          <a:p>
            <a:pPr algn="just">
              <a:tabLst>
                <a:tab pos="143015" algn="l"/>
              </a:tabLst>
            </a:pPr>
            <a:r>
              <a:rPr lang="cs-CZ" sz="896" b="1" dirty="0">
                <a:latin typeface="+mj-lt"/>
                <a:ea typeface="Times New Roman" panose="02020603050405020304" pitchFamily="18" charset="0"/>
              </a:rPr>
              <a:t>Intro:</a:t>
            </a:r>
            <a:r>
              <a:rPr lang="cs-CZ" sz="896" dirty="0">
                <a:latin typeface="+mj-lt"/>
                <a:ea typeface="Times New Roman" panose="02020603050405020304" pitchFamily="18" charset="0"/>
              </a:rPr>
              <a:t> D</a:t>
            </a:r>
            <a:r>
              <a:rPr lang="en-US" sz="896" dirty="0">
                <a:latin typeface="+mj-lt"/>
                <a:ea typeface="Times New Roman" panose="02020603050405020304" pitchFamily="18" charset="0"/>
              </a:rPr>
              <a:t>rugs entering clinical usage, has to be tested on arrhythmic adverse effects, nevertheless effect on cardiomyocyte contraction has been tested in very few substances, only related to cardiac pathologies. AFM-based biosensor allows in-vitro disease modelling </a:t>
            </a:r>
            <a:r>
              <a:rPr lang="cs-CZ" sz="896" dirty="0">
                <a:latin typeface="+mj-lt"/>
                <a:ea typeface="Times New Roman" panose="02020603050405020304" pitchFamily="18" charset="0"/>
              </a:rPr>
              <a:t>(Pesl et al 2016, Caluori et al 2019) </a:t>
            </a:r>
            <a:r>
              <a:rPr lang="en-US" sz="896" dirty="0">
                <a:latin typeface="+mj-lt"/>
                <a:ea typeface="Times New Roman" panose="02020603050405020304" pitchFamily="18" charset="0"/>
              </a:rPr>
              <a:t>but also enables to monitor the effect of cardiomyocyte-contraction affecting drugs.</a:t>
            </a:r>
          </a:p>
        </p:txBody>
      </p:sp>
      <p:sp>
        <p:nvSpPr>
          <p:cNvPr id="23" name="Rectangle 22">
            <a:extLst>
              <a:ext uri="{FF2B5EF4-FFF2-40B4-BE49-F238E27FC236}">
                <a16:creationId xmlns:a16="http://schemas.microsoft.com/office/drawing/2014/main" id="{C3460D6C-1198-4591-A2D7-B260D046F4B6}"/>
              </a:ext>
            </a:extLst>
          </p:cNvPr>
          <p:cNvSpPr/>
          <p:nvPr/>
        </p:nvSpPr>
        <p:spPr>
          <a:xfrm>
            <a:off x="1417917" y="4655482"/>
            <a:ext cx="3064794" cy="1608774"/>
          </a:xfrm>
          <a:prstGeom prst="rect">
            <a:avLst/>
          </a:prstGeom>
        </p:spPr>
        <p:txBody>
          <a:bodyPr wrap="square">
            <a:spAutoFit/>
          </a:bodyPr>
          <a:lstStyle/>
          <a:p>
            <a:pPr algn="just"/>
            <a:r>
              <a:rPr lang="en-US" sz="896" b="1" dirty="0">
                <a:latin typeface="+mj-lt"/>
                <a:ea typeface="Times New Roman" panose="02020603050405020304" pitchFamily="18" charset="0"/>
              </a:rPr>
              <a:t>Methods: </a:t>
            </a:r>
            <a:r>
              <a:rPr lang="en-US" sz="896" dirty="0">
                <a:latin typeface="+mj-lt"/>
                <a:ea typeface="Times New Roman" panose="02020603050405020304" pitchFamily="18" charset="0"/>
              </a:rPr>
              <a:t>Stem cell d</a:t>
            </a:r>
            <a:r>
              <a:rPr lang="en-US" sz="896" dirty="0">
                <a:latin typeface="+mj-lt"/>
              </a:rPr>
              <a:t>ifferentiated cardiomyocyte clusters </a:t>
            </a:r>
            <a:r>
              <a:rPr lang="cs-CZ" sz="896" dirty="0">
                <a:latin typeface="+mj-lt"/>
              </a:rPr>
              <a:t> </a:t>
            </a:r>
            <a:r>
              <a:rPr lang="cs-CZ" sz="896" dirty="0" err="1">
                <a:latin typeface="+mj-lt"/>
              </a:rPr>
              <a:t>for</a:t>
            </a:r>
            <a:r>
              <a:rPr lang="cs-CZ" sz="896" dirty="0">
                <a:latin typeface="+mj-lt"/>
              </a:rPr>
              <a:t> 28 </a:t>
            </a:r>
            <a:r>
              <a:rPr lang="cs-CZ" sz="896" dirty="0" err="1">
                <a:latin typeface="+mj-lt"/>
              </a:rPr>
              <a:t>days</a:t>
            </a:r>
            <a:r>
              <a:rPr lang="cs-CZ" sz="896" dirty="0">
                <a:latin typeface="+mj-lt"/>
              </a:rPr>
              <a:t> (Pesl  et al 2014) </a:t>
            </a:r>
            <a:r>
              <a:rPr lang="en-US" sz="896" dirty="0">
                <a:latin typeface="+mj-lt"/>
              </a:rPr>
              <a:t>provide realistic wild type phenotype analysis as well as disease modelling  for neuromuscular diseases, cardiomyopathies and</a:t>
            </a:r>
            <a:r>
              <a:rPr lang="cs-CZ" sz="896" dirty="0">
                <a:latin typeface="+mj-lt"/>
              </a:rPr>
              <a:t> c</a:t>
            </a:r>
            <a:r>
              <a:rPr lang="en-US" sz="896" dirty="0" err="1">
                <a:latin typeface="+mj-lt"/>
              </a:rPr>
              <a:t>hannelopathies</a:t>
            </a:r>
            <a:r>
              <a:rPr lang="en-US" sz="896" dirty="0">
                <a:latin typeface="+mj-lt"/>
              </a:rPr>
              <a:t>.</a:t>
            </a:r>
            <a:r>
              <a:rPr lang="cs-CZ" sz="896" dirty="0">
                <a:latin typeface="+mj-lt"/>
              </a:rPr>
              <a:t> </a:t>
            </a:r>
            <a:r>
              <a:rPr lang="cs-CZ" sz="896" dirty="0" err="1">
                <a:latin typeface="+mj-lt"/>
              </a:rPr>
              <a:t>Especially</a:t>
            </a:r>
            <a:r>
              <a:rPr lang="cs-CZ" sz="896" dirty="0">
                <a:latin typeface="+mj-lt"/>
              </a:rPr>
              <a:t> </a:t>
            </a:r>
            <a:r>
              <a:rPr lang="cs-CZ" sz="896" dirty="0" err="1">
                <a:latin typeface="+mj-lt"/>
              </a:rPr>
              <a:t>action</a:t>
            </a:r>
            <a:r>
              <a:rPr lang="cs-CZ" sz="896" dirty="0">
                <a:latin typeface="+mj-lt"/>
              </a:rPr>
              <a:t> </a:t>
            </a:r>
            <a:r>
              <a:rPr lang="cs-CZ" sz="896" dirty="0" err="1">
                <a:latin typeface="+mj-lt"/>
              </a:rPr>
              <a:t>potential</a:t>
            </a:r>
            <a:r>
              <a:rPr lang="cs-CZ" sz="896" dirty="0">
                <a:latin typeface="+mj-lt"/>
              </a:rPr>
              <a:t> </a:t>
            </a:r>
            <a:r>
              <a:rPr lang="cs-CZ" sz="896" dirty="0" err="1">
                <a:latin typeface="+mj-lt"/>
              </a:rPr>
              <a:t>propagation</a:t>
            </a:r>
            <a:r>
              <a:rPr lang="cs-CZ" sz="896" dirty="0">
                <a:latin typeface="+mj-lt"/>
              </a:rPr>
              <a:t> as </a:t>
            </a:r>
            <a:r>
              <a:rPr lang="en-US" sz="896" dirty="0">
                <a:latin typeface="+mj-lt"/>
              </a:rPr>
              <a:t>electrophysiology parameter</a:t>
            </a:r>
            <a:r>
              <a:rPr lang="cs-CZ" sz="896" dirty="0">
                <a:latin typeface="+mj-lt"/>
              </a:rPr>
              <a:t> and </a:t>
            </a:r>
            <a:r>
              <a:rPr lang="cs-CZ" sz="896" dirty="0"/>
              <a:t>c</a:t>
            </a:r>
            <a:r>
              <a:rPr lang="en-US" sz="896" dirty="0" err="1"/>
              <a:t>ontraction</a:t>
            </a:r>
            <a:r>
              <a:rPr lang="cs-CZ" sz="896" dirty="0"/>
              <a:t> as </a:t>
            </a:r>
            <a:r>
              <a:rPr lang="en-US" sz="896" dirty="0"/>
              <a:t>mechanistic parameter</a:t>
            </a:r>
            <a:r>
              <a:rPr lang="cs-CZ" sz="896" dirty="0"/>
              <a:t>.</a:t>
            </a:r>
            <a:r>
              <a:rPr lang="en-US" sz="896" dirty="0"/>
              <a:t> AFM (JPK </a:t>
            </a:r>
            <a:r>
              <a:rPr lang="en-US" sz="896" dirty="0" err="1"/>
              <a:t>NanoWizard</a:t>
            </a:r>
            <a:r>
              <a:rPr lang="en-US" sz="896" dirty="0"/>
              <a:t> 3, Bruker) combined with an inverted light microscope (IX-81S1F-3) was used to obtain </a:t>
            </a:r>
            <a:r>
              <a:rPr lang="en-US" sz="896" dirty="0" err="1"/>
              <a:t>mechanocardiograms</a:t>
            </a:r>
            <a:r>
              <a:rPr lang="en-US" sz="896" dirty="0"/>
              <a:t> (MCG) of beating EBs as previously described (Pribyl et al., 2019).</a:t>
            </a:r>
            <a:endParaRPr lang="cs-CZ" sz="896" dirty="0"/>
          </a:p>
        </p:txBody>
      </p:sp>
      <p:pic>
        <p:nvPicPr>
          <p:cNvPr id="28" name="Picture 2" descr="Fig. 5. Real traces of force of the beating EB measured by the AFM microscope as a response to the presence of various drugs in the measuring chamber, as indicated close to the curves.">
            <a:extLst>
              <a:ext uri="{FF2B5EF4-FFF2-40B4-BE49-F238E27FC236}">
                <a16:creationId xmlns:a16="http://schemas.microsoft.com/office/drawing/2014/main" id="{5E17E900-EC11-4F46-B518-006EDAC672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 b="5627"/>
          <a:stretch>
            <a:fillRect/>
          </a:stretch>
        </p:blipFill>
        <p:spPr bwMode="auto">
          <a:xfrm>
            <a:off x="2492782" y="2867915"/>
            <a:ext cx="2071825" cy="123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a:extLst>
              <a:ext uri="{FF2B5EF4-FFF2-40B4-BE49-F238E27FC236}">
                <a16:creationId xmlns:a16="http://schemas.microsoft.com/office/drawing/2014/main" id="{A550A584-D45E-4288-B5F8-CD9DB3D8C537}"/>
              </a:ext>
            </a:extLst>
          </p:cNvPr>
          <p:cNvSpPr/>
          <p:nvPr/>
        </p:nvSpPr>
        <p:spPr>
          <a:xfrm>
            <a:off x="1418988" y="4203229"/>
            <a:ext cx="3015877" cy="616836"/>
          </a:xfrm>
          <a:prstGeom prst="rect">
            <a:avLst/>
          </a:prstGeom>
        </p:spPr>
        <p:txBody>
          <a:bodyPr wrap="square">
            <a:spAutoFit/>
          </a:bodyPr>
          <a:lstStyle/>
          <a:p>
            <a:pPr algn="just">
              <a:tabLst>
                <a:tab pos="143015" algn="l"/>
              </a:tabLst>
            </a:pPr>
            <a:r>
              <a:rPr lang="cs-CZ" sz="852" b="1" i="1" dirty="0" err="1">
                <a:latin typeface="+mj-lt"/>
                <a:ea typeface="Times New Roman" panose="02020603050405020304" pitchFamily="18" charset="0"/>
              </a:rPr>
              <a:t>Fig</a:t>
            </a:r>
            <a:r>
              <a:rPr lang="cs-CZ" sz="852" b="1" i="1" dirty="0">
                <a:latin typeface="+mj-lt"/>
                <a:ea typeface="Times New Roman" panose="02020603050405020304" pitchFamily="18" charset="0"/>
              </a:rPr>
              <a:t>. 1:</a:t>
            </a:r>
            <a:r>
              <a:rPr lang="cs-CZ" sz="852" i="1" dirty="0">
                <a:latin typeface="+mj-lt"/>
                <a:ea typeface="Times New Roman" panose="02020603050405020304" pitchFamily="18" charset="0"/>
              </a:rPr>
              <a:t> </a:t>
            </a:r>
            <a:r>
              <a:rPr lang="cs-CZ" sz="852" b="1" i="1" dirty="0" err="1">
                <a:latin typeface="+mj-lt"/>
                <a:ea typeface="Times New Roman" panose="02020603050405020304" pitchFamily="18" charset="0"/>
              </a:rPr>
              <a:t>Atomic</a:t>
            </a:r>
            <a:r>
              <a:rPr lang="cs-CZ" sz="852" b="1" i="1" dirty="0">
                <a:latin typeface="+mj-lt"/>
                <a:ea typeface="Times New Roman" panose="02020603050405020304" pitchFamily="18" charset="0"/>
              </a:rPr>
              <a:t> </a:t>
            </a:r>
            <a:r>
              <a:rPr lang="cs-CZ" sz="852" b="1" i="1" dirty="0" err="1">
                <a:latin typeface="+mj-lt"/>
                <a:ea typeface="Times New Roman" panose="02020603050405020304" pitchFamily="18" charset="0"/>
              </a:rPr>
              <a:t>force</a:t>
            </a:r>
            <a:r>
              <a:rPr lang="cs-CZ" sz="852" b="1" i="1" dirty="0">
                <a:latin typeface="+mj-lt"/>
                <a:ea typeface="Times New Roman" panose="02020603050405020304" pitchFamily="18" charset="0"/>
              </a:rPr>
              <a:t> </a:t>
            </a:r>
            <a:r>
              <a:rPr lang="cs-CZ" sz="852" b="1" i="1" dirty="0" err="1">
                <a:latin typeface="+mj-lt"/>
                <a:ea typeface="Times New Roman" panose="02020603050405020304" pitchFamily="18" charset="0"/>
              </a:rPr>
              <a:t>microscopy</a:t>
            </a:r>
            <a:r>
              <a:rPr lang="cs-CZ" sz="852" b="1" i="1" dirty="0">
                <a:latin typeface="+mj-lt"/>
                <a:ea typeface="Times New Roman" panose="02020603050405020304" pitchFamily="18" charset="0"/>
              </a:rPr>
              <a:t> </a:t>
            </a:r>
            <a:r>
              <a:rPr lang="cs-CZ" sz="852" b="1" i="1" dirty="0" err="1">
                <a:latin typeface="+mj-lt"/>
                <a:ea typeface="Times New Roman" panose="02020603050405020304" pitchFamily="18" charset="0"/>
              </a:rPr>
              <a:t>setup</a:t>
            </a:r>
            <a:r>
              <a:rPr lang="cs-CZ" sz="852" b="1" i="1" dirty="0">
                <a:latin typeface="+mj-lt"/>
                <a:ea typeface="Times New Roman" panose="02020603050405020304" pitchFamily="18" charset="0"/>
              </a:rPr>
              <a:t> </a:t>
            </a:r>
            <a:r>
              <a:rPr lang="cs-CZ" sz="852" i="1" dirty="0">
                <a:latin typeface="+mj-lt"/>
                <a:ea typeface="Times New Roman" panose="02020603050405020304" pitchFamily="18" charset="0"/>
              </a:rPr>
              <a:t>in A) </a:t>
            </a:r>
            <a:r>
              <a:rPr lang="cs-CZ" sz="852" i="1" dirty="0" err="1">
                <a:latin typeface="+mj-lt"/>
                <a:ea typeface="Times New Roman" panose="02020603050405020304" pitchFamily="18" charset="0"/>
              </a:rPr>
              <a:t>contraction</a:t>
            </a:r>
            <a:r>
              <a:rPr lang="cs-CZ" sz="852" i="1" dirty="0">
                <a:latin typeface="+mj-lt"/>
                <a:ea typeface="Times New Roman" panose="02020603050405020304" pitchFamily="18" charset="0"/>
              </a:rPr>
              <a:t>, B) </a:t>
            </a:r>
            <a:r>
              <a:rPr lang="cs-CZ" sz="852" i="1" dirty="0" err="1">
                <a:latin typeface="+mj-lt"/>
                <a:ea typeface="Times New Roman" panose="02020603050405020304" pitchFamily="18" charset="0"/>
              </a:rPr>
              <a:t>basal</a:t>
            </a:r>
            <a:r>
              <a:rPr lang="cs-CZ" sz="852" i="1" dirty="0">
                <a:latin typeface="+mj-lt"/>
                <a:ea typeface="Times New Roman" panose="02020603050405020304" pitchFamily="18" charset="0"/>
              </a:rPr>
              <a:t> </a:t>
            </a:r>
            <a:r>
              <a:rPr lang="cs-CZ" sz="852" i="1" dirty="0" err="1">
                <a:latin typeface="+mj-lt"/>
                <a:ea typeface="Times New Roman" panose="02020603050405020304" pitchFamily="18" charset="0"/>
              </a:rPr>
              <a:t>position</a:t>
            </a:r>
            <a:r>
              <a:rPr lang="cs-CZ" sz="852" i="1" dirty="0">
                <a:latin typeface="+mj-lt"/>
                <a:ea typeface="Times New Roman" panose="02020603050405020304" pitchFamily="18" charset="0"/>
              </a:rPr>
              <a:t> and C) </a:t>
            </a:r>
            <a:r>
              <a:rPr lang="cs-CZ" sz="852" i="1" dirty="0" err="1">
                <a:latin typeface="+mj-lt"/>
                <a:ea typeface="Times New Roman" panose="02020603050405020304" pitchFamily="18" charset="0"/>
              </a:rPr>
              <a:t>active</a:t>
            </a:r>
            <a:r>
              <a:rPr lang="cs-CZ" sz="852" i="1" dirty="0">
                <a:latin typeface="+mj-lt"/>
                <a:ea typeface="Times New Roman" panose="02020603050405020304" pitchFamily="18" charset="0"/>
              </a:rPr>
              <a:t> </a:t>
            </a:r>
            <a:r>
              <a:rPr lang="cs-CZ" sz="852" i="1" dirty="0" err="1">
                <a:latin typeface="+mj-lt"/>
                <a:ea typeface="Times New Roman" panose="02020603050405020304" pitchFamily="18" charset="0"/>
              </a:rPr>
              <a:t>relaxation</a:t>
            </a:r>
            <a:r>
              <a:rPr lang="cs-CZ" sz="852" i="1" dirty="0">
                <a:latin typeface="+mj-lt"/>
                <a:ea typeface="Times New Roman" panose="02020603050405020304" pitchFamily="18" charset="0"/>
              </a:rPr>
              <a:t>. Beta = </a:t>
            </a:r>
            <a:r>
              <a:rPr lang="cs-CZ" sz="852" i="1" dirty="0" err="1">
                <a:latin typeface="+mj-lt"/>
                <a:ea typeface="Times New Roman" panose="02020603050405020304" pitchFamily="18" charset="0"/>
              </a:rPr>
              <a:t>metoprolol</a:t>
            </a:r>
            <a:r>
              <a:rPr lang="cs-CZ" sz="852" i="1" dirty="0">
                <a:latin typeface="+mj-lt"/>
                <a:ea typeface="Times New Roman" panose="02020603050405020304" pitchFamily="18" charset="0"/>
              </a:rPr>
              <a:t>, </a:t>
            </a:r>
            <a:r>
              <a:rPr lang="cs-CZ" sz="852" i="1" dirty="0" err="1">
                <a:latin typeface="+mj-lt"/>
                <a:ea typeface="Times New Roman" panose="02020603050405020304" pitchFamily="18" charset="0"/>
              </a:rPr>
              <a:t>Iso</a:t>
            </a:r>
            <a:r>
              <a:rPr lang="cs-CZ" sz="852" i="1" dirty="0">
                <a:latin typeface="+mj-lt"/>
                <a:ea typeface="Times New Roman" panose="02020603050405020304" pitchFamily="18" charset="0"/>
              </a:rPr>
              <a:t> = </a:t>
            </a:r>
            <a:r>
              <a:rPr lang="cs-CZ" sz="852" i="1" dirty="0" err="1">
                <a:latin typeface="+mj-lt"/>
                <a:ea typeface="Times New Roman" panose="02020603050405020304" pitchFamily="18" charset="0"/>
              </a:rPr>
              <a:t>isoproterenol</a:t>
            </a:r>
            <a:r>
              <a:rPr lang="cs-CZ" sz="852" i="1" dirty="0">
                <a:latin typeface="+mj-lt"/>
                <a:ea typeface="Times New Roman" panose="02020603050405020304" pitchFamily="18" charset="0"/>
              </a:rPr>
              <a:t>, </a:t>
            </a:r>
            <a:r>
              <a:rPr lang="en-US" sz="852" i="1" dirty="0">
                <a:latin typeface="+mj-lt"/>
                <a:ea typeface="Times New Roman" panose="02020603050405020304" pitchFamily="18" charset="0"/>
              </a:rPr>
              <a:t>detection</a:t>
            </a:r>
            <a:r>
              <a:rPr lang="cs-CZ" sz="852" i="1" dirty="0">
                <a:latin typeface="+mj-lt"/>
                <a:ea typeface="Times New Roman" panose="02020603050405020304" pitchFamily="18" charset="0"/>
              </a:rPr>
              <a:t> limit </a:t>
            </a:r>
            <a:r>
              <a:rPr lang="en-US" sz="852" i="1" dirty="0">
                <a:latin typeface="+mj-lt"/>
                <a:ea typeface="Times New Roman" panose="02020603050405020304" pitchFamily="18" charset="0"/>
              </a:rPr>
              <a:t>200 </a:t>
            </a:r>
            <a:r>
              <a:rPr lang="en-US" sz="852" i="1" dirty="0" err="1">
                <a:latin typeface="+mj-lt"/>
                <a:ea typeface="Times New Roman" panose="02020603050405020304" pitchFamily="18" charset="0"/>
              </a:rPr>
              <a:t>pN</a:t>
            </a:r>
            <a:r>
              <a:rPr lang="cs-CZ" sz="852" i="1" dirty="0">
                <a:latin typeface="+mj-lt"/>
                <a:ea typeface="Times New Roman" panose="02020603050405020304" pitchFamily="18" charset="0"/>
              </a:rPr>
              <a:t> /</a:t>
            </a:r>
            <a:r>
              <a:rPr lang="en-US" sz="852" i="1" dirty="0">
                <a:latin typeface="+mj-lt"/>
                <a:ea typeface="Times New Roman" panose="02020603050405020304" pitchFamily="18" charset="0"/>
              </a:rPr>
              <a:t>, 20 nm displacement. </a:t>
            </a:r>
          </a:p>
        </p:txBody>
      </p:sp>
      <p:sp>
        <p:nvSpPr>
          <p:cNvPr id="30" name="Rectangle 29">
            <a:extLst>
              <a:ext uri="{FF2B5EF4-FFF2-40B4-BE49-F238E27FC236}">
                <a16:creationId xmlns:a16="http://schemas.microsoft.com/office/drawing/2014/main" id="{BD12060E-E6BD-422C-810F-AA50AFA7234F}"/>
              </a:ext>
            </a:extLst>
          </p:cNvPr>
          <p:cNvSpPr/>
          <p:nvPr/>
        </p:nvSpPr>
        <p:spPr>
          <a:xfrm>
            <a:off x="4608578" y="1694497"/>
            <a:ext cx="2986018" cy="2298065"/>
          </a:xfrm>
          <a:prstGeom prst="rect">
            <a:avLst/>
          </a:prstGeom>
        </p:spPr>
        <p:txBody>
          <a:bodyPr wrap="square">
            <a:spAutoFit/>
          </a:bodyPr>
          <a:lstStyle/>
          <a:p>
            <a:pPr algn="just"/>
            <a:endParaRPr lang="en-US" sz="896" dirty="0"/>
          </a:p>
          <a:p>
            <a:pPr algn="just"/>
            <a:r>
              <a:rPr lang="en-US" sz="896" b="1" dirty="0"/>
              <a:t>Drug response tests</a:t>
            </a:r>
            <a:r>
              <a:rPr lang="en-US" sz="896" dirty="0"/>
              <a:t>: Tyrode solution standard stabilization (CaCl2 1.8mM), then applied increasing concentrations of aminophylline (10 µM, 100 µM, 1 mM, and</a:t>
            </a:r>
            <a:r>
              <a:rPr lang="cs-CZ" sz="896" dirty="0"/>
              <a:t> </a:t>
            </a:r>
            <a:r>
              <a:rPr lang="cs-CZ" sz="896" dirty="0" err="1"/>
              <a:t>overdose</a:t>
            </a:r>
            <a:r>
              <a:rPr lang="cs-CZ" sz="896" dirty="0"/>
              <a:t> </a:t>
            </a:r>
            <a:r>
              <a:rPr lang="en-US" sz="896" dirty="0"/>
              <a:t>10 mM) followed. MCG was recorded for further analysis; each measurement point consisted of 10 minutes of stabilization time followed by 10 minutes of measurement.</a:t>
            </a:r>
            <a:r>
              <a:rPr lang="cs-CZ" sz="896" dirty="0"/>
              <a:t> </a:t>
            </a:r>
            <a:r>
              <a:rPr lang="en-US" sz="896" dirty="0"/>
              <a:t>Contraction of beating EBs was recorded as a force value in time (MCG), further analyzed in via in-house </a:t>
            </a:r>
            <a:r>
              <a:rPr lang="en-US" sz="896" dirty="0" err="1"/>
              <a:t>Matlab</a:t>
            </a:r>
            <a:r>
              <a:rPr lang="en-US" sz="896" dirty="0"/>
              <a:t> script (</a:t>
            </a:r>
            <a:r>
              <a:rPr lang="en-US" sz="896" dirty="0" err="1"/>
              <a:t>ASalykin</a:t>
            </a:r>
            <a:r>
              <a:rPr lang="en-US" sz="896" dirty="0"/>
              <a:t>/</a:t>
            </a:r>
            <a:r>
              <a:rPr lang="en-US" sz="896" dirty="0" err="1"/>
              <a:t>PeakInspector</a:t>
            </a:r>
            <a:r>
              <a:rPr lang="en-US" sz="896" dirty="0"/>
              <a:t>) to obtain average beat force value (contraction force, typically reaching units of tens of </a:t>
            </a:r>
            <a:r>
              <a:rPr lang="en-US" sz="896" dirty="0" err="1"/>
              <a:t>nano</a:t>
            </a:r>
            <a:r>
              <a:rPr lang="en-US" sz="896" dirty="0"/>
              <a:t> newtons) and beat rate (BR) frequency, in beats per minute. Both values were normalized to the respective baseline value recorded in the Tyrode solution. </a:t>
            </a:r>
          </a:p>
        </p:txBody>
      </p:sp>
      <p:cxnSp>
        <p:nvCxnSpPr>
          <p:cNvPr id="33" name="Straight Connector 32">
            <a:extLst>
              <a:ext uri="{FF2B5EF4-FFF2-40B4-BE49-F238E27FC236}">
                <a16:creationId xmlns:a16="http://schemas.microsoft.com/office/drawing/2014/main" id="{FD650DCF-4730-4445-BB4F-AEDC137DABE6}"/>
              </a:ext>
            </a:extLst>
          </p:cNvPr>
          <p:cNvCxnSpPr/>
          <p:nvPr/>
        </p:nvCxnSpPr>
        <p:spPr>
          <a:xfrm>
            <a:off x="1255090" y="6043343"/>
            <a:ext cx="9675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BCC2FB71-B6D3-4419-A780-690E998A23FA}"/>
              </a:ext>
            </a:extLst>
          </p:cNvPr>
          <p:cNvSpPr/>
          <p:nvPr/>
        </p:nvSpPr>
        <p:spPr>
          <a:xfrm>
            <a:off x="7709289" y="4720034"/>
            <a:ext cx="2986018" cy="1470915"/>
          </a:xfrm>
          <a:prstGeom prst="rect">
            <a:avLst/>
          </a:prstGeom>
        </p:spPr>
        <p:txBody>
          <a:bodyPr wrap="square">
            <a:spAutoFit/>
          </a:bodyPr>
          <a:lstStyle/>
          <a:p>
            <a:pPr algn="just"/>
            <a:r>
              <a:rPr lang="en-US" sz="896" b="1" dirty="0"/>
              <a:t>Conclusions</a:t>
            </a:r>
            <a:r>
              <a:rPr lang="cs-CZ" sz="896" b="1" dirty="0"/>
              <a:t>:</a:t>
            </a:r>
            <a:r>
              <a:rPr lang="cs-CZ" sz="896" dirty="0"/>
              <a:t> A</a:t>
            </a:r>
            <a:r>
              <a:rPr lang="en-US" sz="896" dirty="0" err="1"/>
              <a:t>minophylline</a:t>
            </a:r>
            <a:r>
              <a:rPr lang="en-US" sz="896" dirty="0"/>
              <a:t> ha</a:t>
            </a:r>
            <a:r>
              <a:rPr lang="cs-CZ" sz="896"/>
              <a:t>s</a:t>
            </a:r>
            <a:r>
              <a:rPr lang="en-US" sz="896"/>
              <a:t> </a:t>
            </a:r>
            <a:r>
              <a:rPr lang="en-US" sz="896" dirty="0"/>
              <a:t>two parallel arrhythmogenic mechanisms of action on EBs: a deterministic, concentration-dependent, presenting with an increased BR (potential clinical correlate: sinus tachycardia) and a stochastic effect, named the "</a:t>
            </a:r>
            <a:r>
              <a:rPr lang="en-US" sz="896" dirty="0" err="1"/>
              <a:t>stop&amp;go</a:t>
            </a:r>
            <a:r>
              <a:rPr lang="en-US" sz="896" dirty="0"/>
              <a:t> effect," that was independent on aminophylline concentration (potential clinical correlate: atrial fibrillation). Our </a:t>
            </a:r>
            <a:r>
              <a:rPr lang="cs-CZ" sz="896" dirty="0"/>
              <a:t>AFM </a:t>
            </a:r>
            <a:r>
              <a:rPr lang="cs-CZ" sz="896" dirty="0" err="1"/>
              <a:t>based</a:t>
            </a:r>
            <a:r>
              <a:rPr lang="cs-CZ" sz="896" dirty="0"/>
              <a:t> </a:t>
            </a:r>
            <a:r>
              <a:rPr lang="en-US" sz="896" dirty="0"/>
              <a:t>monitoring system is a unique and valuable tool for cardiotoxicity vs. safety testing of various molecules or drugs.</a:t>
            </a:r>
          </a:p>
        </p:txBody>
      </p:sp>
      <p:pic>
        <p:nvPicPr>
          <p:cNvPr id="35" name="Picture 34">
            <a:extLst>
              <a:ext uri="{FF2B5EF4-FFF2-40B4-BE49-F238E27FC236}">
                <a16:creationId xmlns:a16="http://schemas.microsoft.com/office/drawing/2014/main" id="{4414ED02-FB0C-4B8F-8CEA-C388DA3A26E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95174" y="3638793"/>
            <a:ext cx="3018815" cy="1131097"/>
          </a:xfrm>
          <a:prstGeom prst="rect">
            <a:avLst/>
          </a:prstGeom>
        </p:spPr>
      </p:pic>
      <p:sp>
        <p:nvSpPr>
          <p:cNvPr id="36" name="Rectangle 35">
            <a:extLst>
              <a:ext uri="{FF2B5EF4-FFF2-40B4-BE49-F238E27FC236}">
                <a16:creationId xmlns:a16="http://schemas.microsoft.com/office/drawing/2014/main" id="{C3F2599F-8A6D-478A-93DF-A81E81249CA7}"/>
              </a:ext>
            </a:extLst>
          </p:cNvPr>
          <p:cNvSpPr/>
          <p:nvPr/>
        </p:nvSpPr>
        <p:spPr>
          <a:xfrm>
            <a:off x="4611311" y="4784585"/>
            <a:ext cx="2985867" cy="1540422"/>
          </a:xfrm>
          <a:prstGeom prst="rect">
            <a:avLst/>
          </a:prstGeom>
        </p:spPr>
        <p:txBody>
          <a:bodyPr wrap="square">
            <a:spAutoFit/>
          </a:bodyPr>
          <a:lstStyle/>
          <a:p>
            <a:pPr algn="just"/>
            <a:r>
              <a:rPr lang="en-US" sz="784" b="1" i="1" dirty="0"/>
              <a:t>Figure 2: Effect of aminophylline (A) on contractile properties of 3D cardiac clusters</a:t>
            </a:r>
            <a:r>
              <a:rPr lang="cs-CZ" sz="784" b="1" i="1" dirty="0"/>
              <a:t> </a:t>
            </a:r>
            <a:r>
              <a:rPr lang="en-US" sz="784" i="1" dirty="0"/>
              <a:t>(mean ± standard deviation) of BR (blue) and contraction force (red) changes, normalized to a baseline measurement (relative response). A) BR of measured EBs with 10 mM aminophylline (A 10mM) was significantly increased in comparison of 100 µM and 1 mM aminophylline (p&lt;0.05, ANOVA with Holm-</a:t>
            </a:r>
            <a:r>
              <a:rPr lang="en-US" sz="784" i="1" dirty="0" err="1"/>
              <a:t>Sidak's</a:t>
            </a:r>
            <a:r>
              <a:rPr lang="en-US" sz="784" i="1" dirty="0"/>
              <a:t> test). (B) Similarly, BR of embryoid bodies treated with overdose concentration of aminophylline was significantly increased over clinically relevant concentrations (p&lt;0.05, Unpaired t-test). (C, D) no significant changes of contraction force between various concentrations of aminophylline</a:t>
            </a:r>
            <a:r>
              <a:rPr lang="cs-CZ" sz="784" i="1" dirty="0"/>
              <a:t>.</a:t>
            </a:r>
            <a:endParaRPr lang="en-US" sz="784" i="1" dirty="0"/>
          </a:p>
        </p:txBody>
      </p:sp>
      <p:pic>
        <p:nvPicPr>
          <p:cNvPr id="37" name="Obrázek 5" descr="Obsah obrázku objekt&#10;&#10;Popis byl vytvořen automaticky">
            <a:extLst>
              <a:ext uri="{FF2B5EF4-FFF2-40B4-BE49-F238E27FC236}">
                <a16:creationId xmlns:a16="http://schemas.microsoft.com/office/drawing/2014/main" id="{3A02103C-C9DE-4EBA-885A-A9059A032506}"/>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662481" y="2799621"/>
            <a:ext cx="968275" cy="87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Obrázek 7" descr="Obsah obrázku objekt&#10;&#10;Popis byl vytvořen automaticky">
            <a:extLst>
              <a:ext uri="{FF2B5EF4-FFF2-40B4-BE49-F238E27FC236}">
                <a16:creationId xmlns:a16="http://schemas.microsoft.com/office/drawing/2014/main" id="{FE29B833-94EB-4737-A54E-26E1BB67242E}"/>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8936274" y="2849583"/>
            <a:ext cx="1079146" cy="867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Obrázek 28" descr="Obsah obrázku objekt, zvonková hra, jehla&#10;&#10;Popis byl vytvořen automaticky">
            <a:extLst>
              <a:ext uri="{FF2B5EF4-FFF2-40B4-BE49-F238E27FC236}">
                <a16:creationId xmlns:a16="http://schemas.microsoft.com/office/drawing/2014/main" id="{9E88CE10-6DED-4B4C-84B2-2C8BDD92EF05}"/>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8306895" y="2897496"/>
            <a:ext cx="927623" cy="80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Obrázek 29" descr="Obsah obrázku objekt&#10;&#10;Popis byl vytvořen automaticky">
            <a:extLst>
              <a:ext uri="{FF2B5EF4-FFF2-40B4-BE49-F238E27FC236}">
                <a16:creationId xmlns:a16="http://schemas.microsoft.com/office/drawing/2014/main" id="{0DF5D4FB-D4AA-464A-AD8E-B5B171D01F54}"/>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708324" y="3048219"/>
            <a:ext cx="864795" cy="5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Obdélník 65">
            <a:extLst>
              <a:ext uri="{FF2B5EF4-FFF2-40B4-BE49-F238E27FC236}">
                <a16:creationId xmlns:a16="http://schemas.microsoft.com/office/drawing/2014/main" id="{D0496A87-F474-49C1-8996-3AA81A478EEC}"/>
              </a:ext>
            </a:extLst>
          </p:cNvPr>
          <p:cNvSpPr/>
          <p:nvPr/>
        </p:nvSpPr>
        <p:spPr>
          <a:xfrm>
            <a:off x="9310753" y="3763090"/>
            <a:ext cx="385965" cy="19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0985" tIns="20492" rIns="40985" bIns="20492" anchor="ctr"/>
          <a:lstStyle/>
          <a:p>
            <a:pPr algn="ctr" defTabSz="204915">
              <a:defRPr/>
            </a:pPr>
            <a:endParaRPr lang="en-US" sz="837">
              <a:solidFill>
                <a:prstClr val="white"/>
              </a:solidFill>
            </a:endParaRPr>
          </a:p>
        </p:txBody>
      </p:sp>
      <p:sp>
        <p:nvSpPr>
          <p:cNvPr id="31" name="Rectangle 30">
            <a:extLst>
              <a:ext uri="{FF2B5EF4-FFF2-40B4-BE49-F238E27FC236}">
                <a16:creationId xmlns:a16="http://schemas.microsoft.com/office/drawing/2014/main" id="{90251DA1-FAE5-4C5F-99D3-A809EA8BE5C9}"/>
              </a:ext>
            </a:extLst>
          </p:cNvPr>
          <p:cNvSpPr/>
          <p:nvPr/>
        </p:nvSpPr>
        <p:spPr>
          <a:xfrm>
            <a:off x="7709289" y="1839533"/>
            <a:ext cx="2986018" cy="3400931"/>
          </a:xfrm>
          <a:prstGeom prst="rect">
            <a:avLst/>
          </a:prstGeom>
        </p:spPr>
        <p:txBody>
          <a:bodyPr wrap="square">
            <a:spAutoFit/>
          </a:bodyPr>
          <a:lstStyle/>
          <a:p>
            <a:pPr algn="just"/>
            <a:r>
              <a:rPr lang="cs-CZ" sz="896" b="1" dirty="0" err="1"/>
              <a:t>Results</a:t>
            </a:r>
            <a:r>
              <a:rPr lang="cs-CZ" sz="896" b="1" dirty="0"/>
              <a:t>: </a:t>
            </a:r>
            <a:r>
              <a:rPr lang="cs-CZ" sz="896" dirty="0"/>
              <a:t> </a:t>
            </a:r>
            <a:r>
              <a:rPr lang="en-US" sz="896" dirty="0"/>
              <a:t>Overdose concentration of aminophylline significantly increased </a:t>
            </a:r>
            <a:r>
              <a:rPr lang="cs-CZ" sz="896" dirty="0"/>
              <a:t>B</a:t>
            </a:r>
            <a:r>
              <a:rPr lang="en-US" sz="896" dirty="0"/>
              <a:t>R compared to the clinically relevant concentrations (Figure 2B, p&lt;0.01). A similar effect was observed in individual concentrations analysis (Figure 2A, p&lt;0.05). There are no statistically significant inotropic effects of aminophylline on the hPSC-CMs when comparing the contraction force between all groups and concentrations (Figures 2</a:t>
            </a:r>
            <a:r>
              <a:rPr lang="cs-CZ" sz="896" dirty="0"/>
              <a:t>C</a:t>
            </a:r>
            <a:r>
              <a:rPr lang="en-US" sz="896" dirty="0"/>
              <a:t>-</a:t>
            </a:r>
            <a:r>
              <a:rPr lang="cs-CZ" sz="896" dirty="0"/>
              <a:t>D</a:t>
            </a:r>
            <a:r>
              <a:rPr lang="en-US" sz="896" dirty="0"/>
              <a:t>).</a:t>
            </a:r>
            <a:endParaRPr lang="cs-CZ" sz="896" dirty="0"/>
          </a:p>
          <a:p>
            <a:pPr algn="just"/>
            <a:endParaRPr lang="cs-CZ" sz="896" dirty="0"/>
          </a:p>
          <a:p>
            <a:pPr algn="just"/>
            <a:endParaRPr lang="cs-CZ" sz="896" dirty="0"/>
          </a:p>
          <a:p>
            <a:pPr algn="just"/>
            <a:endParaRPr lang="cs-CZ" sz="896" dirty="0"/>
          </a:p>
          <a:p>
            <a:pPr algn="just"/>
            <a:endParaRPr lang="cs-CZ" sz="896" dirty="0"/>
          </a:p>
          <a:p>
            <a:pPr algn="just"/>
            <a:endParaRPr lang="cs-CZ" sz="896" dirty="0"/>
          </a:p>
          <a:p>
            <a:pPr algn="just"/>
            <a:endParaRPr lang="cs-CZ" sz="896" dirty="0"/>
          </a:p>
          <a:p>
            <a:pPr algn="just"/>
            <a:endParaRPr lang="cs-CZ" sz="896" dirty="0"/>
          </a:p>
          <a:p>
            <a:pPr algn="just"/>
            <a:endParaRPr lang="cs-CZ" sz="896" dirty="0"/>
          </a:p>
          <a:p>
            <a:pPr algn="just"/>
            <a:r>
              <a:rPr lang="en-US" sz="896" dirty="0"/>
              <a:t>A number of embryoid bodies underwent atypical arrhythmic pattern, which we named the "</a:t>
            </a:r>
            <a:r>
              <a:rPr lang="en-US" sz="896" dirty="0" err="1"/>
              <a:t>stop&amp;go</a:t>
            </a:r>
            <a:r>
              <a:rPr lang="en-US" sz="896" dirty="0"/>
              <a:t> effect" </a:t>
            </a:r>
            <a:r>
              <a:rPr lang="cs-CZ" sz="896" dirty="0"/>
              <a:t>(</a:t>
            </a:r>
            <a:r>
              <a:rPr lang="cs-CZ" sz="896" dirty="0" err="1"/>
              <a:t>Figure</a:t>
            </a:r>
            <a:r>
              <a:rPr lang="cs-CZ" sz="896" dirty="0"/>
              <a:t> 3). These </a:t>
            </a:r>
            <a:r>
              <a:rPr lang="cs-CZ" sz="896" dirty="0" err="1"/>
              <a:t>were</a:t>
            </a:r>
            <a:r>
              <a:rPr lang="cs-CZ" sz="896" dirty="0"/>
              <a:t> </a:t>
            </a:r>
            <a:r>
              <a:rPr lang="cs-CZ" sz="896" dirty="0" err="1"/>
              <a:t>excluded</a:t>
            </a:r>
            <a:r>
              <a:rPr lang="cs-CZ" sz="896" dirty="0"/>
              <a:t> </a:t>
            </a:r>
            <a:r>
              <a:rPr lang="cs-CZ" sz="896" dirty="0" err="1"/>
              <a:t>from</a:t>
            </a:r>
            <a:r>
              <a:rPr lang="cs-CZ" sz="896" dirty="0"/>
              <a:t> </a:t>
            </a:r>
            <a:r>
              <a:rPr lang="cs-CZ" sz="896" dirty="0" err="1"/>
              <a:t>chrono</a:t>
            </a:r>
            <a:r>
              <a:rPr lang="cs-CZ" sz="896" dirty="0"/>
              <a:t>/</a:t>
            </a:r>
            <a:r>
              <a:rPr lang="cs-CZ" sz="896" dirty="0" err="1"/>
              <a:t>inotropic</a:t>
            </a:r>
            <a:r>
              <a:rPr lang="cs-CZ" sz="896" dirty="0"/>
              <a:t> </a:t>
            </a:r>
            <a:r>
              <a:rPr lang="cs-CZ" sz="896" dirty="0" err="1"/>
              <a:t>aminophillin</a:t>
            </a:r>
            <a:r>
              <a:rPr lang="cs-CZ" sz="896" dirty="0"/>
              <a:t> </a:t>
            </a:r>
            <a:r>
              <a:rPr lang="cs-CZ" sz="896" dirty="0" err="1"/>
              <a:t>evaluation</a:t>
            </a:r>
            <a:r>
              <a:rPr lang="cs-CZ" sz="896" dirty="0"/>
              <a:t>. </a:t>
            </a:r>
            <a:r>
              <a:rPr lang="en-US" sz="896" dirty="0"/>
              <a:t>To our knowledge, this is the first experimental demonstration of the "</a:t>
            </a:r>
            <a:r>
              <a:rPr lang="en-US" sz="896" dirty="0" err="1"/>
              <a:t>stop&amp;go</a:t>
            </a:r>
            <a:r>
              <a:rPr lang="en-US" sz="896" dirty="0"/>
              <a:t>" arrhythmic effect due to exposure of hPSC-CM to aminophylline.</a:t>
            </a:r>
          </a:p>
          <a:p>
            <a:pPr algn="just"/>
            <a:endParaRPr lang="cs-CZ" sz="896" dirty="0"/>
          </a:p>
        </p:txBody>
      </p:sp>
      <p:sp>
        <p:nvSpPr>
          <p:cNvPr id="44" name="Rectangle 43">
            <a:extLst>
              <a:ext uri="{FF2B5EF4-FFF2-40B4-BE49-F238E27FC236}">
                <a16:creationId xmlns:a16="http://schemas.microsoft.com/office/drawing/2014/main" id="{C1C00C0E-029D-467F-8BC3-8C2D0FA8F7EB}"/>
              </a:ext>
            </a:extLst>
          </p:cNvPr>
          <p:cNvSpPr/>
          <p:nvPr/>
        </p:nvSpPr>
        <p:spPr>
          <a:xfrm>
            <a:off x="7708324" y="3691269"/>
            <a:ext cx="2922432" cy="216534"/>
          </a:xfrm>
          <a:prstGeom prst="rect">
            <a:avLst/>
          </a:prstGeom>
        </p:spPr>
        <p:txBody>
          <a:bodyPr wrap="square">
            <a:spAutoFit/>
          </a:bodyPr>
          <a:lstStyle/>
          <a:p>
            <a:r>
              <a:rPr lang="en-US" sz="784" b="1" i="1" dirty="0"/>
              <a:t>Figure </a:t>
            </a:r>
            <a:r>
              <a:rPr lang="cs-CZ" sz="784" b="1" i="1" dirty="0"/>
              <a:t>3</a:t>
            </a:r>
            <a:r>
              <a:rPr lang="en-US" sz="784" b="1" i="1" dirty="0"/>
              <a:t>:</a:t>
            </a:r>
            <a:r>
              <a:rPr lang="cs-CZ" sz="784" b="1" i="1" dirty="0"/>
              <a:t> A</a:t>
            </a:r>
            <a:r>
              <a:rPr lang="en-US" sz="807" i="1" dirty="0"/>
              <a:t>typical arrhythmic pattern</a:t>
            </a:r>
            <a:r>
              <a:rPr lang="cs-CZ" sz="807" i="1" dirty="0"/>
              <a:t>:</a:t>
            </a:r>
            <a:r>
              <a:rPr lang="en-US" sz="807" i="1" dirty="0"/>
              <a:t> "</a:t>
            </a:r>
            <a:r>
              <a:rPr lang="en-US" sz="807" i="1" dirty="0" err="1"/>
              <a:t>stop&amp;go</a:t>
            </a:r>
            <a:r>
              <a:rPr lang="en-US" sz="807" i="1" dirty="0"/>
              <a:t> effect."</a:t>
            </a:r>
            <a:endParaRPr lang="en-US" sz="784" i="1" dirty="0"/>
          </a:p>
        </p:txBody>
      </p:sp>
      <p:pic>
        <p:nvPicPr>
          <p:cNvPr id="45" name="Picture 44">
            <a:extLst>
              <a:ext uri="{FF2B5EF4-FFF2-40B4-BE49-F238E27FC236}">
                <a16:creationId xmlns:a16="http://schemas.microsoft.com/office/drawing/2014/main" id="{EBAED06F-9F72-49EC-A8FA-23E4125212FB}"/>
              </a:ext>
            </a:extLst>
          </p:cNvPr>
          <p:cNvPicPr>
            <a:picLocks noChangeAspect="1"/>
          </p:cNvPicPr>
          <p:nvPr/>
        </p:nvPicPr>
        <p:blipFill rotWithShape="1">
          <a:blip r:embed="rId8"/>
          <a:srcRect l="67035" t="64858" r="1521" b="10508"/>
          <a:stretch/>
        </p:blipFill>
        <p:spPr>
          <a:xfrm>
            <a:off x="8802662" y="790024"/>
            <a:ext cx="1719636" cy="324762"/>
          </a:xfrm>
          <a:prstGeom prst="rect">
            <a:avLst/>
          </a:prstGeom>
        </p:spPr>
      </p:pic>
    </p:spTree>
    <p:extLst>
      <p:ext uri="{BB962C8B-B14F-4D97-AF65-F5344CB8AC3E}">
        <p14:creationId xmlns:p14="http://schemas.microsoft.com/office/powerpoint/2010/main" val="3291051430"/>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1107</TotalTime>
  <Words>3696</Words>
  <Application>Microsoft Office PowerPoint</Application>
  <PresentationFormat>Widescreen</PresentationFormat>
  <Paragraphs>302</Paragraphs>
  <Slides>34</Slides>
  <Notes>6</Notes>
  <HiddenSlides>0</HiddenSlides>
  <MMClips>5</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Arial</vt:lpstr>
      <vt:lpstr>Arial</vt:lpstr>
      <vt:lpstr>Arial Narrow</vt:lpstr>
      <vt:lpstr>Calibri</vt:lpstr>
      <vt:lpstr>Cambria</vt:lpstr>
      <vt:lpstr>Segoe UI</vt:lpstr>
      <vt:lpstr>Wingdings</vt:lpstr>
      <vt:lpstr>Motiv Office</vt:lpstr>
      <vt:lpstr>Packager Shell Object</vt:lpstr>
      <vt:lpstr>Electromechanical cell-based biosensors for drug and disease of 3D cardiac models</vt:lpstr>
      <vt:lpstr>Arrhythmia and Heart Failure preclinical management</vt:lpstr>
      <vt:lpstr>Cardiac risk assessment</vt:lpstr>
      <vt:lpstr>Stem cell derived cardiomyocytes (iPSC-CMs)</vt:lpstr>
      <vt:lpstr>Stem cell derived cardiomyocytes (iPSC-CMs)</vt:lpstr>
      <vt:lpstr>PowerPoint Presentation</vt:lpstr>
      <vt:lpstr>Atomic force microscopy of iPSC-CMs</vt:lpstr>
      <vt:lpstr>Atomic force microscopy of iPSC-CMs</vt:lpstr>
      <vt:lpstr>Atomic force microscopy of iPSC-CMs</vt:lpstr>
      <vt:lpstr>Atomic force microscopy of iPSC-CMs</vt:lpstr>
      <vt:lpstr>Combined AFM and MEA on iPSC-CMs</vt:lpstr>
      <vt:lpstr>AFM drug testing</vt:lpstr>
      <vt:lpstr>AFM drug testing</vt:lpstr>
      <vt:lpstr>AFM drug testing of Aminophilline</vt:lpstr>
      <vt:lpstr>AFM drug testing of Aminophylline</vt:lpstr>
      <vt:lpstr>Aminophylline Stop&amp;go effect</vt:lpstr>
      <vt:lpstr>Aminophylline Stop&amp;go effect</vt:lpstr>
      <vt:lpstr>Aminophylline dual Arrythmogenic effect </vt:lpstr>
      <vt:lpstr>PowerPoint Presentation</vt:lpstr>
      <vt:lpstr>AFM disease harbouring iPSC-CMs</vt:lpstr>
      <vt:lpstr>AFM DMD-iPSC-CMs</vt:lpstr>
      <vt:lpstr>AFM CPVT-iPSC-CMs</vt:lpstr>
      <vt:lpstr>Calcium Imaging of iPSC-CMs</vt:lpstr>
      <vt:lpstr>AFM and Calcium Imaging of iPSC-CMs</vt:lpstr>
      <vt:lpstr>Rhythm diseases</vt:lpstr>
      <vt:lpstr>Combining two clusters</vt:lpstr>
      <vt:lpstr>Combining two clusters</vt:lpstr>
      <vt:lpstr>Synchronizing two clusters</vt:lpstr>
      <vt:lpstr>AFM monitoring two clusters</vt:lpstr>
      <vt:lpstr>AFM monitoring two clusters</vt:lpstr>
      <vt:lpstr>PowerPoint Presentation</vt:lpstr>
      <vt:lpstr>AFM CMs monitoring</vt:lpstr>
      <vt:lpstr>PowerPoint Presentation</vt:lpstr>
      <vt:lpstr>Biomechanical drug testing by atomic force microscopy  combined with human pluripotent stem cell derived cardiomyocytes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Kapcárová Jiřina (207610)</dc:creator>
  <cp:lastModifiedBy>Martin Pešl</cp:lastModifiedBy>
  <cp:revision>73</cp:revision>
  <dcterms:created xsi:type="dcterms:W3CDTF">2022-10-08T16:08:56Z</dcterms:created>
  <dcterms:modified xsi:type="dcterms:W3CDTF">2025-09-09T23:53:11Z</dcterms:modified>
</cp:coreProperties>
</file>