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51" r:id="rId5"/>
    <p:sldMasterId id="2147483655" r:id="rId6"/>
  </p:sldMasterIdLst>
  <p:notesMasterIdLst>
    <p:notesMasterId r:id="rId12"/>
  </p:notesMasterIdLst>
  <p:sldIdLst>
    <p:sldId id="256" r:id="rId7"/>
    <p:sldId id="268" r:id="rId8"/>
    <p:sldId id="269" r:id="rId9"/>
    <p:sldId id="301" r:id="rId10"/>
    <p:sldId id="302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BE98"/>
    <a:srgbClr val="A1B8E1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6AA501-BE06-49C0-A1C7-D622ED34A34D}" v="46" dt="2025-09-09T20:26:12.9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řední sty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řední styl 3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7" autoAdjust="0"/>
    <p:restoredTop sz="93341" autoAdjust="0"/>
  </p:normalViewPr>
  <p:slideViewPr>
    <p:cSldViewPr snapToGrid="0" showGuides="1">
      <p:cViewPr varScale="1">
        <p:scale>
          <a:sx n="89" d="100"/>
          <a:sy n="89" d="100"/>
        </p:scale>
        <p:origin x="370" y="53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0F096-09FA-49D1-91D6-0F331EA1F381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DBF13-EA96-4766-AACC-932C6C91E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83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DBF13-EA96-4766-AACC-932C6C91EC4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633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DBF13-EA96-4766-AACC-932C6C91EC4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205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F5980-86D4-C93E-7A33-C569170F0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1CC3582-101D-B38A-A3D1-BD7F7FA849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837F952-79C6-62D8-8679-CA92730CA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01EA14A-C901-B6BA-BDE9-27F8822092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DBF13-EA96-4766-AACC-932C6C91EC4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978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AE6A0-8E2E-EA10-85BD-CA3CED041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A1E5A30-B6D3-051C-E377-A02FB0F4A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2422F05-B2D9-2AEC-42CD-5C33AF6982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/>
              <a:t>PHOTOMACHINES - Photosynthetic cell redesign for high yields of therapeutic peptides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BFA3AFF-83BE-AFF1-96F4-A0BB4A3DF5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DBF13-EA96-4766-AACC-932C6C91EC4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555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 obra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E0A1E9AD-9B51-7842-7175-FF498A5BDA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4351"/>
            <a:ext cx="12214112" cy="3282947"/>
          </a:xfrm>
          <a:prstGeom prst="rect">
            <a:avLst/>
          </a:prstGeom>
        </p:spPr>
      </p:pic>
      <p:sp>
        <p:nvSpPr>
          <p:cNvPr id="12" name="Zástupný text 12">
            <a:extLst>
              <a:ext uri="{FF2B5EF4-FFF2-40B4-BE49-F238E27FC236}">
                <a16:creationId xmlns:a16="http://schemas.microsoft.com/office/drawing/2014/main" id="{9227DD69-34D0-684E-E637-AF8C98B628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7987" y="5694363"/>
            <a:ext cx="11412537" cy="8667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1">
                <a:latin typeface="Myriad Pro" panose="020B0503030403020204" pitchFamily="34" charset="0"/>
              </a:defRPr>
            </a:lvl1pPr>
          </a:lstStyle>
          <a:p>
            <a:pPr lvl="0"/>
            <a:r>
              <a:rPr lang="cs-CZ" dirty="0"/>
              <a:t>Název prezentace projektu delší, může být i dlouhý, dlouhý, dlouhý  na dva řádky </a:t>
            </a:r>
          </a:p>
        </p:txBody>
      </p:sp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D5CF4E82-79A1-1453-C6E2-085DFC3FB7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8" y="5100382"/>
            <a:ext cx="11412536" cy="3905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lang="cs-CZ" sz="2800" b="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Jméno příjmení, titul</a:t>
            </a:r>
          </a:p>
        </p:txBody>
      </p:sp>
    </p:spTree>
    <p:extLst>
      <p:ext uri="{BB962C8B-B14F-4D97-AF65-F5344CB8AC3E}">
        <p14:creationId xmlns:p14="http://schemas.microsoft.com/office/powerpoint/2010/main" val="1838794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i obra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12">
            <a:extLst>
              <a:ext uri="{FF2B5EF4-FFF2-40B4-BE49-F238E27FC236}">
                <a16:creationId xmlns:a16="http://schemas.microsoft.com/office/drawing/2014/main" id="{45133AFD-4278-9AD8-C8CC-30E541DF9B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820" y="5694363"/>
            <a:ext cx="6200670" cy="8667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1">
                <a:latin typeface="Myriad Pro" panose="020B0503030403020204" pitchFamily="34" charset="0"/>
              </a:defRPr>
            </a:lvl1pPr>
          </a:lstStyle>
          <a:p>
            <a:pPr lvl="0"/>
            <a:r>
              <a:rPr lang="cs-CZ" dirty="0"/>
              <a:t>Název prezentace projektu delší, na dva řádky dlouhý 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6BEE7664-126B-2B5D-1400-7AD257BA39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9164" y="5100382"/>
            <a:ext cx="7199312" cy="39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cs-CZ" sz="2800" b="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Jméno příjmení, titul</a:t>
            </a:r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F2F5E52D-12FB-AB3E-6704-9E559D03E0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7988" y="1632156"/>
            <a:ext cx="11412537" cy="3126658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799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dnoradko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2">
            <a:extLst>
              <a:ext uri="{FF2B5EF4-FFF2-40B4-BE49-F238E27FC236}">
                <a16:creationId xmlns:a16="http://schemas.microsoft.com/office/drawing/2014/main" id="{82C46FDE-4352-E298-7A25-4E3535A8E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987" y="1120877"/>
            <a:ext cx="11412537" cy="544026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b="1"/>
            </a:lvl1pPr>
            <a:lvl2pPr algn="l">
              <a:defRPr b="0"/>
            </a:lvl2pPr>
            <a:lvl3pPr marL="0" indent="0" algn="l">
              <a:spcBef>
                <a:spcPts val="0"/>
              </a:spcBef>
              <a:buNone/>
              <a:defRPr/>
            </a:lvl3pPr>
          </a:lstStyle>
          <a:p>
            <a:pPr lvl="0"/>
            <a:r>
              <a:rPr lang="cs-CZ" dirty="0"/>
              <a:t>Nadpis </a:t>
            </a:r>
            <a:r>
              <a:rPr lang="cs-CZ" dirty="0" err="1"/>
              <a:t>bold</a:t>
            </a:r>
            <a:endParaRPr lang="cs-CZ" dirty="0"/>
          </a:p>
          <a:p>
            <a:pPr lvl="2"/>
            <a:r>
              <a:rPr lang="cs-CZ" dirty="0"/>
              <a:t>Text text text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A970E9E8-0C2E-FF7F-7F93-3D48DAE45E3F}"/>
              </a:ext>
            </a:extLst>
          </p:cNvPr>
          <p:cNvCxnSpPr/>
          <p:nvPr userDrawn="1"/>
        </p:nvCxnSpPr>
        <p:spPr>
          <a:xfrm>
            <a:off x="407988" y="714490"/>
            <a:ext cx="10493692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9F18DC20-A639-AE94-8CB6-7E4628B62F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296863"/>
            <a:ext cx="8553450" cy="427038"/>
          </a:xfrm>
          <a:prstGeom prst="rect">
            <a:avLst/>
          </a:prstGeom>
        </p:spPr>
        <p:txBody>
          <a:bodyPr lIns="0"/>
          <a:lstStyle>
            <a:lvl1pPr>
              <a:defRPr sz="2600" b="1">
                <a:solidFill>
                  <a:srgbClr val="FF0000"/>
                </a:solidFill>
              </a:defRPr>
            </a:lvl1pPr>
          </a:lstStyle>
          <a:p>
            <a:r>
              <a:rPr lang="cs-CZ" dirty="0"/>
              <a:t>Jednořádkový nadpis, kliknutím lze upravit styl</a:t>
            </a:r>
          </a:p>
        </p:txBody>
      </p:sp>
    </p:spTree>
    <p:extLst>
      <p:ext uri="{BB962C8B-B14F-4D97-AF65-F5344CB8AC3E}">
        <p14:creationId xmlns:p14="http://schemas.microsoft.com/office/powerpoint/2010/main" val="3542431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ojradko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2">
            <a:extLst>
              <a:ext uri="{FF2B5EF4-FFF2-40B4-BE49-F238E27FC236}">
                <a16:creationId xmlns:a16="http://schemas.microsoft.com/office/drawing/2014/main" id="{82C46FDE-4352-E298-7A25-4E3535A8E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987" y="1229032"/>
            <a:ext cx="11412537" cy="533210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b="1"/>
            </a:lvl1pPr>
            <a:lvl2pPr algn="l">
              <a:defRPr b="0"/>
            </a:lvl2pPr>
            <a:lvl3pPr marL="0" indent="0" algn="l">
              <a:spcBef>
                <a:spcPts val="0"/>
              </a:spcBef>
              <a:buNone/>
              <a:defRPr/>
            </a:lvl3pPr>
          </a:lstStyle>
          <a:p>
            <a:pPr lvl="0"/>
            <a:r>
              <a:rPr lang="cs-CZ" dirty="0"/>
              <a:t>Nadpis </a:t>
            </a:r>
            <a:r>
              <a:rPr lang="cs-CZ" dirty="0" err="1"/>
              <a:t>bold</a:t>
            </a:r>
            <a:endParaRPr lang="cs-CZ" dirty="0"/>
          </a:p>
          <a:p>
            <a:pPr lvl="2"/>
            <a:r>
              <a:rPr lang="cs-CZ" dirty="0"/>
              <a:t>Text text text</a:t>
            </a:r>
          </a:p>
        </p:txBody>
      </p:sp>
      <p:cxnSp>
        <p:nvCxnSpPr>
          <p:cNvPr id="2" name="Přímá spojnice 1">
            <a:extLst>
              <a:ext uri="{FF2B5EF4-FFF2-40B4-BE49-F238E27FC236}">
                <a16:creationId xmlns:a16="http://schemas.microsoft.com/office/drawing/2014/main" id="{833B125A-AC04-4358-9C70-27F9C1795760}"/>
              </a:ext>
            </a:extLst>
          </p:cNvPr>
          <p:cNvCxnSpPr/>
          <p:nvPr userDrawn="1"/>
        </p:nvCxnSpPr>
        <p:spPr>
          <a:xfrm>
            <a:off x="407988" y="1096145"/>
            <a:ext cx="10493692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Zástupný text 13">
            <a:extLst>
              <a:ext uri="{FF2B5EF4-FFF2-40B4-BE49-F238E27FC236}">
                <a16:creationId xmlns:a16="http://schemas.microsoft.com/office/drawing/2014/main" id="{67724942-75B0-E8C2-EACF-52F3464C00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7" y="296863"/>
            <a:ext cx="10289509" cy="794518"/>
          </a:xfrm>
          <a:prstGeom prst="rect">
            <a:avLst/>
          </a:prstGeom>
        </p:spPr>
        <p:txBody>
          <a:bodyPr lIns="0"/>
          <a:lstStyle>
            <a:lvl1pPr>
              <a:defRPr sz="2600" b="1">
                <a:solidFill>
                  <a:srgbClr val="FF0000"/>
                </a:solidFill>
              </a:defRPr>
            </a:lvl1pPr>
          </a:lstStyle>
          <a:p>
            <a:r>
              <a:rPr lang="cs-CZ" dirty="0"/>
              <a:t>Dvouřádkový nadpis, dvouřádkový nadpis, dvouřádkový nadpis kliknutím lze upravit styl</a:t>
            </a:r>
          </a:p>
        </p:txBody>
      </p:sp>
    </p:spTree>
    <p:extLst>
      <p:ext uri="{BB962C8B-B14F-4D97-AF65-F5344CB8AC3E}">
        <p14:creationId xmlns:p14="http://schemas.microsoft.com/office/powerpoint/2010/main" val="3203711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ekova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7E1877-1615-567D-8630-B7869185E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3299380"/>
            <a:ext cx="5467192" cy="633523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>
                <a:solidFill>
                  <a:schemeClr val="tx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cs-CZ" dirty="0" err="1"/>
              <a:t>Thank</a:t>
            </a:r>
            <a:r>
              <a:rPr lang="cs-CZ" dirty="0"/>
              <a:t> </a:t>
            </a:r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your</a:t>
            </a:r>
            <a:r>
              <a:rPr lang="cs-CZ" dirty="0"/>
              <a:t> </a:t>
            </a:r>
            <a:r>
              <a:rPr lang="cs-CZ" dirty="0" err="1"/>
              <a:t>attention</a:t>
            </a:r>
            <a:r>
              <a:rPr lang="cs-CZ" dirty="0"/>
              <a:t>. </a:t>
            </a:r>
          </a:p>
        </p:txBody>
      </p:sp>
      <p:sp>
        <p:nvSpPr>
          <p:cNvPr id="6" name="Zástupný symbol obrázku 4">
            <a:extLst>
              <a:ext uri="{FF2B5EF4-FFF2-40B4-BE49-F238E27FC236}">
                <a16:creationId xmlns:a16="http://schemas.microsoft.com/office/drawing/2014/main" id="{0FA960B6-ABB8-81B5-B433-39A9A059A9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9575" y="5114925"/>
            <a:ext cx="2076450" cy="152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Logo</a:t>
            </a:r>
          </a:p>
        </p:txBody>
      </p:sp>
      <p:sp>
        <p:nvSpPr>
          <p:cNvPr id="7" name="Zástupný symbol obrázku 4">
            <a:extLst>
              <a:ext uri="{FF2B5EF4-FFF2-40B4-BE49-F238E27FC236}">
                <a16:creationId xmlns:a16="http://schemas.microsoft.com/office/drawing/2014/main" id="{6EBABC01-96C4-22F1-EE24-21B248C6B9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790825" y="5124450"/>
            <a:ext cx="2076450" cy="152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Logo</a:t>
            </a:r>
          </a:p>
        </p:txBody>
      </p:sp>
      <p:sp>
        <p:nvSpPr>
          <p:cNvPr id="8" name="Zástupný text 11">
            <a:extLst>
              <a:ext uri="{FF2B5EF4-FFF2-40B4-BE49-F238E27FC236}">
                <a16:creationId xmlns:a16="http://schemas.microsoft.com/office/drawing/2014/main" id="{C23868AC-9022-82D7-046B-23CEDF8CEA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9051" y="3300585"/>
            <a:ext cx="5081198" cy="67164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3200">
                <a:solidFill>
                  <a:srgbClr val="FF0000"/>
                </a:solidFill>
              </a:defRPr>
            </a:lvl1pPr>
          </a:lstStyle>
          <a:p>
            <a:pPr lvl="0"/>
            <a:r>
              <a:rPr lang="cs-CZ" dirty="0" err="1"/>
              <a:t>Tit</a:t>
            </a:r>
            <a:r>
              <a:rPr lang="cs-CZ" dirty="0"/>
              <a:t>. Jméno Příjmení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BC44627-95B1-5AAF-F717-3C25A3BF93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370" y="5705446"/>
            <a:ext cx="3612630" cy="1152554"/>
          </a:xfrm>
          <a:prstGeom prst="rect">
            <a:avLst/>
          </a:prstGeom>
        </p:spPr>
      </p:pic>
      <p:sp>
        <p:nvSpPr>
          <p:cNvPr id="10" name="Zástupný text 7">
            <a:extLst>
              <a:ext uri="{FF2B5EF4-FFF2-40B4-BE49-F238E27FC236}">
                <a16:creationId xmlns:a16="http://schemas.microsoft.com/office/drawing/2014/main" id="{9FAC55E5-5F8A-30E6-2D97-BAB28BC919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15746" y="6131941"/>
            <a:ext cx="2458700" cy="44952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dirty="0" err="1"/>
              <a:t>www.isibrno.cz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9911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ekovani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7C0ACDF7-4E48-76F0-7686-C185E4C04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5772121"/>
            <a:ext cx="3590925" cy="1152554"/>
          </a:xfrm>
          <a:prstGeom prst="rect">
            <a:avLst/>
          </a:prstGeom>
        </p:spPr>
      </p:pic>
      <p:sp>
        <p:nvSpPr>
          <p:cNvPr id="6" name="Zástupný text 7">
            <a:extLst>
              <a:ext uri="{FF2B5EF4-FFF2-40B4-BE49-F238E27FC236}">
                <a16:creationId xmlns:a16="http://schemas.microsoft.com/office/drawing/2014/main" id="{967D8480-BC3F-DE39-3C52-3B8B4782F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2575" y="6198928"/>
            <a:ext cx="2458700" cy="44952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cs-CZ" dirty="0" err="1"/>
              <a:t>www.isibrno.cz</a:t>
            </a:r>
            <a:endParaRPr lang="cs-CZ" dirty="0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99637D90-2A65-8654-7705-C66317CA3B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774" y="2242412"/>
            <a:ext cx="3785419" cy="505785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0">
                <a:solidFill>
                  <a:srgbClr val="FF0000"/>
                </a:solidFill>
                <a:latin typeface="Myriad Pro" panose="020B0503030403020204" pitchFamily="34" charset="0"/>
              </a:defRPr>
            </a:lvl1pPr>
          </a:lstStyle>
          <a:p>
            <a:r>
              <a:rPr lang="cs-CZ" dirty="0" err="1"/>
              <a:t>Thank</a:t>
            </a:r>
            <a:r>
              <a:rPr lang="cs-CZ" dirty="0"/>
              <a:t> </a:t>
            </a:r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your</a:t>
            </a:r>
            <a:r>
              <a:rPr lang="cs-CZ" dirty="0"/>
              <a:t> </a:t>
            </a:r>
            <a:r>
              <a:rPr lang="cs-CZ" dirty="0" err="1"/>
              <a:t>attention</a:t>
            </a:r>
            <a:r>
              <a:rPr lang="cs-CZ" dirty="0"/>
              <a:t>. </a:t>
            </a:r>
          </a:p>
        </p:txBody>
      </p:sp>
      <p:sp>
        <p:nvSpPr>
          <p:cNvPr id="8" name="Zástupný text 11">
            <a:extLst>
              <a:ext uri="{FF2B5EF4-FFF2-40B4-BE49-F238E27FC236}">
                <a16:creationId xmlns:a16="http://schemas.microsoft.com/office/drawing/2014/main" id="{8535DCFB-6966-6F42-E886-BF19794644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45603" y="2201829"/>
            <a:ext cx="2728367" cy="42834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Tit</a:t>
            </a:r>
            <a:r>
              <a:rPr lang="cs-CZ" dirty="0"/>
              <a:t>. Jméno Příjmení</a:t>
            </a:r>
          </a:p>
          <a:p>
            <a:pPr lvl="0"/>
            <a:endParaRPr lang="cs-CZ" dirty="0"/>
          </a:p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058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5C919F08-531A-424E-4498-D7B7FD2E28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369" y="648428"/>
            <a:ext cx="2051156" cy="47219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473FE441-0D95-D992-0501-D0538E3112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296863"/>
            <a:ext cx="3537020" cy="103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7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pos="3840" userDrawn="1">
          <p15:clr>
            <a:srgbClr val="F26B43"/>
          </p15:clr>
        </p15:guide>
        <p15:guide id="5" orient="horz" pos="413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C3A8AE6C-1CE6-0EA5-E804-098FB76FFE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960" y="296863"/>
            <a:ext cx="738565" cy="75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25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rgbClr val="FF0000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pos="3364" userDrawn="1">
          <p15:clr>
            <a:srgbClr val="F26B43"/>
          </p15:clr>
        </p15:guide>
        <p15:guide id="5" orient="horz" pos="4133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BB12A9C5-01FF-8BA5-01A2-B078178831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480" y="296863"/>
            <a:ext cx="5307045" cy="155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38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rgbClr val="FF0000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pos="3364" userDrawn="1">
          <p15:clr>
            <a:srgbClr val="F26B43"/>
          </p15:clr>
        </p15:guide>
        <p15:guide id="5" orient="horz" pos="41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jpeg"/><Relationship Id="rId10" Type="http://schemas.openxmlformats.org/officeDocument/2006/relationships/image" Target="../media/image26.pn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DE05B3A-52A3-1A60-4A39-E33D0352F5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987" y="5558767"/>
            <a:ext cx="11412537" cy="866775"/>
          </a:xfrm>
        </p:spPr>
        <p:txBody>
          <a:bodyPr/>
          <a:lstStyle/>
          <a:p>
            <a:r>
              <a:rPr lang="en-US" sz="4000" noProof="0" dirty="0"/>
              <a:t>High-Resolution Hyperspectral Microscopy for Efficient Analysis of Biological Systems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966C493-5D4A-2F73-7ED0-5FEF6F3FEC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8" y="5117852"/>
            <a:ext cx="11412536" cy="390525"/>
          </a:xfrm>
        </p:spPr>
        <p:txBody>
          <a:bodyPr/>
          <a:lstStyle/>
          <a:p>
            <a:r>
              <a:rPr lang="en-US" noProof="0" dirty="0"/>
              <a:t>Ondřej Vaculík</a:t>
            </a:r>
          </a:p>
        </p:txBody>
      </p:sp>
      <p:pic>
        <p:nvPicPr>
          <p:cNvPr id="3" name="Obrázek 2" descr="Obsah obrázku text, symbol, Písmo, červená&#10;&#10;Popis byl vytvořen automaticky">
            <a:extLst>
              <a:ext uri="{FF2B5EF4-FFF2-40B4-BE49-F238E27FC236}">
                <a16:creationId xmlns:a16="http://schemas.microsoft.com/office/drawing/2014/main" id="{503B8098-E7C6-DAD6-9C5A-44508EFBA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151" y="460545"/>
            <a:ext cx="2142653" cy="684189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1E78453F-68CB-346A-F40E-C2A4EABC89E8}"/>
              </a:ext>
            </a:extLst>
          </p:cNvPr>
          <p:cNvSpPr/>
          <p:nvPr/>
        </p:nvSpPr>
        <p:spPr>
          <a:xfrm>
            <a:off x="-197223" y="1367094"/>
            <a:ext cx="12532658" cy="3599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pic>
        <p:nvPicPr>
          <p:cNvPr id="7" name="Obrázek 3" descr="Obsah obrázku kostka, Mechanický hlavolam, Rubikova kostka, puzzle&#10;&#10;Popis byl vytvořen automaticky">
            <a:extLst>
              <a:ext uri="{FF2B5EF4-FFF2-40B4-BE49-F238E27FC236}">
                <a16:creationId xmlns:a16="http://schemas.microsoft.com/office/drawing/2014/main" id="{00A76F8A-9F99-6B6E-855B-E7D1D5578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8" b="9188"/>
          <a:stretch>
            <a:fillRect/>
          </a:stretch>
        </p:blipFill>
        <p:spPr>
          <a:xfrm>
            <a:off x="298222" y="1846729"/>
            <a:ext cx="2804300" cy="2823883"/>
          </a:xfrm>
          <a:prstGeom prst="rect">
            <a:avLst/>
          </a:prstGeom>
        </p:spPr>
      </p:pic>
      <p:pic>
        <p:nvPicPr>
          <p:cNvPr id="8" name="Picture 7" descr="A machine on a table&#10;&#10;AI-generated content may be incorrect.">
            <a:extLst>
              <a:ext uri="{FF2B5EF4-FFF2-40B4-BE49-F238E27FC236}">
                <a16:creationId xmlns:a16="http://schemas.microsoft.com/office/drawing/2014/main" id="{3E3C29EC-6015-2514-2F29-881BA8AEB9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744" y="1239365"/>
            <a:ext cx="4013400" cy="40744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A918BB-CFEB-35DB-F0B1-E2FAEE49FD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8" t="15005" r="25714" b="21562"/>
          <a:stretch>
            <a:fillRect/>
          </a:stretch>
        </p:blipFill>
        <p:spPr>
          <a:xfrm>
            <a:off x="7712367" y="1461040"/>
            <a:ext cx="4181410" cy="363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15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FDEF3B2-80A1-DBC5-2092-682EF3AD2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>
                <a:latin typeface="Myriad Pro" panose="020B0503030403020204"/>
              </a:rPr>
              <a:t>Masters in Optics and Optoelectronics </a:t>
            </a:r>
            <a:r>
              <a:rPr lang="en-US" sz="2400" b="0" dirty="0">
                <a:latin typeface="Myriad Pro" panose="020B0503030403020204"/>
              </a:rPr>
              <a:t>– </a:t>
            </a:r>
            <a:r>
              <a:rPr lang="cs-CZ" sz="2400" b="0" noProof="0" dirty="0">
                <a:latin typeface="Myriad Pro" panose="020B0503030403020204"/>
              </a:rPr>
              <a:t>Palacký</a:t>
            </a:r>
            <a:r>
              <a:rPr lang="cs-CZ" sz="2400" b="0" dirty="0">
                <a:latin typeface="Myriad Pro" panose="020B0503030403020204"/>
              </a:rPr>
              <a:t> University Olomouc</a:t>
            </a:r>
            <a:endParaRPr lang="en-US" sz="2400" b="0" noProof="0" dirty="0">
              <a:latin typeface="Myriad Pro" panose="020B0503030403020204"/>
            </a:endParaRPr>
          </a:p>
          <a:p>
            <a:pPr marL="1028700" lvl="1" indent="-342900"/>
            <a:r>
              <a:rPr lang="en-US" b="0" noProof="0" dirty="0">
                <a:latin typeface="Myriad Pro" panose="020B0503030403020204"/>
              </a:rPr>
              <a:t>Multispectral image acquisition and analysis</a:t>
            </a:r>
            <a:endParaRPr lang="en-US" noProof="0" dirty="0">
              <a:latin typeface="Myriad Pro" panose="020B050303040302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>
                <a:latin typeface="Myriad Pro" panose="020B0503030403020204"/>
              </a:rPr>
              <a:t>PhD student</a:t>
            </a:r>
            <a:r>
              <a:rPr lang="en-US" sz="2400" b="0" noProof="0" dirty="0">
                <a:latin typeface="Myriad Pro" panose="020B0503030403020204"/>
              </a:rPr>
              <a:t> – Brno University of Technology</a:t>
            </a:r>
          </a:p>
          <a:p>
            <a:pPr marL="1028700" lvl="1" indent="-342900"/>
            <a:r>
              <a:rPr lang="en-US" b="0" dirty="0">
                <a:latin typeface="Myriad Pro" panose="020B0503030403020204"/>
              </a:rPr>
              <a:t>Thesis title: </a:t>
            </a:r>
            <a:r>
              <a:rPr lang="en-US" b="0" i="1" dirty="0">
                <a:latin typeface="Myriad Pro" panose="020B0503030403020204"/>
              </a:rPr>
              <a:t>Advanced Spectral and Image Processing of Hyperspectral Data</a:t>
            </a:r>
            <a:endParaRPr lang="en-US" b="0" noProof="0" dirty="0">
              <a:latin typeface="Myriad Pro" panose="020B050303040302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>
                <a:latin typeface="Myriad Pro" panose="020B0503030403020204"/>
              </a:rPr>
              <a:t>Institute of Scientific Instruments of CAS</a:t>
            </a:r>
            <a:endParaRPr lang="en-US" sz="2400" b="0" noProof="0" dirty="0">
              <a:latin typeface="Myriad Pro" panose="020B0503030403020204"/>
            </a:endParaRPr>
          </a:p>
          <a:p>
            <a:pPr marL="1028700" lvl="1" indent="-342900"/>
            <a:r>
              <a:rPr lang="en-US" b="0" dirty="0">
                <a:latin typeface="Myriad Pro" panose="020B0503030403020204"/>
              </a:rPr>
              <a:t>Applied and Integrated Photonics group</a:t>
            </a:r>
            <a:r>
              <a:rPr lang="cs-CZ" b="0" dirty="0">
                <a:latin typeface="Myriad Pro" panose="020B0503030403020204"/>
              </a:rPr>
              <a:t> </a:t>
            </a:r>
            <a:r>
              <a:rPr lang="en-US" b="0" noProof="0" dirty="0">
                <a:latin typeface="Myriad Pro" panose="020B0503030403020204"/>
              </a:rPr>
              <a:t>member</a:t>
            </a:r>
            <a:r>
              <a:rPr lang="cs-CZ" dirty="0">
                <a:latin typeface="Myriad Pro" panose="020B0503030403020204"/>
              </a:rPr>
              <a:t>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(aip.isibrno.cz)</a:t>
            </a:r>
            <a:endParaRPr lang="en-US" b="0" noProof="0" dirty="0">
              <a:solidFill>
                <a:schemeClr val="bg1">
                  <a:lumMod val="50000"/>
                </a:schemeClr>
              </a:solidFill>
              <a:latin typeface="Myriad Pro" panose="020B0503030403020204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E542123-B562-98A3-9E22-8707E90902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noProof="0" dirty="0"/>
              <a:t>My Background</a:t>
            </a:r>
            <a:endParaRPr lang="en-US" noProof="0" dirty="0"/>
          </a:p>
        </p:txBody>
      </p:sp>
      <p:pic>
        <p:nvPicPr>
          <p:cNvPr id="5" name="Obrázek 4" descr="Obsah obrázku oblečení, osoba, Lidská tvář, muž&#10;&#10;Popis byl vytvořen automaticky">
            <a:extLst>
              <a:ext uri="{FF2B5EF4-FFF2-40B4-BE49-F238E27FC236}">
                <a16:creationId xmlns:a16="http://schemas.microsoft.com/office/drawing/2014/main" id="{8DF3BCDB-25C1-3437-9123-4398460B4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4" b="5860"/>
          <a:stretch/>
        </p:blipFill>
        <p:spPr>
          <a:xfrm>
            <a:off x="999584" y="3859041"/>
            <a:ext cx="5140104" cy="2737460"/>
          </a:xfrm>
          <a:prstGeom prst="rect">
            <a:avLst/>
          </a:prstGeom>
        </p:spPr>
      </p:pic>
      <p:pic>
        <p:nvPicPr>
          <p:cNvPr id="12" name="Picture 11" descr="A person working on a machine&#10;&#10;AI-generated content may be incorrect.">
            <a:extLst>
              <a:ext uri="{FF2B5EF4-FFF2-40B4-BE49-F238E27FC236}">
                <a16:creationId xmlns:a16="http://schemas.microsoft.com/office/drawing/2014/main" id="{45EE55F5-C3E6-425A-C7AA-E77FFA1C8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272" y="3859041"/>
            <a:ext cx="4053143" cy="270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2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FDEF3B2-80A1-DBC5-2092-682EF3AD2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Inverted</a:t>
            </a:r>
            <a:r>
              <a:rPr lang="en-US" sz="2400" b="0" noProof="0" dirty="0"/>
              <a:t> configuration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Transmission</a:t>
            </a:r>
            <a:r>
              <a:rPr lang="en-US" sz="2400" b="0" noProof="0" dirty="0"/>
              <a:t> spectra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Offner</a:t>
            </a:r>
            <a:r>
              <a:rPr lang="en-US" sz="2400" b="0" noProof="0" dirty="0"/>
              <a:t> based imaging spectroscope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4</a:t>
            </a:r>
            <a:r>
              <a:rPr lang="en-US" sz="2400" noProof="0" dirty="0"/>
              <a:t>-100x</a:t>
            </a:r>
            <a:r>
              <a:rPr lang="en-US" sz="2400" b="0" noProof="0" dirty="0"/>
              <a:t> magnification </a:t>
            </a:r>
            <a:r>
              <a:rPr lang="en-US" sz="2400" b="0" noProof="0" dirty="0">
                <a:solidFill>
                  <a:schemeClr val="bg1">
                    <a:lumMod val="50000"/>
                  </a:schemeClr>
                </a:solidFill>
              </a:rPr>
              <a:t>(RMS/M25)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0.1 nm </a:t>
            </a:r>
            <a:r>
              <a:rPr lang="en-US" sz="2400" b="0" noProof="0" dirty="0"/>
              <a:t>spectral resolution </a:t>
            </a:r>
            <a:r>
              <a:rPr lang="en-US" sz="2400" b="0" noProof="0" dirty="0">
                <a:solidFill>
                  <a:schemeClr val="bg1">
                    <a:lumMod val="50000"/>
                  </a:schemeClr>
                </a:solidFill>
              </a:rPr>
              <a:t>(FWHM)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120 nm bandwidth </a:t>
            </a:r>
            <a:r>
              <a:rPr lang="en-US" sz="2400" b="0" noProof="0" dirty="0"/>
              <a:t>tunable </a:t>
            </a:r>
            <a:br>
              <a:rPr lang="en-US" sz="2400" b="0" noProof="0" dirty="0"/>
            </a:br>
            <a:r>
              <a:rPr lang="en-US" sz="2400" b="0" noProof="0"/>
              <a:t>in 450-900 </a:t>
            </a:r>
            <a:r>
              <a:rPr lang="en-US" sz="2400" b="0" noProof="0" dirty="0"/>
              <a:t>nm range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Automated</a:t>
            </a:r>
            <a:r>
              <a:rPr lang="en-US" sz="2400" b="0" noProof="0" dirty="0"/>
              <a:t> measurement</a:t>
            </a:r>
            <a:br>
              <a:rPr lang="en-US" sz="2400" b="0" noProof="0" dirty="0"/>
            </a:br>
            <a:r>
              <a:rPr lang="en-US" sz="2400" b="0" noProof="0" dirty="0"/>
              <a:t>and calibration </a:t>
            </a:r>
            <a:r>
              <a:rPr lang="en-US" sz="2400" b="0" noProof="0" dirty="0">
                <a:solidFill>
                  <a:schemeClr val="bg1">
                    <a:lumMod val="50000"/>
                  </a:schemeClr>
                </a:solidFill>
              </a:rPr>
              <a:t>(Python)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E542123-B562-98A3-9E22-8707E90902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0" dirty="0"/>
              <a:t>Hyperspectral Microscope System Specs</a:t>
            </a:r>
          </a:p>
        </p:txBody>
      </p:sp>
      <p:pic>
        <p:nvPicPr>
          <p:cNvPr id="22" name="Obrázek 21" descr="Obsah obrázku stroj/přístroj, interiér, inženýrství, Vědecký přístroj&#10;&#10;Popis byl vytvořen automaticky">
            <a:extLst>
              <a:ext uri="{FF2B5EF4-FFF2-40B4-BE49-F238E27FC236}">
                <a16:creationId xmlns:a16="http://schemas.microsoft.com/office/drawing/2014/main" id="{F5031C03-0C2D-1A92-F7C5-679F50166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40" y="1120877"/>
            <a:ext cx="5092700" cy="38195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75087E-44F8-BB9B-431C-50C88A09B1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91" y="3826225"/>
            <a:ext cx="4422270" cy="302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24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E7B8D-BE93-231C-7540-85E0A0233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5C4A6EF6-FECF-6489-03BA-960EB7F23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0" noProof="0" dirty="0"/>
          </a:p>
          <a:p>
            <a:endParaRPr lang="en-US" noProof="0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48CDBF-D750-09D7-E472-9F5DE81CB4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0" dirty="0"/>
              <a:t>Autoencoder for Spectral Dimensionality Reduction</a:t>
            </a:r>
          </a:p>
        </p:txBody>
      </p:sp>
      <p:pic>
        <p:nvPicPr>
          <p:cNvPr id="5" name="Grafický objekt 75">
            <a:extLst>
              <a:ext uri="{FF2B5EF4-FFF2-40B4-BE49-F238E27FC236}">
                <a16:creationId xmlns:a16="http://schemas.microsoft.com/office/drawing/2014/main" id="{816CFA2B-AC4C-DA29-C5E2-8ABF7ECD7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5846" y="2902073"/>
            <a:ext cx="7645518" cy="3659064"/>
          </a:xfrm>
          <a:prstGeom prst="rect">
            <a:avLst/>
          </a:prstGeom>
        </p:spPr>
      </p:pic>
      <p:sp>
        <p:nvSpPr>
          <p:cNvPr id="4" name="TextovéPole 66">
            <a:extLst>
              <a:ext uri="{FF2B5EF4-FFF2-40B4-BE49-F238E27FC236}">
                <a16:creationId xmlns:a16="http://schemas.microsoft.com/office/drawing/2014/main" id="{6C6BFFB2-4B0B-201C-F6DF-EADD094930D5}"/>
              </a:ext>
            </a:extLst>
          </p:cNvPr>
          <p:cNvSpPr txBox="1"/>
          <p:nvPr/>
        </p:nvSpPr>
        <p:spPr>
          <a:xfrm>
            <a:off x="550472" y="888091"/>
            <a:ext cx="643960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noProof="0" dirty="0">
                <a:latin typeface="Myriad Pro" panose="020B0503030403020204" pitchFamily="34" charset="0"/>
              </a:rPr>
              <a:t>Reducing </a:t>
            </a:r>
            <a:r>
              <a:rPr lang="en-US" sz="2400" noProof="0" dirty="0">
                <a:latin typeface="Myriad Pro" panose="020B0503030403020204" pitchFamily="34" charset="0"/>
              </a:rPr>
              <a:t>the spectral dimension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noProof="0" dirty="0">
                <a:latin typeface="Myriad Pro" panose="020B0503030403020204" pitchFamily="34" charset="0"/>
              </a:rPr>
              <a:t>Clustering </a:t>
            </a:r>
            <a:r>
              <a:rPr lang="en-US" sz="2400" noProof="0" dirty="0">
                <a:latin typeface="Myriad Pro" panose="020B0503030403020204" pitchFamily="34" charset="0"/>
              </a:rPr>
              <a:t>using the encoded spectrum </a:t>
            </a:r>
            <a:r>
              <a:rPr lang="en-US" sz="2400" b="1" noProof="0" dirty="0">
                <a:latin typeface="Myriad Pro" panose="020B0503030403020204" pitchFamily="34" charset="0"/>
                <a:sym typeface="Wingdings" panose="05000000000000000000" pitchFamily="2" charset="2"/>
              </a:rPr>
              <a:t> </a:t>
            </a:r>
            <a:r>
              <a:rPr lang="en-US" sz="2400" noProof="0" dirty="0">
                <a:latin typeface="Myriad Pro" panose="020B0503030403020204" pitchFamily="34" charset="0"/>
                <a:sym typeface="Wingdings" panose="05000000000000000000" pitchFamily="2" charset="2"/>
              </a:rPr>
              <a:t>p</a:t>
            </a:r>
            <a:r>
              <a:rPr lang="en-US" sz="2400" noProof="0" dirty="0">
                <a:latin typeface="Myriad Pro" panose="020B0503030403020204" pitchFamily="34" charset="0"/>
              </a:rPr>
              <a:t>rocessing</a:t>
            </a:r>
            <a:r>
              <a:rPr lang="en-US" sz="2400" b="1" noProof="0" dirty="0">
                <a:latin typeface="Myriad Pro" panose="020B0503030403020204" pitchFamily="34" charset="0"/>
              </a:rPr>
              <a:t> speed up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noProof="0" dirty="0">
                <a:latin typeface="Myriad Pro" panose="020B0503030403020204" pitchFamily="34" charset="0"/>
              </a:rPr>
              <a:t>Working with full spectrum </a:t>
            </a:r>
            <a:r>
              <a:rPr lang="en-US" sz="2400" noProof="0" dirty="0">
                <a:latin typeface="Myriad Pro" panose="020B0503030403020204" pitchFamily="34" charset="0"/>
              </a:rPr>
              <a:t>of regions of interest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818E35-B3E5-1649-41E9-377C8CA9BF4B}"/>
              </a:ext>
            </a:extLst>
          </p:cNvPr>
          <p:cNvSpPr txBox="1"/>
          <p:nvPr/>
        </p:nvSpPr>
        <p:spPr>
          <a:xfrm>
            <a:off x="303705" y="6237971"/>
            <a:ext cx="3129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noProof="0" dirty="0">
                <a:latin typeface="Myriad Pro" panose="020B0503030403020204" pitchFamily="34" charset="0"/>
              </a:rPr>
              <a:t>Synechocystis</a:t>
            </a:r>
            <a:r>
              <a:rPr lang="en-US" sz="2000" noProof="0" dirty="0">
                <a:latin typeface="Myriad Pro" panose="020B0503030403020204" pitchFamily="34" charset="0"/>
              </a:rPr>
              <a:t> sp. PCC6803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2C822C-82B0-AB5F-2F1A-C74E2D72F502}"/>
              </a:ext>
            </a:extLst>
          </p:cNvPr>
          <p:cNvSpPr txBox="1"/>
          <p:nvPr/>
        </p:nvSpPr>
        <p:spPr>
          <a:xfrm>
            <a:off x="8637635" y="6155361"/>
            <a:ext cx="2766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noProof="0" dirty="0">
                <a:latin typeface="Myriad Pro" panose="020B0503030403020204" pitchFamily="34" charset="0"/>
              </a:rPr>
              <a:t>Trachydiscus minutus</a:t>
            </a:r>
            <a:endParaRPr lang="en-US" sz="2000" noProof="0" dirty="0">
              <a:latin typeface="Myriad Pro" panose="020B0503030403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9FF1E40-4644-0FE7-29D9-FAA3456AD198}"/>
              </a:ext>
            </a:extLst>
          </p:cNvPr>
          <p:cNvGrpSpPr/>
          <p:nvPr/>
        </p:nvGrpSpPr>
        <p:grpSpPr>
          <a:xfrm>
            <a:off x="8637635" y="3344292"/>
            <a:ext cx="3235030" cy="2805402"/>
            <a:chOff x="8637635" y="3344292"/>
            <a:chExt cx="3235030" cy="2805402"/>
          </a:xfrm>
        </p:grpSpPr>
        <p:pic>
          <p:nvPicPr>
            <p:cNvPr id="10" name="Picture 9" descr="A colorful image of a planet&#10;&#10;AI-generated content may be incorrect.">
              <a:extLst>
                <a:ext uri="{FF2B5EF4-FFF2-40B4-BE49-F238E27FC236}">
                  <a16:creationId xmlns:a16="http://schemas.microsoft.com/office/drawing/2014/main" id="{D0BE57B9-BE8F-BF11-7632-A877FC2AB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635" y="3344292"/>
              <a:ext cx="3235030" cy="277462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3EACF41-C313-B435-E80D-3A174142C617}"/>
                </a:ext>
              </a:extLst>
            </p:cNvPr>
            <p:cNvSpPr/>
            <p:nvPr/>
          </p:nvSpPr>
          <p:spPr>
            <a:xfrm>
              <a:off x="10872087" y="5737123"/>
              <a:ext cx="439200" cy="5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BBBDE3B-9396-EADB-8F87-74FD7187E4B7}"/>
                </a:ext>
              </a:extLst>
            </p:cNvPr>
            <p:cNvSpPr txBox="1"/>
            <p:nvPr/>
          </p:nvSpPr>
          <p:spPr>
            <a:xfrm>
              <a:off x="10751820" y="5780362"/>
              <a:ext cx="6523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>
                  <a:solidFill>
                    <a:schemeClr val="bg1"/>
                  </a:solidFill>
                </a:rPr>
                <a:t>1µm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CDEDB6-338A-4D81-566B-49CD6CD3B6E3}"/>
              </a:ext>
            </a:extLst>
          </p:cNvPr>
          <p:cNvGrpSpPr/>
          <p:nvPr/>
        </p:nvGrpSpPr>
        <p:grpSpPr>
          <a:xfrm>
            <a:off x="8053505" y="749940"/>
            <a:ext cx="2867025" cy="2588685"/>
            <a:chOff x="8637635" y="760345"/>
            <a:chExt cx="2867025" cy="2588685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A386A25E-A9A7-93B1-21BE-C31F8C362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t="17664"/>
            <a:stretch>
              <a:fillRect/>
            </a:stretch>
          </p:blipFill>
          <p:spPr>
            <a:xfrm>
              <a:off x="8637635" y="1066877"/>
              <a:ext cx="2867025" cy="2282153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535C22-CEF6-A16B-7533-9744794613C5}"/>
                </a:ext>
              </a:extLst>
            </p:cNvPr>
            <p:cNvSpPr txBox="1"/>
            <p:nvPr/>
          </p:nvSpPr>
          <p:spPr>
            <a:xfrm>
              <a:off x="8687904" y="760345"/>
              <a:ext cx="27664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noProof="0" dirty="0">
                  <a:latin typeface="Myriad Pro" panose="020B0503030403020204" pitchFamily="34" charset="0"/>
                </a:rPr>
                <a:t>Autoencoder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0282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68E7C-3CB2-D513-CF32-88BF010F4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573815F-3D41-0B5A-E733-807660C9C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3 strains </a:t>
            </a:r>
            <a:r>
              <a:rPr lang="en-US" sz="2400" b="0" noProof="0" dirty="0"/>
              <a:t>of marine cyanobacteria with </a:t>
            </a:r>
            <a:r>
              <a:rPr lang="en-US" sz="2400" noProof="0" dirty="0"/>
              <a:t>different pigments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96-well </a:t>
            </a:r>
            <a:r>
              <a:rPr lang="en-US" sz="2400" b="0" noProof="0" dirty="0"/>
              <a:t>microplate with 1:1, 1:2, 1:4, 1:1:1, and 1:2:3 ratios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noProof="0" dirty="0"/>
              <a:t>Ratio estimation using </a:t>
            </a:r>
            <a:r>
              <a:rPr lang="en-US" sz="2400" noProof="0" dirty="0"/>
              <a:t>Multivariate Curve Resolution </a:t>
            </a:r>
            <a:r>
              <a:rPr lang="en-US" sz="2400" b="0" noProof="0" dirty="0">
                <a:solidFill>
                  <a:schemeClr val="bg1">
                    <a:lumMod val="50000"/>
                  </a:schemeClr>
                </a:solidFill>
              </a:rPr>
              <a:t>(MCR)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(0.76±0.12)% </a:t>
            </a:r>
            <a:r>
              <a:rPr lang="en-US" sz="2400" b="0" noProof="0" dirty="0"/>
              <a:t>identification accuracy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96% processing speedup </a:t>
            </a:r>
            <a:r>
              <a:rPr lang="en-US" sz="2400" b="0" noProof="0" dirty="0"/>
              <a:t>when using dim. reduction </a:t>
            </a:r>
            <a:r>
              <a:rPr lang="en-US" sz="2400" b="0" noProof="0" dirty="0">
                <a:solidFill>
                  <a:schemeClr val="bg1">
                    <a:lumMod val="50000"/>
                  </a:schemeClr>
                </a:solidFill>
              </a:rPr>
              <a:t>(3 component NMF)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noProof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5A66874-26A2-F082-391A-272ED9A83A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0" dirty="0"/>
              <a:t>Marine Cyanobacteria Spectral Unmixing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9EBE085-3625-E974-3E4A-53CFD5FAD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24570" y="184326"/>
            <a:ext cx="3361965" cy="539575"/>
          </a:xfrm>
          <a:prstGeom prst="rect">
            <a:avLst/>
          </a:prstGeom>
        </p:spPr>
      </p:pic>
      <p:pic>
        <p:nvPicPr>
          <p:cNvPr id="30" name="Obrázek 6" descr="Obsah obrázku Plastová láhev, láhev, interiér, Řešení&#10;&#10;Obsah vygenerovaný umělou inteligencí může být nesprávný.">
            <a:extLst>
              <a:ext uri="{FF2B5EF4-FFF2-40B4-BE49-F238E27FC236}">
                <a16:creationId xmlns:a16="http://schemas.microsoft.com/office/drawing/2014/main" id="{ABAAE503-A6F8-A4CF-03B9-3335C0A6C3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1" r="8890" b="18500"/>
          <a:stretch/>
        </p:blipFill>
        <p:spPr>
          <a:xfrm>
            <a:off x="100148" y="5060004"/>
            <a:ext cx="1800200" cy="1663464"/>
          </a:xfrm>
          <a:prstGeom prst="rect">
            <a:avLst/>
          </a:prstGeom>
        </p:spPr>
      </p:pic>
      <p:pic>
        <p:nvPicPr>
          <p:cNvPr id="32" name="Grafický objekt 12">
            <a:extLst>
              <a:ext uri="{FF2B5EF4-FFF2-40B4-BE49-F238E27FC236}">
                <a16:creationId xmlns:a16="http://schemas.microsoft.com/office/drawing/2014/main" id="{0F572226-E5B7-89D9-74F3-2BE0157A0E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278900">
            <a:off x="1804745" y="3557149"/>
            <a:ext cx="702537" cy="2285057"/>
          </a:xfrm>
          <a:prstGeom prst="rect">
            <a:avLst/>
          </a:prstGeom>
        </p:spPr>
      </p:pic>
      <p:pic>
        <p:nvPicPr>
          <p:cNvPr id="33" name="Obrázek 1" descr="Obsah obrázku text, snímek obrazovky, číslo&#10;&#10;Obsah vygenerovaný umělou inteligencí může být nesprávný.">
            <a:extLst>
              <a:ext uri="{FF2B5EF4-FFF2-40B4-BE49-F238E27FC236}">
                <a16:creationId xmlns:a16="http://schemas.microsoft.com/office/drawing/2014/main" id="{9CF60F5B-1074-6266-E9C0-B28230A5A3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003" y="3673937"/>
            <a:ext cx="2330108" cy="2625297"/>
          </a:xfrm>
          <a:prstGeom prst="rect">
            <a:avLst/>
          </a:prstGeom>
        </p:spPr>
      </p:pic>
      <p:pic>
        <p:nvPicPr>
          <p:cNvPr id="34" name="Obrázek 14" descr="Obsah obrázku Maketa, hračka, interiér&#10;&#10;Obsah vygenerovaný umělou inteligencí může být nesprávný.">
            <a:extLst>
              <a:ext uri="{FF2B5EF4-FFF2-40B4-BE49-F238E27FC236}">
                <a16:creationId xmlns:a16="http://schemas.microsoft.com/office/drawing/2014/main" id="{3DDB762C-4AB5-D622-B092-1D2E4CAEC3B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75" y="4738838"/>
            <a:ext cx="2080853" cy="2112510"/>
          </a:xfrm>
          <a:prstGeom prst="rect">
            <a:avLst/>
          </a:prstGeom>
        </p:spPr>
      </p:pic>
      <p:sp>
        <p:nvSpPr>
          <p:cNvPr id="35" name="Šipka: ohnutá 10">
            <a:extLst>
              <a:ext uri="{FF2B5EF4-FFF2-40B4-BE49-F238E27FC236}">
                <a16:creationId xmlns:a16="http://schemas.microsoft.com/office/drawing/2014/main" id="{E27B3E0C-4B4C-E2A6-8047-783140B69AAD}"/>
              </a:ext>
            </a:extLst>
          </p:cNvPr>
          <p:cNvSpPr/>
          <p:nvPr/>
        </p:nvSpPr>
        <p:spPr>
          <a:xfrm flipV="1">
            <a:off x="4029446" y="5724490"/>
            <a:ext cx="930063" cy="1028088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36" name="Šipka: ohnutá 11">
            <a:extLst>
              <a:ext uri="{FF2B5EF4-FFF2-40B4-BE49-F238E27FC236}">
                <a16:creationId xmlns:a16="http://schemas.microsoft.com/office/drawing/2014/main" id="{98F8270A-D02F-31AC-31F7-B54E1B4EF00B}"/>
              </a:ext>
            </a:extLst>
          </p:cNvPr>
          <p:cNvSpPr/>
          <p:nvPr/>
        </p:nvSpPr>
        <p:spPr>
          <a:xfrm rot="16200000" flipV="1">
            <a:off x="7386888" y="4492689"/>
            <a:ext cx="1060134" cy="1621888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37" name="Šipka: ohnutá 13">
            <a:extLst>
              <a:ext uri="{FF2B5EF4-FFF2-40B4-BE49-F238E27FC236}">
                <a16:creationId xmlns:a16="http://schemas.microsoft.com/office/drawing/2014/main" id="{5C7E93B4-803A-45FF-9DA6-FFA0021AD5B6}"/>
              </a:ext>
            </a:extLst>
          </p:cNvPr>
          <p:cNvSpPr/>
          <p:nvPr/>
        </p:nvSpPr>
        <p:spPr>
          <a:xfrm>
            <a:off x="1254906" y="4086146"/>
            <a:ext cx="688384" cy="821682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grpSp>
        <p:nvGrpSpPr>
          <p:cNvPr id="38" name="Skupina 21">
            <a:extLst>
              <a:ext uri="{FF2B5EF4-FFF2-40B4-BE49-F238E27FC236}">
                <a16:creationId xmlns:a16="http://schemas.microsoft.com/office/drawing/2014/main" id="{488DE642-57A7-C4EC-0564-B055C6A03606}"/>
              </a:ext>
            </a:extLst>
          </p:cNvPr>
          <p:cNvGrpSpPr/>
          <p:nvPr/>
        </p:nvGrpSpPr>
        <p:grpSpPr>
          <a:xfrm>
            <a:off x="6248400" y="3799831"/>
            <a:ext cx="3367603" cy="1107997"/>
            <a:chOff x="5702620" y="2921075"/>
            <a:chExt cx="2994120" cy="1123712"/>
          </a:xfrm>
        </p:grpSpPr>
        <p:pic>
          <p:nvPicPr>
            <p:cNvPr id="39" name="Grafický objekt 18">
              <a:extLst>
                <a:ext uri="{FF2B5EF4-FFF2-40B4-BE49-F238E27FC236}">
                  <a16:creationId xmlns:a16="http://schemas.microsoft.com/office/drawing/2014/main" id="{D4BD0CA4-553A-0C98-8FE9-900A2411D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51765" y="2992606"/>
              <a:ext cx="1752911" cy="704779"/>
            </a:xfrm>
            <a:prstGeom prst="rect">
              <a:avLst/>
            </a:prstGeom>
          </p:spPr>
        </p:pic>
        <p:sp>
          <p:nvSpPr>
            <p:cNvPr id="40" name="TextovéPole 19">
              <a:extLst>
                <a:ext uri="{FF2B5EF4-FFF2-40B4-BE49-F238E27FC236}">
                  <a16:creationId xmlns:a16="http://schemas.microsoft.com/office/drawing/2014/main" id="{DD9AB7DD-AF7C-5FC9-1378-34E072707F7B}"/>
                </a:ext>
              </a:extLst>
            </p:cNvPr>
            <p:cNvSpPr txBox="1"/>
            <p:nvPr/>
          </p:nvSpPr>
          <p:spPr>
            <a:xfrm>
              <a:off x="5702620" y="2921075"/>
              <a:ext cx="1249116" cy="1123712"/>
            </a:xfrm>
            <a:prstGeom prst="round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noProof="0" dirty="0"/>
                <a:t>Spectral </a:t>
              </a:r>
              <a:br>
                <a:rPr lang="en-US" sz="2000" noProof="0" dirty="0"/>
              </a:br>
              <a:r>
                <a:rPr lang="en-US" sz="2000" noProof="0" dirty="0"/>
                <a:t>Unmixing</a:t>
              </a:r>
            </a:p>
          </p:txBody>
        </p:sp>
        <p:sp>
          <p:nvSpPr>
            <p:cNvPr id="41" name="Obdélník: se zakulacenými rohy 20">
              <a:extLst>
                <a:ext uri="{FF2B5EF4-FFF2-40B4-BE49-F238E27FC236}">
                  <a16:creationId xmlns:a16="http://schemas.microsoft.com/office/drawing/2014/main" id="{4F5B87EE-64EE-C18D-A3DD-E3AF8CCFE73B}"/>
                </a:ext>
              </a:extLst>
            </p:cNvPr>
            <p:cNvSpPr/>
            <p:nvPr/>
          </p:nvSpPr>
          <p:spPr>
            <a:xfrm>
              <a:off x="5757998" y="2962251"/>
              <a:ext cx="2938742" cy="765489"/>
            </a:xfrm>
            <a:prstGeom prst="roundRect">
              <a:avLst/>
            </a:prstGeom>
            <a:noFill/>
            <a:ln w="127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42" name="TextovéPole 22">
            <a:extLst>
              <a:ext uri="{FF2B5EF4-FFF2-40B4-BE49-F238E27FC236}">
                <a16:creationId xmlns:a16="http://schemas.microsoft.com/office/drawing/2014/main" id="{804A9D4E-916F-1671-0054-F046BB53D353}"/>
              </a:ext>
            </a:extLst>
          </p:cNvPr>
          <p:cNvSpPr txBox="1"/>
          <p:nvPr/>
        </p:nvSpPr>
        <p:spPr>
          <a:xfrm>
            <a:off x="172414" y="518434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43" name="TextovéPole 23">
            <a:extLst>
              <a:ext uri="{FF2B5EF4-FFF2-40B4-BE49-F238E27FC236}">
                <a16:creationId xmlns:a16="http://schemas.microsoft.com/office/drawing/2014/main" id="{7F887D9C-4E48-DEA5-B0E3-73BBC2F62F5A}"/>
              </a:ext>
            </a:extLst>
          </p:cNvPr>
          <p:cNvSpPr txBox="1"/>
          <p:nvPr/>
        </p:nvSpPr>
        <p:spPr>
          <a:xfrm>
            <a:off x="766515" y="518434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44" name="TextovéPole 25">
            <a:extLst>
              <a:ext uri="{FF2B5EF4-FFF2-40B4-BE49-F238E27FC236}">
                <a16:creationId xmlns:a16="http://schemas.microsoft.com/office/drawing/2014/main" id="{E9BF48FE-D0A9-9FD0-9CF8-7128FC21FC4A}"/>
              </a:ext>
            </a:extLst>
          </p:cNvPr>
          <p:cNvSpPr txBox="1"/>
          <p:nvPr/>
        </p:nvSpPr>
        <p:spPr>
          <a:xfrm>
            <a:off x="1388354" y="518434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Y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260FCA9-65AB-CE9D-C493-83A06D03FA47}"/>
              </a:ext>
            </a:extLst>
          </p:cNvPr>
          <p:cNvGrpSpPr/>
          <p:nvPr/>
        </p:nvGrpSpPr>
        <p:grpSpPr>
          <a:xfrm>
            <a:off x="2647486" y="3958807"/>
            <a:ext cx="1892492" cy="2051730"/>
            <a:chOff x="2407069" y="3607518"/>
            <a:chExt cx="1892492" cy="2051730"/>
          </a:xfrm>
        </p:grpSpPr>
        <p:pic>
          <p:nvPicPr>
            <p:cNvPr id="31" name="Obrázek 8" descr="Obsah obrázku klávesnice, kov, interiér, stříbrné&#10;&#10;Obsah vygenerovaný umělou inteligencí může být nesprávný.">
              <a:extLst>
                <a:ext uri="{FF2B5EF4-FFF2-40B4-BE49-F238E27FC236}">
                  <a16:creationId xmlns:a16="http://schemas.microsoft.com/office/drawing/2014/main" id="{28D6A1D1-4C56-5FA1-47F4-8291AB440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8" t="4912" r="29933" b="17096"/>
            <a:stretch/>
          </p:blipFill>
          <p:spPr>
            <a:xfrm>
              <a:off x="2407069" y="3607518"/>
              <a:ext cx="1892492" cy="1663464"/>
            </a:xfrm>
            <a:prstGeom prst="rect">
              <a:avLst/>
            </a:prstGeom>
          </p:spPr>
        </p:pic>
        <p:sp>
          <p:nvSpPr>
            <p:cNvPr id="45" name="TextovéPole 26">
              <a:extLst>
                <a:ext uri="{FF2B5EF4-FFF2-40B4-BE49-F238E27FC236}">
                  <a16:creationId xmlns:a16="http://schemas.microsoft.com/office/drawing/2014/main" id="{AAF9E768-D322-901E-812C-4FD3BB6E3AA4}"/>
                </a:ext>
              </a:extLst>
            </p:cNvPr>
            <p:cNvSpPr txBox="1"/>
            <p:nvPr/>
          </p:nvSpPr>
          <p:spPr>
            <a:xfrm>
              <a:off x="2558939" y="5259138"/>
              <a:ext cx="11513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noProof="0" dirty="0"/>
                <a:t>Mixtures</a:t>
              </a:r>
            </a:p>
          </p:txBody>
        </p:sp>
      </p:grpSp>
      <p:sp>
        <p:nvSpPr>
          <p:cNvPr id="46" name="TextovéPole 27">
            <a:extLst>
              <a:ext uri="{FF2B5EF4-FFF2-40B4-BE49-F238E27FC236}">
                <a16:creationId xmlns:a16="http://schemas.microsoft.com/office/drawing/2014/main" id="{70105808-5DBC-3359-9C5C-5735B2CB7479}"/>
              </a:ext>
            </a:extLst>
          </p:cNvPr>
          <p:cNvSpPr txBox="1"/>
          <p:nvPr/>
        </p:nvSpPr>
        <p:spPr>
          <a:xfrm>
            <a:off x="9986775" y="6191323"/>
            <a:ext cx="20555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noProof="0" dirty="0"/>
              <a:t>Calculated</a:t>
            </a:r>
          </a:p>
          <a:p>
            <a:pPr algn="ctr"/>
            <a:r>
              <a:rPr lang="en-US" sz="2000" noProof="0" dirty="0"/>
              <a:t>Concentration</a:t>
            </a:r>
          </a:p>
        </p:txBody>
      </p:sp>
      <p:sp>
        <p:nvSpPr>
          <p:cNvPr id="47" name="TextovéPole 28">
            <a:extLst>
              <a:ext uri="{FF2B5EF4-FFF2-40B4-BE49-F238E27FC236}">
                <a16:creationId xmlns:a16="http://schemas.microsoft.com/office/drawing/2014/main" id="{0FC5AB07-9782-5083-5B27-14ADE45908BD}"/>
              </a:ext>
            </a:extLst>
          </p:cNvPr>
          <p:cNvSpPr txBox="1"/>
          <p:nvPr/>
        </p:nvSpPr>
        <p:spPr>
          <a:xfrm>
            <a:off x="5971081" y="6355037"/>
            <a:ext cx="2113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noProof="0" dirty="0"/>
              <a:t>HS Measurement</a:t>
            </a:r>
          </a:p>
        </p:txBody>
      </p:sp>
      <p:sp>
        <p:nvSpPr>
          <p:cNvPr id="48" name="TextovéPole 29">
            <a:extLst>
              <a:ext uri="{FF2B5EF4-FFF2-40B4-BE49-F238E27FC236}">
                <a16:creationId xmlns:a16="http://schemas.microsoft.com/office/drawing/2014/main" id="{6705C262-BC03-849C-29D3-31256C2E808B}"/>
              </a:ext>
            </a:extLst>
          </p:cNvPr>
          <p:cNvSpPr txBox="1"/>
          <p:nvPr/>
        </p:nvSpPr>
        <p:spPr>
          <a:xfrm>
            <a:off x="149209" y="4698805"/>
            <a:ext cx="1128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noProof="0" dirty="0"/>
              <a:t>Samples</a:t>
            </a:r>
          </a:p>
        </p:txBody>
      </p:sp>
    </p:spTree>
    <p:extLst>
      <p:ext uri="{BB962C8B-B14F-4D97-AF65-F5344CB8AC3E}">
        <p14:creationId xmlns:p14="http://schemas.microsoft.com/office/powerpoint/2010/main" val="3541620743"/>
      </p:ext>
    </p:extLst>
  </p:cSld>
  <p:clrMapOvr>
    <a:masterClrMapping/>
  </p:clrMapOvr>
</p:sld>
</file>

<file path=ppt/theme/theme1.xml><?xml version="1.0" encoding="utf-8"?>
<a:theme xmlns:a="http://schemas.openxmlformats.org/drawingml/2006/main" name="Uvo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x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SI Brno">
      <a:majorFont>
        <a:latin typeface="Myriad Pro Black"/>
        <a:ea typeface=""/>
        <a:cs typeface=""/>
      </a:majorFont>
      <a:minorFont>
        <a:latin typeface="Myriad Pro Semi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odekovan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010e070-195e-4826-8065-65fcb31f804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C89FCCE06DD9442BBE95F5D0C4C47BA" ma:contentTypeVersion="10" ma:contentTypeDescription="Vytvoří nový dokument" ma:contentTypeScope="" ma:versionID="c10e8a029ba1644412ef71ca1a75dc98">
  <xsd:schema xmlns:xsd="http://www.w3.org/2001/XMLSchema" xmlns:xs="http://www.w3.org/2001/XMLSchema" xmlns:p="http://schemas.microsoft.com/office/2006/metadata/properties" xmlns:ns3="e010e070-195e-4826-8065-65fcb31f8044" xmlns:ns4="96cecf36-95c4-428c-b871-6ed262448d2a" targetNamespace="http://schemas.microsoft.com/office/2006/metadata/properties" ma:root="true" ma:fieldsID="e5f933a360f3f9689dbaaf1907f4a103" ns3:_="" ns4:_="">
    <xsd:import namespace="e010e070-195e-4826-8065-65fcb31f8044"/>
    <xsd:import namespace="96cecf36-95c4-428c-b871-6ed262448d2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10e070-195e-4826-8065-65fcb31f80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cecf36-95c4-428c-b871-6ed262448d2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6122CB-2B35-4F9D-B11F-FA122DFFCA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3DA1DA-9E29-4BA1-92CA-781690837B64}">
  <ds:schemaRefs>
    <ds:schemaRef ds:uri="http://purl.org/dc/elements/1.1/"/>
    <ds:schemaRef ds:uri="http://schemas.microsoft.com/office/2006/metadata/properties"/>
    <ds:schemaRef ds:uri="e010e070-195e-4826-8065-65fcb31f8044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96cecf36-95c4-428c-b871-6ed262448d2a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313F2F8-3C7A-4A90-BCAE-C0E9AEA81A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10e070-195e-4826-8065-65fcb31f8044"/>
    <ds:schemaRef ds:uri="96cecf36-95c4-428c-b871-6ed262448d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c63ce729-ca17-4e52-aa2d-96b79489a542}" enabled="0" method="" siteId="{c63ce729-ca17-4e52-aa2d-96b79489a54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6762</TotalTime>
  <Words>222</Words>
  <Application>Microsoft Office PowerPoint</Application>
  <PresentationFormat>Widescreen</PresentationFormat>
  <Paragraphs>45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Arial</vt:lpstr>
      <vt:lpstr>Myriad Pro</vt:lpstr>
      <vt:lpstr>Uvod</vt:lpstr>
      <vt:lpstr>text</vt:lpstr>
      <vt:lpstr>Podekovani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Petr Jedlička</dc:creator>
  <cp:lastModifiedBy>Vaculík Ondřej (232588)</cp:lastModifiedBy>
  <cp:revision>71</cp:revision>
  <dcterms:created xsi:type="dcterms:W3CDTF">2022-10-13T18:24:52Z</dcterms:created>
  <dcterms:modified xsi:type="dcterms:W3CDTF">2025-09-09T21:04:40Z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0x0101003C89FCCE06DD9442BBE95F5D0C4C47BA</vt:lpwstr>
  </property>
</Properties>
</file>