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1" r:id="rId4"/>
    <p:sldId id="269" r:id="rId5"/>
    <p:sldId id="262" r:id="rId6"/>
    <p:sldId id="263" r:id="rId7"/>
    <p:sldId id="264" r:id="rId8"/>
    <p:sldId id="266" r:id="rId9"/>
    <p:sldId id="268" r:id="rId10"/>
  </p:sldIdLst>
  <p:sldSz cx="18288000" cy="10287000"/>
  <p:notesSz cx="6858000" cy="9144000"/>
  <p:embeddedFontLst>
    <p:embeddedFont>
      <p:font typeface="Raleway" pitchFamily="2" charset="0"/>
      <p:regular r:id="rId12"/>
      <p:bold r:id="rId13"/>
      <p:italic r:id="rId14"/>
      <p:boldItalic r:id="rId15"/>
    </p:embeddedFont>
    <p:embeddedFont>
      <p:font typeface="Raleway Bold" charset="0"/>
      <p:regular r:id="rId16"/>
    </p:embeddedFont>
    <p:embeddedFont>
      <p:font typeface="Raleway Bold Italics" panose="020B0604020202020204" charset="0"/>
      <p:regular r:id="rId17"/>
    </p:embeddedFont>
    <p:embeddedFont>
      <p:font typeface="Trebuchet MS" panose="020B0603020202020204" pitchFamily="34" charset="0"/>
      <p:regular r:id="rId18"/>
      <p:bold r:id="rId19"/>
      <p:italic r:id="rId20"/>
      <p:boldItalic r:id="rId21"/>
    </p:embeddedFont>
    <p:embeddedFont>
      <p:font typeface="Trebuchet MS Bold" panose="020B0703020202020204" pitchFamily="3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C8DE"/>
    <a:srgbClr val="FFFFFF"/>
    <a:srgbClr val="8397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CF1E30-C05E-4D8B-95E4-3F64B4200319}" v="4" dt="2025-09-09T14:37:39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173" autoAdjust="0"/>
  </p:normalViewPr>
  <p:slideViewPr>
    <p:cSldViewPr>
      <p:cViewPr varScale="1">
        <p:scale>
          <a:sx n="44" d="100"/>
          <a:sy n="44" d="100"/>
        </p:scale>
        <p:origin x="66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gisu Yöney" userId="ae3a4382-4b12-44be-8227-a801a16914ad" providerId="ADAL" clId="{2FCF1E30-C05E-4D8B-95E4-3F64B4200319}"/>
    <pc:docChg chg="undo custSel addSld delSld modSld">
      <pc:chgData name="Bengisu Yöney" userId="ae3a4382-4b12-44be-8227-a801a16914ad" providerId="ADAL" clId="{2FCF1E30-C05E-4D8B-95E4-3F64B4200319}" dt="2025-09-09T14:56:06.774" v="225" actId="20577"/>
      <pc:docMkLst>
        <pc:docMk/>
      </pc:docMkLst>
      <pc:sldChg chg="modSp mod">
        <pc:chgData name="Bengisu Yöney" userId="ae3a4382-4b12-44be-8227-a801a16914ad" providerId="ADAL" clId="{2FCF1E30-C05E-4D8B-95E4-3F64B4200319}" dt="2025-09-09T11:28:38.081" v="10" actId="1076"/>
        <pc:sldMkLst>
          <pc:docMk/>
          <pc:sldMk cId="0" sldId="256"/>
        </pc:sldMkLst>
        <pc:spChg chg="mod">
          <ac:chgData name="Bengisu Yöney" userId="ae3a4382-4b12-44be-8227-a801a16914ad" providerId="ADAL" clId="{2FCF1E30-C05E-4D8B-95E4-3F64B4200319}" dt="2025-09-09T11:28:38.081" v="10" actId="1076"/>
          <ac:spMkLst>
            <pc:docMk/>
            <pc:sldMk cId="0" sldId="256"/>
            <ac:spMk id="7" creationId="{00000000-0000-0000-0000-000000000000}"/>
          </ac:spMkLst>
        </pc:spChg>
      </pc:sldChg>
      <pc:sldChg chg="modNotesTx">
        <pc:chgData name="Bengisu Yöney" userId="ae3a4382-4b12-44be-8227-a801a16914ad" providerId="ADAL" clId="{2FCF1E30-C05E-4D8B-95E4-3F64B4200319}" dt="2025-09-09T14:41:46.859" v="166" actId="20577"/>
        <pc:sldMkLst>
          <pc:docMk/>
          <pc:sldMk cId="0" sldId="261"/>
        </pc:sldMkLst>
      </pc:sldChg>
      <pc:sldChg chg="modNotesTx">
        <pc:chgData name="Bengisu Yöney" userId="ae3a4382-4b12-44be-8227-a801a16914ad" providerId="ADAL" clId="{2FCF1E30-C05E-4D8B-95E4-3F64B4200319}" dt="2025-09-09T14:56:06.774" v="225" actId="20577"/>
        <pc:sldMkLst>
          <pc:docMk/>
          <pc:sldMk cId="0" sldId="262"/>
        </pc:sldMkLst>
      </pc:sldChg>
      <pc:sldChg chg="del">
        <pc:chgData name="Bengisu Yöney" userId="ae3a4382-4b12-44be-8227-a801a16914ad" providerId="ADAL" clId="{2FCF1E30-C05E-4D8B-95E4-3F64B4200319}" dt="2025-09-09T10:26:32.044" v="0" actId="2696"/>
        <pc:sldMkLst>
          <pc:docMk/>
          <pc:sldMk cId="0" sldId="265"/>
        </pc:sldMkLst>
      </pc:sldChg>
      <pc:sldChg chg="add del">
        <pc:chgData name="Bengisu Yöney" userId="ae3a4382-4b12-44be-8227-a801a16914ad" providerId="ADAL" clId="{2FCF1E30-C05E-4D8B-95E4-3F64B4200319}" dt="2025-09-09T11:06:54.173" v="2" actId="2696"/>
        <pc:sldMkLst>
          <pc:docMk/>
          <pc:sldMk cId="0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68128-3A25-39A7-9E8E-CD1DF3504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5D07BCA-166A-F449-0879-7D5D29284E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A798DE-C497-ED7D-3086-233B57B8706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0196E83-06A9-D607-3F86-858486C928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EDD2EA4-54EE-F404-C859-43ACCE7778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E9A86C-2BCD-A5AB-F391-684105A3BA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EB16E-D8A7-80EF-EE09-4649040A0E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55068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8763002" y="761999"/>
            <a:ext cx="762000" cy="18288002"/>
            <a:chOff x="0" y="0"/>
            <a:chExt cx="200691" cy="4943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691" cy="4943713"/>
            </a:xfrm>
            <a:custGeom>
              <a:avLst/>
              <a:gdLst/>
              <a:ahLst/>
              <a:cxnLst/>
              <a:rect l="l" t="t" r="r" b="b"/>
              <a:pathLst>
                <a:path w="200691" h="4943713">
                  <a:moveTo>
                    <a:pt x="0" y="0"/>
                  </a:moveTo>
                  <a:lnTo>
                    <a:pt x="200691" y="0"/>
                  </a:lnTo>
                  <a:lnTo>
                    <a:pt x="200691" y="4943713"/>
                  </a:lnTo>
                  <a:lnTo>
                    <a:pt x="0" y="4943713"/>
                  </a:lnTo>
                  <a:close/>
                </a:path>
              </a:pathLst>
            </a:custGeom>
            <a:solidFill>
              <a:srgbClr val="DEC0AE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691" cy="499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373176" y="5863932"/>
            <a:ext cx="3064899" cy="2359022"/>
          </a:xfrm>
          <a:custGeom>
            <a:avLst/>
            <a:gdLst/>
            <a:ahLst/>
            <a:cxnLst/>
            <a:rect l="l" t="t" r="r" b="b"/>
            <a:pathLst>
              <a:path w="3064899" h="2359022">
                <a:moveTo>
                  <a:pt x="0" y="0"/>
                </a:moveTo>
                <a:lnTo>
                  <a:pt x="3064899" y="0"/>
                </a:lnTo>
                <a:lnTo>
                  <a:pt x="3064899" y="2359022"/>
                </a:lnTo>
                <a:lnTo>
                  <a:pt x="0" y="2359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7688565" y="9698038"/>
            <a:ext cx="181407" cy="563682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1323" y="3033942"/>
            <a:ext cx="16009181" cy="743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9"/>
              </a:lnSpc>
              <a:spcBef>
                <a:spcPct val="0"/>
              </a:spcBef>
            </a:pPr>
            <a:r>
              <a:rPr lang="en-GB" sz="4500" b="1" i="1" u="none" strike="noStrike" noProof="0" dirty="0">
                <a:solidFill>
                  <a:srgbClr val="414B3B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Visualization of bacterial biofilm using AFM</a:t>
            </a:r>
            <a:endParaRPr lang="en-US" sz="4500" b="1" i="1" u="none" strike="noStrike" noProof="0" dirty="0">
              <a:solidFill>
                <a:srgbClr val="414B3B"/>
              </a:solidFill>
              <a:latin typeface="Raleway Bold Italics"/>
              <a:ea typeface="Raleway Bold Italics"/>
              <a:cs typeface="Raleway Bold Italics"/>
              <a:sym typeface="Raleway Bold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462138" y="6172418"/>
            <a:ext cx="5472616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6"/>
              </a:lnSpc>
            </a:pPr>
            <a:r>
              <a:rPr lang="en-US" sz="2800" b="1" spc="16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Bengisu Yöney, M.Sc.</a:t>
            </a:r>
          </a:p>
          <a:p>
            <a:pPr algn="l">
              <a:lnSpc>
                <a:spcPts val="3616"/>
              </a:lnSpc>
            </a:pPr>
            <a:r>
              <a:rPr lang="en-US" sz="2800" b="1" spc="16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Ph.D. Student</a:t>
            </a:r>
          </a:p>
          <a:p>
            <a:pPr algn="l">
              <a:lnSpc>
                <a:spcPts val="3616"/>
              </a:lnSpc>
            </a:pPr>
            <a:r>
              <a:rPr lang="en-US" sz="2800" b="1" spc="16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Department of Biochemistry</a:t>
            </a:r>
          </a:p>
          <a:p>
            <a:pPr>
              <a:lnSpc>
                <a:spcPts val="3616"/>
              </a:lnSpc>
            </a:pPr>
            <a:r>
              <a:rPr lang="en-US" sz="2800" b="1" spc="16" noProof="0" dirty="0">
                <a:solidFill>
                  <a:srgbClr val="414B3B"/>
                </a:solidFill>
                <a:latin typeface="Trebuchet MS Bold"/>
              </a:rPr>
              <a:t>Faculty of Science</a:t>
            </a:r>
            <a:endParaRPr lang="en-US" sz="2800" b="1" spc="16" noProof="0" dirty="0">
              <a:solidFill>
                <a:srgbClr val="414B3B"/>
              </a:solidFill>
              <a:latin typeface="Trebuchet MS Bold"/>
              <a:sym typeface="Trebuchet MS Bold"/>
            </a:endParaRPr>
          </a:p>
          <a:p>
            <a:pPr algn="l">
              <a:lnSpc>
                <a:spcPts val="3616"/>
              </a:lnSpc>
            </a:pPr>
            <a:r>
              <a:rPr lang="en-US" sz="2800" b="1" spc="16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Masaryk University</a:t>
            </a:r>
          </a:p>
          <a:p>
            <a:pPr algn="l">
              <a:lnSpc>
                <a:spcPts val="3616"/>
              </a:lnSpc>
            </a:pPr>
            <a:endParaRPr lang="en-US" sz="3200" b="1" spc="16" noProof="0" dirty="0">
              <a:solidFill>
                <a:srgbClr val="414B3B"/>
              </a:solidFill>
              <a:latin typeface="Trebuchet MS Bold"/>
              <a:ea typeface="Trebuchet MS Bold"/>
              <a:cs typeface="Trebuchet MS Bold"/>
              <a:sym typeface="Trebuchet M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510496" y="6335323"/>
            <a:ext cx="8268772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28"/>
              </a:lnSpc>
            </a:pPr>
            <a:r>
              <a:rPr lang="en-US" sz="2800" b="1" spc="16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Supervisor: prof. </a:t>
            </a:r>
            <a:r>
              <a:rPr lang="en-US" sz="2800" b="1" spc="16" noProof="0" dirty="0" err="1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RNDr</a:t>
            </a:r>
            <a:r>
              <a:rPr lang="en-US" sz="2800" b="1" spc="16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. Petr </a:t>
            </a:r>
            <a:r>
              <a:rPr lang="en-US" sz="2800" b="1" spc="16" noProof="0" dirty="0" err="1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Skládal</a:t>
            </a:r>
            <a:r>
              <a:rPr lang="en-US" sz="2800" b="1" spc="16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, </a:t>
            </a:r>
            <a:r>
              <a:rPr lang="en-US" sz="2800" b="1" spc="16" noProof="0" dirty="0" err="1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CSc</a:t>
            </a:r>
            <a:r>
              <a:rPr lang="en-US" sz="2800" b="1" spc="16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8763002" y="761999"/>
            <a:ext cx="762000" cy="18288002"/>
            <a:chOff x="0" y="0"/>
            <a:chExt cx="200691" cy="4943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691" cy="4943713"/>
            </a:xfrm>
            <a:custGeom>
              <a:avLst/>
              <a:gdLst/>
              <a:ahLst/>
              <a:cxnLst/>
              <a:rect l="l" t="t" r="r" b="b"/>
              <a:pathLst>
                <a:path w="200691" h="4943713">
                  <a:moveTo>
                    <a:pt x="0" y="0"/>
                  </a:moveTo>
                  <a:lnTo>
                    <a:pt x="200691" y="0"/>
                  </a:lnTo>
                  <a:lnTo>
                    <a:pt x="200691" y="4943713"/>
                  </a:lnTo>
                  <a:lnTo>
                    <a:pt x="0" y="4943713"/>
                  </a:lnTo>
                  <a:close/>
                </a:path>
              </a:pathLst>
            </a:custGeom>
            <a:solidFill>
              <a:srgbClr val="DEC0AE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691" cy="499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381000" y="2154197"/>
            <a:ext cx="9639300" cy="5687406"/>
          </a:xfrm>
          <a:custGeom>
            <a:avLst/>
            <a:gdLst/>
            <a:ahLst/>
            <a:cxnLst/>
            <a:rect l="l" t="t" r="r" b="b"/>
            <a:pathLst>
              <a:path w="11366788" h="6498014">
                <a:moveTo>
                  <a:pt x="0" y="0"/>
                </a:moveTo>
                <a:lnTo>
                  <a:pt x="11366788" y="0"/>
                </a:lnTo>
                <a:lnTo>
                  <a:pt x="11366788" y="6498014"/>
                </a:lnTo>
                <a:lnTo>
                  <a:pt x="0" y="64980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942975"/>
            <a:ext cx="7022092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 noProof="0" dirty="0">
                <a:solidFill>
                  <a:srgbClr val="414B3B"/>
                </a:solidFill>
                <a:latin typeface="Raleway Bold"/>
                <a:ea typeface="Raleway Bold"/>
                <a:cs typeface="Raleway Bold"/>
                <a:sym typeface="Raleway Bold"/>
              </a:rPr>
              <a:t>Biofilms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688565" y="9698038"/>
            <a:ext cx="152400" cy="20955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233" y="9698038"/>
            <a:ext cx="17221494" cy="634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Kreve, S., &amp; Dos Reis, A. C. (2021). Bacterial adhesion to biomaterials: What regulates this attachment? A review. Japanese Dental Science Review, 57, 85–96.</a:t>
            </a:r>
          </a:p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200" noProof="0" dirty="0">
                <a:solidFill>
                  <a:srgbClr val="FEFEFE">
                    <a:alpha val="64706"/>
                  </a:srgbClr>
                </a:solidFill>
                <a:latin typeface="Trebuchet MS"/>
              </a:rPr>
              <a:t>Gour, N., Ngo, K. X., &amp; </a:t>
            </a:r>
            <a:r>
              <a:rPr lang="en-US" sz="1200" noProof="0" dirty="0" err="1">
                <a:solidFill>
                  <a:srgbClr val="FEFEFE">
                    <a:alpha val="64706"/>
                  </a:srgbClr>
                </a:solidFill>
                <a:latin typeface="Trebuchet MS"/>
              </a:rPr>
              <a:t>Vebert</a:t>
            </a:r>
            <a:r>
              <a:rPr lang="en-US" sz="1200" noProof="0" dirty="0">
                <a:solidFill>
                  <a:srgbClr val="FEFEFE">
                    <a:alpha val="64706"/>
                  </a:srgbClr>
                </a:solidFill>
                <a:latin typeface="Trebuchet MS"/>
              </a:rPr>
              <a:t>-Nardin, C. (2014). Anti-infectious surfaces achieved by polymer modification. Macromolecular Materials and Engineering, 299(6), 648–668.</a:t>
            </a:r>
            <a:endParaRPr lang="en-US" sz="1200" noProof="0" dirty="0">
              <a:solidFill>
                <a:srgbClr val="FEFEFE">
                  <a:alpha val="64706"/>
                </a:srgbClr>
              </a:solidFill>
              <a:latin typeface="Trebuchet MS"/>
              <a:sym typeface="Trebuchet MS"/>
            </a:endParaRPr>
          </a:p>
          <a:p>
            <a:pPr algn="just">
              <a:lnSpc>
                <a:spcPts val="1679"/>
              </a:lnSpc>
              <a:spcBef>
                <a:spcPct val="0"/>
              </a:spcBef>
            </a:pPr>
            <a:endParaRPr lang="en-US" sz="1200" noProof="0" dirty="0">
              <a:solidFill>
                <a:srgbClr val="FEFEFE">
                  <a:alpha val="64706"/>
                </a:srgbClr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125200" y="1858461"/>
            <a:ext cx="5867694" cy="4575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Extracellular Polymeric Substances:</a:t>
            </a:r>
          </a:p>
        </p:txBody>
      </p:sp>
      <p:pic>
        <p:nvPicPr>
          <p:cNvPr id="27" name="Picture 26" descr="A diagram of a structure&#10;&#10;AI-generated content may be incorrect.">
            <a:extLst>
              <a:ext uri="{FF2B5EF4-FFF2-40B4-BE49-F238E27FC236}">
                <a16:creationId xmlns:a16="http://schemas.microsoft.com/office/drawing/2014/main" id="{6ECFDB22-A7F3-972A-3E80-9453AAA938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2567237"/>
            <a:ext cx="6134394" cy="56725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5400000">
            <a:off x="8763002" y="761999"/>
            <a:ext cx="762000" cy="18288002"/>
            <a:chOff x="0" y="0"/>
            <a:chExt cx="200691" cy="49437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0691" cy="4943713"/>
            </a:xfrm>
            <a:custGeom>
              <a:avLst/>
              <a:gdLst/>
              <a:ahLst/>
              <a:cxnLst/>
              <a:rect l="l" t="t" r="r" b="b"/>
              <a:pathLst>
                <a:path w="200691" h="4943713">
                  <a:moveTo>
                    <a:pt x="0" y="0"/>
                  </a:moveTo>
                  <a:lnTo>
                    <a:pt x="200691" y="0"/>
                  </a:lnTo>
                  <a:lnTo>
                    <a:pt x="200691" y="4943713"/>
                  </a:lnTo>
                  <a:lnTo>
                    <a:pt x="0" y="4943713"/>
                  </a:lnTo>
                  <a:close/>
                </a:path>
              </a:pathLst>
            </a:custGeom>
            <a:solidFill>
              <a:srgbClr val="DEC0AE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00691" cy="499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noProof="0" dirty="0"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17697439" y="9698038"/>
            <a:ext cx="134652" cy="32823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</a:p>
        </p:txBody>
      </p:sp>
      <p:sp>
        <p:nvSpPr>
          <p:cNvPr id="9" name="Freeform 9"/>
          <p:cNvSpPr/>
          <p:nvPr/>
        </p:nvSpPr>
        <p:spPr>
          <a:xfrm>
            <a:off x="1219198" y="4062226"/>
            <a:ext cx="10874239" cy="4829974"/>
          </a:xfrm>
          <a:custGeom>
            <a:avLst/>
            <a:gdLst/>
            <a:ahLst/>
            <a:cxnLst/>
            <a:rect l="l" t="t" r="r" b="b"/>
            <a:pathLst>
              <a:path w="10874239" h="4829974">
                <a:moveTo>
                  <a:pt x="0" y="0"/>
                </a:moveTo>
                <a:lnTo>
                  <a:pt x="10874239" y="0"/>
                </a:lnTo>
                <a:lnTo>
                  <a:pt x="10874239" y="4829974"/>
                </a:lnTo>
                <a:lnTo>
                  <a:pt x="0" y="4829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10" name="TextBox 10"/>
          <p:cNvSpPr txBox="1"/>
          <p:nvPr/>
        </p:nvSpPr>
        <p:spPr>
          <a:xfrm>
            <a:off x="2573639" y="518601"/>
            <a:ext cx="13180039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 noProof="0" dirty="0">
                <a:solidFill>
                  <a:srgbClr val="414B3B"/>
                </a:solidFill>
                <a:latin typeface="Raleway Bold"/>
                <a:ea typeface="Raleway Bold"/>
                <a:cs typeface="Raleway Bold"/>
                <a:sym typeface="Raleway Bold"/>
              </a:rPr>
              <a:t>Methods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76426" y="8698479"/>
            <a:ext cx="1374154" cy="835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08"/>
              </a:lnSpc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Biofilm </a:t>
            </a:r>
          </a:p>
          <a:p>
            <a:pPr algn="ctr">
              <a:lnSpc>
                <a:spcPts val="3308"/>
              </a:lnSpc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Formation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83543" y="8689562"/>
            <a:ext cx="1374154" cy="835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8"/>
              </a:lnSpc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Biofilm </a:t>
            </a:r>
          </a:p>
          <a:p>
            <a:pPr algn="ctr">
              <a:lnSpc>
                <a:spcPts val="3308"/>
              </a:lnSpc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Inhibition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93440" y="4191048"/>
            <a:ext cx="5280159" cy="2511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0185" lvl="1" indent="-255093" algn="l">
              <a:lnSpc>
                <a:spcPts val="3308"/>
              </a:lnSpc>
              <a:buFont typeface="Arial"/>
              <a:buChar char="•"/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5 ml of 5 mM </a:t>
            </a:r>
            <a:r>
              <a:rPr lang="en-US" sz="2363" b="1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potassium ferro/ferricyanide</a:t>
            </a: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 solution in PBS. </a:t>
            </a:r>
          </a:p>
          <a:p>
            <a:pPr marL="510185" lvl="1" indent="-255093" algn="l">
              <a:lnSpc>
                <a:spcPts val="3308"/>
              </a:lnSpc>
              <a:buFont typeface="Arial"/>
              <a:buChar char="•"/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100 kHz to 2 Hz.</a:t>
            </a:r>
          </a:p>
          <a:p>
            <a:pPr marL="510185" lvl="1" indent="-255093" algn="l">
              <a:lnSpc>
                <a:spcPts val="3308"/>
              </a:lnSpc>
              <a:buFont typeface="Arial"/>
              <a:buChar char="•"/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AC amplitude: 10 mV.</a:t>
            </a:r>
          </a:p>
          <a:p>
            <a:pPr marL="510185" lvl="1" indent="-255093" algn="l">
              <a:lnSpc>
                <a:spcPts val="3308"/>
              </a:lnSpc>
              <a:buFont typeface="Arial"/>
              <a:buChar char="•"/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Solution resistance </a:t>
            </a:r>
            <a:r>
              <a:rPr lang="en-US" sz="2363" b="1" i="1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R</a:t>
            </a:r>
            <a:r>
              <a:rPr lang="en-US" sz="2363" b="1" baseline="-25000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s</a:t>
            </a: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 and charge transfer resistance </a:t>
            </a:r>
            <a:r>
              <a:rPr lang="en-US" sz="2363" b="1" i="1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R</a:t>
            </a:r>
            <a:r>
              <a:rPr lang="en-US" sz="2363" b="1" baseline="-25000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ct</a:t>
            </a:r>
          </a:p>
        </p:txBody>
      </p:sp>
      <p:pic>
        <p:nvPicPr>
          <p:cNvPr id="22" name="Picture 21" descr="A yellow circular object with black lines&#10;&#10;AI-generated content may be incorrect.">
            <a:extLst>
              <a:ext uri="{FF2B5EF4-FFF2-40B4-BE49-F238E27FC236}">
                <a16:creationId xmlns:a16="http://schemas.microsoft.com/office/drawing/2014/main" id="{2BA53C31-58D7-F813-696A-3B6BBEC2BE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219" y="2680657"/>
            <a:ext cx="1798324" cy="1066802"/>
          </a:xfrm>
          <a:prstGeom prst="rect">
            <a:avLst/>
          </a:prstGeom>
        </p:spPr>
      </p:pic>
      <p:sp>
        <p:nvSpPr>
          <p:cNvPr id="23" name="TextBox 16">
            <a:extLst>
              <a:ext uri="{FF2B5EF4-FFF2-40B4-BE49-F238E27FC236}">
                <a16:creationId xmlns:a16="http://schemas.microsoft.com/office/drawing/2014/main" id="{D7E127AE-DB4A-38E6-7796-BE1A6F1427E9}"/>
              </a:ext>
            </a:extLst>
          </p:cNvPr>
          <p:cNvSpPr txBox="1"/>
          <p:nvPr/>
        </p:nvSpPr>
        <p:spPr>
          <a:xfrm>
            <a:off x="2039404" y="2178699"/>
            <a:ext cx="1986942" cy="386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08"/>
              </a:lnSpc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Poly-L-Lysine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7B47CA04-CFFC-9DE6-ACDC-2F2AD8885DBF}"/>
              </a:ext>
            </a:extLst>
          </p:cNvPr>
          <p:cNvSpPr txBox="1"/>
          <p:nvPr/>
        </p:nvSpPr>
        <p:spPr>
          <a:xfrm>
            <a:off x="2563505" y="1145552"/>
            <a:ext cx="13180039" cy="690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3200" b="1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Electrochemical Impedance Spectroscopy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DA753ED-8871-F27D-59B3-11E7E5AE2E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7697" y="2680657"/>
            <a:ext cx="1800225" cy="112395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4C5FA2EC-07D6-A5B7-7C63-C3BCF44E6C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4645" y="2818118"/>
            <a:ext cx="1343025" cy="809625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98AE0B4-5CFB-FAC4-41ED-A85A80500DF3}"/>
              </a:ext>
            </a:extLst>
          </p:cNvPr>
          <p:cNvCxnSpPr/>
          <p:nvPr/>
        </p:nvCxnSpPr>
        <p:spPr>
          <a:xfrm flipV="1">
            <a:off x="3032875" y="3804607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3080BCB-9D1F-E9DA-F128-E1529A9731A8}"/>
              </a:ext>
            </a:extLst>
          </p:cNvPr>
          <p:cNvCxnSpPr>
            <a:cxnSpLocks/>
          </p:cNvCxnSpPr>
          <p:nvPr/>
        </p:nvCxnSpPr>
        <p:spPr>
          <a:xfrm flipV="1">
            <a:off x="5471275" y="3807767"/>
            <a:ext cx="0" cy="419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16BA37D-CEFD-EF7B-2CEB-6C866DF47C72}"/>
              </a:ext>
            </a:extLst>
          </p:cNvPr>
          <p:cNvCxnSpPr>
            <a:cxnSpLocks/>
          </p:cNvCxnSpPr>
          <p:nvPr/>
        </p:nvCxnSpPr>
        <p:spPr>
          <a:xfrm flipV="1">
            <a:off x="6690475" y="3804607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16">
            <a:extLst>
              <a:ext uri="{FF2B5EF4-FFF2-40B4-BE49-F238E27FC236}">
                <a16:creationId xmlns:a16="http://schemas.microsoft.com/office/drawing/2014/main" id="{D1E2CE54-6293-F91B-7EE7-FD015E1B5BB3}"/>
              </a:ext>
            </a:extLst>
          </p:cNvPr>
          <p:cNvSpPr txBox="1"/>
          <p:nvPr/>
        </p:nvSpPr>
        <p:spPr>
          <a:xfrm>
            <a:off x="5096118" y="2196332"/>
            <a:ext cx="2600081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noProof="0" dirty="0"/>
              <a:t> </a:t>
            </a:r>
            <a:r>
              <a:rPr lang="en-US" sz="2363" noProof="0" dirty="0">
                <a:solidFill>
                  <a:srgbClr val="414B3B"/>
                </a:solidFill>
                <a:latin typeface="Trebuchet MS"/>
              </a:rPr>
              <a:t>Initial</a:t>
            </a:r>
            <a:r>
              <a:rPr lang="en-US" sz="2400" noProof="0" dirty="0"/>
              <a:t> </a:t>
            </a:r>
            <a:r>
              <a:rPr lang="en-US" sz="2363" noProof="0" dirty="0">
                <a:solidFill>
                  <a:srgbClr val="414B3B"/>
                </a:solidFill>
                <a:latin typeface="Trebuchet MS"/>
              </a:rPr>
              <a:t>Attachment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941B5-5205-7E17-45B5-419563F7C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C10BF981-C399-3A7C-4440-F8E0F3890CB1}"/>
              </a:ext>
            </a:extLst>
          </p:cNvPr>
          <p:cNvGrpSpPr/>
          <p:nvPr/>
        </p:nvGrpSpPr>
        <p:grpSpPr>
          <a:xfrm rot="-5400000">
            <a:off x="8763002" y="761999"/>
            <a:ext cx="762000" cy="18288002"/>
            <a:chOff x="0" y="0"/>
            <a:chExt cx="200691" cy="4943712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8D3725-9FAA-12DF-8085-7E5989582B03}"/>
                </a:ext>
              </a:extLst>
            </p:cNvPr>
            <p:cNvSpPr/>
            <p:nvPr/>
          </p:nvSpPr>
          <p:spPr>
            <a:xfrm>
              <a:off x="0" y="0"/>
              <a:ext cx="200691" cy="4943713"/>
            </a:xfrm>
            <a:custGeom>
              <a:avLst/>
              <a:gdLst/>
              <a:ahLst/>
              <a:cxnLst/>
              <a:rect l="l" t="t" r="r" b="b"/>
              <a:pathLst>
                <a:path w="200691" h="4943713">
                  <a:moveTo>
                    <a:pt x="0" y="0"/>
                  </a:moveTo>
                  <a:lnTo>
                    <a:pt x="200691" y="0"/>
                  </a:lnTo>
                  <a:lnTo>
                    <a:pt x="200691" y="4943713"/>
                  </a:lnTo>
                  <a:lnTo>
                    <a:pt x="0" y="4943713"/>
                  </a:lnTo>
                  <a:close/>
                </a:path>
              </a:pathLst>
            </a:custGeom>
            <a:solidFill>
              <a:srgbClr val="DEC0AE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CB17CAC-217F-BA91-BC94-F7F60D780D9E}"/>
                </a:ext>
              </a:extLst>
            </p:cNvPr>
            <p:cNvSpPr txBox="1"/>
            <p:nvPr/>
          </p:nvSpPr>
          <p:spPr>
            <a:xfrm>
              <a:off x="0" y="-47625"/>
              <a:ext cx="200691" cy="499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noProof="0" dirty="0"/>
            </a:p>
          </p:txBody>
        </p:sp>
      </p:grpSp>
      <p:sp>
        <p:nvSpPr>
          <p:cNvPr id="2" name="TextBox 2">
            <a:extLst>
              <a:ext uri="{FF2B5EF4-FFF2-40B4-BE49-F238E27FC236}">
                <a16:creationId xmlns:a16="http://schemas.microsoft.com/office/drawing/2014/main" id="{60D2D0F3-E0BC-DF59-A5CC-0FC0AEF3EC2C}"/>
              </a:ext>
            </a:extLst>
          </p:cNvPr>
          <p:cNvSpPr txBox="1"/>
          <p:nvPr/>
        </p:nvSpPr>
        <p:spPr>
          <a:xfrm>
            <a:off x="17697439" y="9698038"/>
            <a:ext cx="134652" cy="32823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AD9F509-5C6A-7DB0-7245-3275A3DDC69C}"/>
              </a:ext>
            </a:extLst>
          </p:cNvPr>
          <p:cNvSpPr txBox="1"/>
          <p:nvPr/>
        </p:nvSpPr>
        <p:spPr>
          <a:xfrm>
            <a:off x="2566680" y="611063"/>
            <a:ext cx="13180039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 noProof="0" dirty="0">
                <a:solidFill>
                  <a:srgbClr val="414B3B"/>
                </a:solidFill>
                <a:latin typeface="Raleway Bold"/>
                <a:ea typeface="Raleway Bold"/>
                <a:cs typeface="Raleway Bold"/>
                <a:sym typeface="Raleway Bold"/>
              </a:rPr>
              <a:t>Methods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EB321E7-BB70-CD48-DD5C-8EA2C16F4B7B}"/>
              </a:ext>
            </a:extLst>
          </p:cNvPr>
          <p:cNvSpPr txBox="1"/>
          <p:nvPr/>
        </p:nvSpPr>
        <p:spPr>
          <a:xfrm>
            <a:off x="2258217" y="6108815"/>
            <a:ext cx="5590384" cy="2079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0185" lvl="1" indent="-255093" algn="l">
              <a:lnSpc>
                <a:spcPts val="3308"/>
              </a:lnSpc>
              <a:buFont typeface="Arial"/>
              <a:buChar char="•"/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Stained with safranin (0.5 %) for 15 min.</a:t>
            </a:r>
          </a:p>
          <a:p>
            <a:pPr marL="510185" lvl="1" indent="-255093" algn="l">
              <a:lnSpc>
                <a:spcPts val="3308"/>
              </a:lnSpc>
              <a:buFont typeface="Arial"/>
              <a:buChar char="•"/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Magnifications / Exposure: </a:t>
            </a:r>
          </a:p>
          <a:p>
            <a:pPr algn="l">
              <a:lnSpc>
                <a:spcPts val="3308"/>
              </a:lnSpc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     20× / 450 </a:t>
            </a:r>
            <a:r>
              <a:rPr lang="en-US" sz="2363" noProof="0" dirty="0" err="1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ms</a:t>
            </a: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, 40× / 1000 </a:t>
            </a:r>
            <a:r>
              <a:rPr lang="en-US" sz="2363" noProof="0" dirty="0" err="1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ms.</a:t>
            </a:r>
            <a:endParaRPr lang="en-US" sz="2363" noProof="0" dirty="0">
              <a:solidFill>
                <a:srgbClr val="414B3B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algn="l">
              <a:lnSpc>
                <a:spcPts val="3308"/>
              </a:lnSpc>
            </a:pPr>
            <a:endParaRPr lang="en-US" sz="2363" noProof="0" dirty="0">
              <a:solidFill>
                <a:srgbClr val="414B3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5F4320A-6CB1-DA50-771A-AF4E5525AE72}"/>
              </a:ext>
            </a:extLst>
          </p:cNvPr>
          <p:cNvSpPr txBox="1"/>
          <p:nvPr/>
        </p:nvSpPr>
        <p:spPr>
          <a:xfrm>
            <a:off x="2286001" y="5484617"/>
            <a:ext cx="3070205" cy="416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3"/>
              </a:lnSpc>
            </a:pPr>
            <a:r>
              <a:rPr lang="en-US" sz="2366" b="1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Optical Microscopy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E3E7CB2-9CB6-65F2-DDA7-1C45E79D2FEB}"/>
              </a:ext>
            </a:extLst>
          </p:cNvPr>
          <p:cNvSpPr txBox="1"/>
          <p:nvPr/>
        </p:nvSpPr>
        <p:spPr>
          <a:xfrm>
            <a:off x="10439400" y="6059479"/>
            <a:ext cx="5590384" cy="167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0185" lvl="1" indent="-255093" algn="l">
              <a:lnSpc>
                <a:spcPts val="3308"/>
              </a:lnSpc>
              <a:buFont typeface="Arial"/>
              <a:buChar char="•"/>
            </a:pPr>
            <a:r>
              <a:rPr lang="en-US" sz="2363" noProof="0" dirty="0" err="1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PeakForce</a:t>
            </a: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 Tapping mode.</a:t>
            </a:r>
          </a:p>
          <a:p>
            <a:pPr marL="510185" lvl="1" indent="-255093" algn="l">
              <a:lnSpc>
                <a:spcPts val="3308"/>
              </a:lnSpc>
              <a:buFont typeface="Arial"/>
              <a:buChar char="•"/>
            </a:pPr>
            <a:r>
              <a:rPr lang="en-US" sz="2363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To visualize the shape of the samples: height profiles.</a:t>
            </a:r>
          </a:p>
          <a:p>
            <a:pPr algn="l">
              <a:lnSpc>
                <a:spcPts val="3308"/>
              </a:lnSpc>
            </a:pPr>
            <a:endParaRPr lang="en-US" sz="2363" noProof="0" dirty="0">
              <a:solidFill>
                <a:srgbClr val="414B3B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E2CD0BE1-11E2-EDBE-96BF-59FDE58F2697}"/>
              </a:ext>
            </a:extLst>
          </p:cNvPr>
          <p:cNvSpPr txBox="1"/>
          <p:nvPr/>
        </p:nvSpPr>
        <p:spPr>
          <a:xfrm>
            <a:off x="10439400" y="5385881"/>
            <a:ext cx="4330774" cy="416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3"/>
              </a:lnSpc>
            </a:pPr>
            <a:r>
              <a:rPr lang="en-US" sz="2366" b="1" noProof="0" dirty="0">
                <a:solidFill>
                  <a:srgbClr val="414B3B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Atomic Force Microscopy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93D49B34-AA40-8539-C726-E5E93A0CD41A}"/>
              </a:ext>
            </a:extLst>
          </p:cNvPr>
          <p:cNvSpPr txBox="1"/>
          <p:nvPr/>
        </p:nvSpPr>
        <p:spPr>
          <a:xfrm>
            <a:off x="2553980" y="1264054"/>
            <a:ext cx="13180039" cy="718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3200" b="1" noProof="0" dirty="0">
                <a:solidFill>
                  <a:srgbClr val="414B3B"/>
                </a:solidFill>
                <a:latin typeface="Raleway Bold"/>
                <a:ea typeface="Raleway Bold"/>
                <a:cs typeface="Raleway Bold"/>
                <a:sym typeface="Raleway Bold"/>
              </a:rPr>
              <a:t>Microscopy Methods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7E0D7447-6C8C-4E2B-3B2D-CBEC7EB5A3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4606" y="2988425"/>
            <a:ext cx="1371600" cy="201090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B549B85-E52B-88FD-7C35-C4B1766DE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25200" y="2240499"/>
            <a:ext cx="2590800" cy="293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4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8763002" y="762000"/>
            <a:ext cx="762000" cy="18287999"/>
            <a:chOff x="0" y="0"/>
            <a:chExt cx="200691" cy="4943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691" cy="4943713"/>
            </a:xfrm>
            <a:custGeom>
              <a:avLst/>
              <a:gdLst/>
              <a:ahLst/>
              <a:cxnLst/>
              <a:rect l="l" t="t" r="r" b="b"/>
              <a:pathLst>
                <a:path w="200691" h="4943713">
                  <a:moveTo>
                    <a:pt x="0" y="0"/>
                  </a:moveTo>
                  <a:lnTo>
                    <a:pt x="200691" y="0"/>
                  </a:lnTo>
                  <a:lnTo>
                    <a:pt x="200691" y="4943713"/>
                  </a:lnTo>
                  <a:lnTo>
                    <a:pt x="0" y="4943713"/>
                  </a:lnTo>
                  <a:close/>
                </a:path>
              </a:pathLst>
            </a:custGeom>
            <a:solidFill>
              <a:srgbClr val="DEC0AE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691" cy="499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725981" y="2461742"/>
            <a:ext cx="16659865" cy="4997959"/>
          </a:xfrm>
          <a:custGeom>
            <a:avLst/>
            <a:gdLst/>
            <a:ahLst/>
            <a:cxnLst/>
            <a:rect l="l" t="t" r="r" b="b"/>
            <a:pathLst>
              <a:path w="16659865" h="4997959">
                <a:moveTo>
                  <a:pt x="0" y="0"/>
                </a:moveTo>
                <a:lnTo>
                  <a:pt x="16659864" y="0"/>
                </a:lnTo>
                <a:lnTo>
                  <a:pt x="16659864" y="4997959"/>
                </a:lnTo>
                <a:lnTo>
                  <a:pt x="0" y="49979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7772400" y="342900"/>
            <a:ext cx="2057400" cy="755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4400" b="1" noProof="0" dirty="0">
                <a:solidFill>
                  <a:srgbClr val="414B3B"/>
                </a:solidFill>
                <a:latin typeface="Raleway Bold"/>
                <a:ea typeface="Raleway Bold"/>
                <a:cs typeface="Raleway Bold"/>
                <a:sym typeface="Raleway Bold"/>
              </a:rPr>
              <a:t>Results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697439" y="9698038"/>
            <a:ext cx="134652" cy="32823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D8F55672-69E5-4053-B5F5-C378E22B1212}"/>
              </a:ext>
            </a:extLst>
          </p:cNvPr>
          <p:cNvSpPr txBox="1"/>
          <p:nvPr/>
        </p:nvSpPr>
        <p:spPr>
          <a:xfrm>
            <a:off x="5715000" y="1028700"/>
            <a:ext cx="7696200" cy="694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3200" b="1" noProof="0" dirty="0">
                <a:solidFill>
                  <a:srgbClr val="414B3B"/>
                </a:solidFill>
                <a:latin typeface="Raleway Bold"/>
                <a:ea typeface="Raleway Bold"/>
                <a:cs typeface="Raleway Bold"/>
                <a:sym typeface="Raleway Bold"/>
              </a:rPr>
              <a:t>EIS Results of Biofilm Formation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8763002" y="761999"/>
            <a:ext cx="762000" cy="18288002"/>
            <a:chOff x="0" y="0"/>
            <a:chExt cx="200691" cy="4943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691" cy="4943713"/>
            </a:xfrm>
            <a:custGeom>
              <a:avLst/>
              <a:gdLst/>
              <a:ahLst/>
              <a:cxnLst/>
              <a:rect l="l" t="t" r="r" b="b"/>
              <a:pathLst>
                <a:path w="200691" h="4943713">
                  <a:moveTo>
                    <a:pt x="0" y="0"/>
                  </a:moveTo>
                  <a:lnTo>
                    <a:pt x="200691" y="0"/>
                  </a:lnTo>
                  <a:lnTo>
                    <a:pt x="200691" y="4943713"/>
                  </a:lnTo>
                  <a:lnTo>
                    <a:pt x="0" y="4943713"/>
                  </a:lnTo>
                  <a:close/>
                </a:path>
              </a:pathLst>
            </a:custGeom>
            <a:solidFill>
              <a:srgbClr val="DEC0AE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691" cy="499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5257800" y="1247021"/>
            <a:ext cx="7177560" cy="8077200"/>
          </a:xfrm>
          <a:custGeom>
            <a:avLst/>
            <a:gdLst/>
            <a:ahLst/>
            <a:cxnLst/>
            <a:rect l="l" t="t" r="r" b="b"/>
            <a:pathLst>
              <a:path w="8106720" h="9067673">
                <a:moveTo>
                  <a:pt x="0" y="0"/>
                </a:moveTo>
                <a:lnTo>
                  <a:pt x="8106720" y="0"/>
                </a:lnTo>
                <a:lnTo>
                  <a:pt x="8106720" y="9067673"/>
                </a:lnTo>
                <a:lnTo>
                  <a:pt x="0" y="90676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7697439" y="9698038"/>
            <a:ext cx="134652" cy="32823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5312CF-8852-24CD-D6C7-A1A2A26E3833}"/>
              </a:ext>
            </a:extLst>
          </p:cNvPr>
          <p:cNvSpPr txBox="1"/>
          <p:nvPr/>
        </p:nvSpPr>
        <p:spPr>
          <a:xfrm>
            <a:off x="5791200" y="268294"/>
            <a:ext cx="7696200" cy="694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3200" b="1" noProof="0" dirty="0">
                <a:solidFill>
                  <a:srgbClr val="414B3B"/>
                </a:solidFill>
                <a:latin typeface="Raleway Bold"/>
                <a:ea typeface="Raleway Bold"/>
                <a:cs typeface="Raleway Bold"/>
                <a:sym typeface="Raleway Bold"/>
              </a:rPr>
              <a:t>Optical Microscopy Evaluation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8763002" y="762000"/>
            <a:ext cx="762000" cy="18287999"/>
            <a:chOff x="0" y="0"/>
            <a:chExt cx="200691" cy="4943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691" cy="4943713"/>
            </a:xfrm>
            <a:custGeom>
              <a:avLst/>
              <a:gdLst/>
              <a:ahLst/>
              <a:cxnLst/>
              <a:rect l="l" t="t" r="r" b="b"/>
              <a:pathLst>
                <a:path w="200691" h="4943713">
                  <a:moveTo>
                    <a:pt x="0" y="0"/>
                  </a:moveTo>
                  <a:lnTo>
                    <a:pt x="200691" y="0"/>
                  </a:lnTo>
                  <a:lnTo>
                    <a:pt x="200691" y="4943713"/>
                  </a:lnTo>
                  <a:lnTo>
                    <a:pt x="0" y="4943713"/>
                  </a:lnTo>
                  <a:close/>
                </a:path>
              </a:pathLst>
            </a:custGeom>
            <a:solidFill>
              <a:srgbClr val="DEC0AE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691" cy="499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2289811" y="1485951"/>
            <a:ext cx="13708378" cy="6791359"/>
          </a:xfrm>
          <a:custGeom>
            <a:avLst/>
            <a:gdLst/>
            <a:ahLst/>
            <a:cxnLst/>
            <a:rect l="l" t="t" r="r" b="b"/>
            <a:pathLst>
              <a:path w="13708378" h="6791359">
                <a:moveTo>
                  <a:pt x="0" y="0"/>
                </a:moveTo>
                <a:lnTo>
                  <a:pt x="13708378" y="0"/>
                </a:lnTo>
                <a:lnTo>
                  <a:pt x="13708378" y="6791359"/>
                </a:lnTo>
                <a:lnTo>
                  <a:pt x="0" y="6791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7697439" y="9698038"/>
            <a:ext cx="134652" cy="32823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17CCD4-8612-0101-0A83-EAA7C90FDA14}"/>
              </a:ext>
            </a:extLst>
          </p:cNvPr>
          <p:cNvSpPr txBox="1"/>
          <p:nvPr/>
        </p:nvSpPr>
        <p:spPr>
          <a:xfrm>
            <a:off x="6400800" y="342900"/>
            <a:ext cx="7696200" cy="694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3200" b="1" noProof="0" dirty="0">
                <a:solidFill>
                  <a:srgbClr val="414B3B"/>
                </a:solidFill>
                <a:latin typeface="Raleway Bold"/>
                <a:ea typeface="Raleway Bold"/>
                <a:cs typeface="Raleway Bold"/>
                <a:sym typeface="Raleway Bold"/>
              </a:rPr>
              <a:t>Visualization using AFM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8763002" y="762000"/>
            <a:ext cx="762000" cy="18287999"/>
            <a:chOff x="0" y="0"/>
            <a:chExt cx="200691" cy="49437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691" cy="4943713"/>
            </a:xfrm>
            <a:custGeom>
              <a:avLst/>
              <a:gdLst/>
              <a:ahLst/>
              <a:cxnLst/>
              <a:rect l="l" t="t" r="r" b="b"/>
              <a:pathLst>
                <a:path w="200691" h="4943713">
                  <a:moveTo>
                    <a:pt x="0" y="0"/>
                  </a:moveTo>
                  <a:lnTo>
                    <a:pt x="200691" y="0"/>
                  </a:lnTo>
                  <a:lnTo>
                    <a:pt x="200691" y="4943713"/>
                  </a:lnTo>
                  <a:lnTo>
                    <a:pt x="0" y="4943713"/>
                  </a:lnTo>
                  <a:close/>
                </a:path>
              </a:pathLst>
            </a:custGeom>
            <a:solidFill>
              <a:srgbClr val="DEC0AE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00691" cy="499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4724400" y="1181100"/>
            <a:ext cx="8839200" cy="7841958"/>
          </a:xfrm>
          <a:custGeom>
            <a:avLst/>
            <a:gdLst/>
            <a:ahLst/>
            <a:cxnLst/>
            <a:rect l="l" t="t" r="r" b="b"/>
            <a:pathLst>
              <a:path w="9413585" h="8613430">
                <a:moveTo>
                  <a:pt x="0" y="0"/>
                </a:moveTo>
                <a:lnTo>
                  <a:pt x="9413585" y="0"/>
                </a:lnTo>
                <a:lnTo>
                  <a:pt x="9413585" y="8613430"/>
                </a:lnTo>
                <a:lnTo>
                  <a:pt x="0" y="86134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7697439" y="9698038"/>
            <a:ext cx="134652" cy="32823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28F77A-619D-DF4E-4E96-42FE40ED3C93}"/>
              </a:ext>
            </a:extLst>
          </p:cNvPr>
          <p:cNvSpPr txBox="1"/>
          <p:nvPr/>
        </p:nvSpPr>
        <p:spPr>
          <a:xfrm>
            <a:off x="6934200" y="143312"/>
            <a:ext cx="5410200" cy="786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6160"/>
              </a:lnSpc>
            </a:pPr>
            <a:r>
              <a:rPr lang="en-US" sz="3200" b="1" noProof="0" dirty="0">
                <a:solidFill>
                  <a:srgbClr val="414B3B"/>
                </a:solidFill>
                <a:latin typeface="Raleway Bold"/>
                <a:ea typeface="Raleway Bold"/>
                <a:cs typeface="Raleway Bold"/>
                <a:sym typeface="Raleway Bold"/>
              </a:rPr>
              <a:t>Inhibition of the Biofilm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30758" y="2579428"/>
            <a:ext cx="10226483" cy="3710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72"/>
              </a:lnSpc>
            </a:pPr>
            <a:r>
              <a:rPr lang="en-US" sz="14611" noProof="0" dirty="0">
                <a:solidFill>
                  <a:srgbClr val="414B3B"/>
                </a:solidFill>
                <a:latin typeface="Raleway"/>
                <a:ea typeface="Raleway"/>
                <a:cs typeface="Raleway"/>
                <a:sym typeface="Raleway"/>
              </a:rPr>
              <a:t>THANK YOU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395732" y="6494673"/>
            <a:ext cx="5496537" cy="621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0"/>
              </a:lnSpc>
            </a:pPr>
            <a:r>
              <a:rPr lang="en-US" sz="3607" spc="360" noProof="0" dirty="0">
                <a:solidFill>
                  <a:srgbClr val="414B3B"/>
                </a:solidFill>
                <a:latin typeface="Trebuchet MS"/>
                <a:ea typeface="Trebuchet MS"/>
                <a:cs typeface="Trebuchet MS"/>
                <a:sym typeface="Trebuchet MS"/>
              </a:rPr>
              <a:t>FOR YOUR ATTENTION</a:t>
            </a:r>
          </a:p>
        </p:txBody>
      </p:sp>
      <p:grpSp>
        <p:nvGrpSpPr>
          <p:cNvPr id="4" name="Group 4"/>
          <p:cNvGrpSpPr/>
          <p:nvPr/>
        </p:nvGrpSpPr>
        <p:grpSpPr>
          <a:xfrm rot="-5400000">
            <a:off x="8763003" y="762000"/>
            <a:ext cx="762000" cy="18287999"/>
            <a:chOff x="0" y="0"/>
            <a:chExt cx="200691" cy="494371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0691" cy="4943713"/>
            </a:xfrm>
            <a:custGeom>
              <a:avLst/>
              <a:gdLst/>
              <a:ahLst/>
              <a:cxnLst/>
              <a:rect l="l" t="t" r="r" b="b"/>
              <a:pathLst>
                <a:path w="200691" h="4943713">
                  <a:moveTo>
                    <a:pt x="0" y="0"/>
                  </a:moveTo>
                  <a:lnTo>
                    <a:pt x="200691" y="0"/>
                  </a:lnTo>
                  <a:lnTo>
                    <a:pt x="200691" y="4943713"/>
                  </a:lnTo>
                  <a:lnTo>
                    <a:pt x="0" y="4943713"/>
                  </a:lnTo>
                  <a:close/>
                </a:path>
              </a:pathLst>
            </a:custGeom>
            <a:solidFill>
              <a:srgbClr val="DEC0AE"/>
            </a:solidFill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0691" cy="49913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lang="en-US" noProof="0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697439" y="9698038"/>
            <a:ext cx="134652" cy="32823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noProof="0" dirty="0">
                <a:solidFill>
                  <a:srgbClr val="FEFEFE">
                    <a:alpha val="64706"/>
                  </a:srgbClr>
                </a:solidFill>
                <a:latin typeface="Trebuchet MS"/>
                <a:ea typeface="Trebuchet MS"/>
                <a:cs typeface="Trebuchet MS"/>
                <a:sym typeface="Trebuchet MS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1904f23-f0db-4cdc-96f7-390bd55fcee8}" enabled="0" method="" siteId="{11904f23-f0db-4cdc-96f7-390bd55fcee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256</Words>
  <Application>Microsoft Office PowerPoint</Application>
  <PresentationFormat>Custom</PresentationFormat>
  <Paragraphs>66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Raleway Bold</vt:lpstr>
      <vt:lpstr>Arial</vt:lpstr>
      <vt:lpstr>Trebuchet MS</vt:lpstr>
      <vt:lpstr>Calibri</vt:lpstr>
      <vt:lpstr>Raleway</vt:lpstr>
      <vt:lpstr>Trebuchet MS Bold</vt:lpstr>
      <vt:lpstr>Raleway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biofilm</dc:title>
  <cp:lastModifiedBy>Bengisu Yöney</cp:lastModifiedBy>
  <cp:revision>18</cp:revision>
  <dcterms:created xsi:type="dcterms:W3CDTF">2006-08-16T00:00:00Z</dcterms:created>
  <dcterms:modified xsi:type="dcterms:W3CDTF">2025-09-10T06:46:43Z</dcterms:modified>
  <dc:identifier>DAGm9JV293o</dc:identifier>
</cp:coreProperties>
</file>