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Frunchy Sage Bold" pitchFamily="2" charset="0"/>
      <p:regular r:id="rId9"/>
    </p:embeddedFont>
    <p:embeddedFont>
      <p:font typeface="Open Sans" panose="020B0606030504020204" pitchFamily="34" charset="0"/>
      <p:regular r:id="rId10"/>
    </p:embeddedFont>
    <p:embeddedFont>
      <p:font typeface="Poppins" pitchFamily="2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95" autoAdjust="0"/>
  </p:normalViewPr>
  <p:slideViewPr>
    <p:cSldViewPr>
      <p:cViewPr varScale="1">
        <p:scale>
          <a:sx n="68" d="100"/>
          <a:sy n="68" d="100"/>
        </p:scale>
        <p:origin x="904" y="2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1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137" t="-49800" b="-38888"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3" name="Freeform 3"/>
          <p:cNvSpPr/>
          <p:nvPr/>
        </p:nvSpPr>
        <p:spPr>
          <a:xfrm>
            <a:off x="11341139" y="6128757"/>
            <a:ext cx="6398514" cy="8229600"/>
          </a:xfrm>
          <a:custGeom>
            <a:avLst/>
            <a:gdLst/>
            <a:ahLst/>
            <a:cxnLst/>
            <a:rect l="l" t="t" r="r" b="b"/>
            <a:pathLst>
              <a:path w="6398514" h="8229600">
                <a:moveTo>
                  <a:pt x="0" y="0"/>
                </a:moveTo>
                <a:lnTo>
                  <a:pt x="6398514" y="0"/>
                </a:lnTo>
                <a:lnTo>
                  <a:pt x="639851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4" name="Freeform 4"/>
          <p:cNvSpPr/>
          <p:nvPr/>
        </p:nvSpPr>
        <p:spPr>
          <a:xfrm>
            <a:off x="13988555" y="-1770037"/>
            <a:ext cx="5085567" cy="6356958"/>
          </a:xfrm>
          <a:custGeom>
            <a:avLst/>
            <a:gdLst/>
            <a:ahLst/>
            <a:cxnLst/>
            <a:rect l="l" t="t" r="r" b="b"/>
            <a:pathLst>
              <a:path w="5085567" h="6356958">
                <a:moveTo>
                  <a:pt x="0" y="0"/>
                </a:moveTo>
                <a:lnTo>
                  <a:pt x="5085566" y="0"/>
                </a:lnTo>
                <a:lnTo>
                  <a:pt x="5085566" y="6356959"/>
                </a:lnTo>
                <a:lnTo>
                  <a:pt x="0" y="63569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5" name="TextBox 5"/>
          <p:cNvSpPr txBox="1"/>
          <p:nvPr/>
        </p:nvSpPr>
        <p:spPr>
          <a:xfrm>
            <a:off x="786842" y="1564762"/>
            <a:ext cx="15389771" cy="4794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84"/>
              </a:lnSpc>
            </a:pPr>
            <a:r>
              <a:rPr lang="en-US" sz="11427" b="1">
                <a:solidFill>
                  <a:srgbClr val="000000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Molecular Imprinting as a Solution for Environmental Problems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7467830"/>
            <a:ext cx="4324094" cy="1299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2"/>
              </a:lnSpc>
            </a:pPr>
            <a:r>
              <a:rPr lang="en-US" sz="2451">
                <a:solidFill>
                  <a:srgbClr val="569F96"/>
                </a:solidFill>
                <a:latin typeface="Poppins"/>
                <a:ea typeface="Poppins"/>
                <a:cs typeface="Poppins"/>
                <a:sym typeface="Poppins"/>
              </a:rPr>
              <a:t>Eliška Birgusová</a:t>
            </a:r>
          </a:p>
          <a:p>
            <a:pPr algn="l">
              <a:lnSpc>
                <a:spcPts val="3432"/>
              </a:lnSpc>
              <a:spcBef>
                <a:spcPct val="0"/>
              </a:spcBef>
            </a:pPr>
            <a:r>
              <a:rPr lang="en-US" sz="2451">
                <a:solidFill>
                  <a:srgbClr val="569F96"/>
                </a:solidFill>
                <a:latin typeface="Poppins"/>
                <a:ea typeface="Poppins"/>
                <a:cs typeface="Poppins"/>
                <a:sym typeface="Poppins"/>
              </a:rPr>
              <a:t>Department of chemistry and biochemistry, MENDELU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69F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39437" y="458824"/>
            <a:ext cx="3480162" cy="1139753"/>
          </a:xfrm>
          <a:custGeom>
            <a:avLst/>
            <a:gdLst/>
            <a:ahLst/>
            <a:cxnLst/>
            <a:rect l="l" t="t" r="r" b="b"/>
            <a:pathLst>
              <a:path w="3480162" h="1139753">
                <a:moveTo>
                  <a:pt x="0" y="0"/>
                </a:moveTo>
                <a:lnTo>
                  <a:pt x="3480162" y="0"/>
                </a:lnTo>
                <a:lnTo>
                  <a:pt x="3480162" y="1139752"/>
                </a:lnTo>
                <a:lnTo>
                  <a:pt x="0" y="11397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3" name="Freeform 3"/>
          <p:cNvSpPr/>
          <p:nvPr/>
        </p:nvSpPr>
        <p:spPr>
          <a:xfrm>
            <a:off x="4505245" y="3405180"/>
            <a:ext cx="9277509" cy="5466594"/>
          </a:xfrm>
          <a:custGeom>
            <a:avLst/>
            <a:gdLst/>
            <a:ahLst/>
            <a:cxnLst/>
            <a:rect l="l" t="t" r="r" b="b"/>
            <a:pathLst>
              <a:path w="9277509" h="5466594">
                <a:moveTo>
                  <a:pt x="0" y="0"/>
                </a:moveTo>
                <a:lnTo>
                  <a:pt x="9277510" y="0"/>
                </a:lnTo>
                <a:lnTo>
                  <a:pt x="9277510" y="5466594"/>
                </a:lnTo>
                <a:lnTo>
                  <a:pt x="0" y="54665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4" name="TextBox 4"/>
          <p:cNvSpPr txBox="1"/>
          <p:nvPr/>
        </p:nvSpPr>
        <p:spPr>
          <a:xfrm>
            <a:off x="4293604" y="-156997"/>
            <a:ext cx="9487780" cy="3082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11760"/>
              </a:lnSpc>
              <a:spcBef>
                <a:spcPct val="0"/>
              </a:spcBef>
            </a:pPr>
            <a:r>
              <a:rPr lang="en-US" sz="8400" b="1">
                <a:solidFill>
                  <a:srgbClr val="000000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What is Molecular Imprinting?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69F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5570687" y="8210436"/>
            <a:ext cx="2670190" cy="1204923"/>
          </a:xfrm>
          <a:custGeom>
            <a:avLst/>
            <a:gdLst/>
            <a:ahLst/>
            <a:cxnLst/>
            <a:rect l="l" t="t" r="r" b="b"/>
            <a:pathLst>
              <a:path w="2670190" h="1204923">
                <a:moveTo>
                  <a:pt x="0" y="0"/>
                </a:moveTo>
                <a:lnTo>
                  <a:pt x="2670190" y="0"/>
                </a:lnTo>
                <a:lnTo>
                  <a:pt x="2670190" y="1204923"/>
                </a:lnTo>
                <a:lnTo>
                  <a:pt x="0" y="12049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3" name="Freeform 3"/>
          <p:cNvSpPr/>
          <p:nvPr/>
        </p:nvSpPr>
        <p:spPr>
          <a:xfrm>
            <a:off x="1028700" y="1698603"/>
            <a:ext cx="3093347" cy="146231"/>
          </a:xfrm>
          <a:custGeom>
            <a:avLst/>
            <a:gdLst/>
            <a:ahLst/>
            <a:cxnLst/>
            <a:rect l="l" t="t" r="r" b="b"/>
            <a:pathLst>
              <a:path w="3093347" h="146231">
                <a:moveTo>
                  <a:pt x="0" y="0"/>
                </a:moveTo>
                <a:lnTo>
                  <a:pt x="3093347" y="0"/>
                </a:lnTo>
                <a:lnTo>
                  <a:pt x="3093347" y="146231"/>
                </a:lnTo>
                <a:lnTo>
                  <a:pt x="0" y="1462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4" name="Freeform 4"/>
          <p:cNvSpPr/>
          <p:nvPr/>
        </p:nvSpPr>
        <p:spPr>
          <a:xfrm>
            <a:off x="9800368" y="2779561"/>
            <a:ext cx="6562050" cy="6299568"/>
          </a:xfrm>
          <a:custGeom>
            <a:avLst/>
            <a:gdLst/>
            <a:ahLst/>
            <a:cxnLst/>
            <a:rect l="l" t="t" r="r" b="b"/>
            <a:pathLst>
              <a:path w="6562050" h="6299568">
                <a:moveTo>
                  <a:pt x="0" y="0"/>
                </a:moveTo>
                <a:lnTo>
                  <a:pt x="6562050" y="0"/>
                </a:lnTo>
                <a:lnTo>
                  <a:pt x="6562050" y="6299568"/>
                </a:lnTo>
                <a:lnTo>
                  <a:pt x="0" y="629956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5" name="TextBox 5"/>
          <p:cNvSpPr txBox="1"/>
          <p:nvPr/>
        </p:nvSpPr>
        <p:spPr>
          <a:xfrm>
            <a:off x="1383425" y="2965986"/>
            <a:ext cx="6439763" cy="2743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67"/>
              </a:lnSpc>
            </a:pPr>
            <a:r>
              <a:rPr lang="en-US" sz="311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From small to larger</a:t>
            </a:r>
          </a:p>
          <a:p>
            <a:pPr marL="673511" lvl="1" indent="-336756" algn="just">
              <a:lnSpc>
                <a:spcPts val="4367"/>
              </a:lnSpc>
              <a:buFont typeface="Arial"/>
              <a:buChar char="•"/>
            </a:pPr>
            <a:r>
              <a:rPr lang="en-US" sz="311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Nanomaterials</a:t>
            </a:r>
          </a:p>
          <a:p>
            <a:pPr marL="673511" lvl="1" indent="-336756" algn="just">
              <a:lnSpc>
                <a:spcPts val="4367"/>
              </a:lnSpc>
              <a:buFont typeface="Arial"/>
              <a:buChar char="•"/>
            </a:pPr>
            <a:r>
              <a:rPr lang="en-US" sz="311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Nanoplastics / microplastics</a:t>
            </a:r>
          </a:p>
          <a:p>
            <a:pPr marL="673511" lvl="1" indent="-336756" algn="just">
              <a:lnSpc>
                <a:spcPts val="4367"/>
              </a:lnSpc>
              <a:buFont typeface="Arial"/>
              <a:buChar char="•"/>
            </a:pPr>
            <a:r>
              <a:rPr lang="en-US" sz="311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Bacteria</a:t>
            </a:r>
          </a:p>
          <a:p>
            <a:pPr algn="just">
              <a:lnSpc>
                <a:spcPts val="4367"/>
              </a:lnSpc>
              <a:spcBef>
                <a:spcPct val="0"/>
              </a:spcBef>
            </a:pPr>
            <a:endParaRPr lang="en-US" sz="311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206607" y="342685"/>
            <a:ext cx="7874786" cy="22476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31"/>
              </a:lnSpc>
            </a:pPr>
            <a:r>
              <a:rPr lang="en-US" sz="8899" b="1">
                <a:solidFill>
                  <a:srgbClr val="000000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Future of molecular imprinting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83425" y="5709189"/>
            <a:ext cx="6439763" cy="1673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67"/>
              </a:lnSpc>
            </a:pPr>
            <a:r>
              <a:rPr lang="en-US" sz="311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Sensors</a:t>
            </a:r>
          </a:p>
          <a:p>
            <a:pPr marL="673511" lvl="1" indent="-336755" algn="just">
              <a:lnSpc>
                <a:spcPts val="4367"/>
              </a:lnSpc>
              <a:buFont typeface="Arial"/>
              <a:buChar char="•"/>
            </a:pPr>
            <a:r>
              <a:rPr lang="en-US" sz="311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QCM</a:t>
            </a:r>
          </a:p>
          <a:p>
            <a:pPr marL="673511" lvl="1" indent="-336755" algn="just">
              <a:lnSpc>
                <a:spcPts val="4367"/>
              </a:lnSpc>
              <a:buFont typeface="Arial"/>
              <a:buChar char="•"/>
            </a:pPr>
            <a:r>
              <a:rPr lang="en-US" sz="311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Electrochemistry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69F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66586" y="1565886"/>
            <a:ext cx="13233017" cy="1452794"/>
            <a:chOff x="0" y="0"/>
            <a:chExt cx="3485239" cy="3826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85239" cy="382629"/>
            </a:xfrm>
            <a:custGeom>
              <a:avLst/>
              <a:gdLst/>
              <a:ahLst/>
              <a:cxnLst/>
              <a:rect l="l" t="t" r="r" b="b"/>
              <a:pathLst>
                <a:path w="3485239" h="382629">
                  <a:moveTo>
                    <a:pt x="29837" y="0"/>
                  </a:moveTo>
                  <a:lnTo>
                    <a:pt x="3455402" y="0"/>
                  </a:lnTo>
                  <a:cubicBezTo>
                    <a:pt x="3471881" y="0"/>
                    <a:pt x="3485239" y="13359"/>
                    <a:pt x="3485239" y="29837"/>
                  </a:cubicBezTo>
                  <a:lnTo>
                    <a:pt x="3485239" y="352792"/>
                  </a:lnTo>
                  <a:cubicBezTo>
                    <a:pt x="3485239" y="369270"/>
                    <a:pt x="3471881" y="382629"/>
                    <a:pt x="3455402" y="382629"/>
                  </a:cubicBezTo>
                  <a:lnTo>
                    <a:pt x="29837" y="382629"/>
                  </a:lnTo>
                  <a:cubicBezTo>
                    <a:pt x="21924" y="382629"/>
                    <a:pt x="14335" y="379485"/>
                    <a:pt x="8739" y="373890"/>
                  </a:cubicBezTo>
                  <a:cubicBezTo>
                    <a:pt x="3144" y="368294"/>
                    <a:pt x="0" y="360705"/>
                    <a:pt x="0" y="352792"/>
                  </a:cubicBezTo>
                  <a:lnTo>
                    <a:pt x="0" y="29837"/>
                  </a:lnTo>
                  <a:cubicBezTo>
                    <a:pt x="0" y="13359"/>
                    <a:pt x="13359" y="0"/>
                    <a:pt x="29837" y="0"/>
                  </a:cubicBezTo>
                  <a:close/>
                </a:path>
              </a:pathLst>
            </a:custGeom>
            <a:solidFill>
              <a:srgbClr val="42EAD4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3485239" cy="4588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3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6779302" y="4443614"/>
            <a:ext cx="10078078" cy="1721299"/>
            <a:chOff x="0" y="0"/>
            <a:chExt cx="2654309" cy="4533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654309" cy="453346"/>
            </a:xfrm>
            <a:custGeom>
              <a:avLst/>
              <a:gdLst/>
              <a:ahLst/>
              <a:cxnLst/>
              <a:rect l="l" t="t" r="r" b="b"/>
              <a:pathLst>
                <a:path w="2654309" h="453346">
                  <a:moveTo>
                    <a:pt x="39178" y="0"/>
                  </a:moveTo>
                  <a:lnTo>
                    <a:pt x="2615131" y="0"/>
                  </a:lnTo>
                  <a:cubicBezTo>
                    <a:pt x="2625522" y="0"/>
                    <a:pt x="2635486" y="4128"/>
                    <a:pt x="2642834" y="11475"/>
                  </a:cubicBezTo>
                  <a:cubicBezTo>
                    <a:pt x="2650181" y="18822"/>
                    <a:pt x="2654309" y="28787"/>
                    <a:pt x="2654309" y="39178"/>
                  </a:cubicBezTo>
                  <a:lnTo>
                    <a:pt x="2654309" y="414168"/>
                  </a:lnTo>
                  <a:cubicBezTo>
                    <a:pt x="2654309" y="435806"/>
                    <a:pt x="2636768" y="453346"/>
                    <a:pt x="2615131" y="453346"/>
                  </a:cubicBezTo>
                  <a:lnTo>
                    <a:pt x="39178" y="453346"/>
                  </a:lnTo>
                  <a:cubicBezTo>
                    <a:pt x="17541" y="453346"/>
                    <a:pt x="0" y="435806"/>
                    <a:pt x="0" y="414168"/>
                  </a:cubicBezTo>
                  <a:lnTo>
                    <a:pt x="0" y="39178"/>
                  </a:lnTo>
                  <a:cubicBezTo>
                    <a:pt x="0" y="17541"/>
                    <a:pt x="17541" y="0"/>
                    <a:pt x="39178" y="0"/>
                  </a:cubicBezTo>
                  <a:close/>
                </a:path>
              </a:pathLst>
            </a:custGeom>
            <a:solidFill>
              <a:srgbClr val="42EAD4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2654309" cy="5295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3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1868652" y="8169626"/>
            <a:ext cx="15381061" cy="1721299"/>
            <a:chOff x="0" y="0"/>
            <a:chExt cx="4050979" cy="45334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050979" cy="453346"/>
            </a:xfrm>
            <a:custGeom>
              <a:avLst/>
              <a:gdLst/>
              <a:ahLst/>
              <a:cxnLst/>
              <a:rect l="l" t="t" r="r" b="b"/>
              <a:pathLst>
                <a:path w="4050979" h="453346">
                  <a:moveTo>
                    <a:pt x="25670" y="0"/>
                  </a:moveTo>
                  <a:lnTo>
                    <a:pt x="4025309" y="0"/>
                  </a:lnTo>
                  <a:cubicBezTo>
                    <a:pt x="4032117" y="0"/>
                    <a:pt x="4038646" y="2705"/>
                    <a:pt x="4043461" y="7519"/>
                  </a:cubicBezTo>
                  <a:cubicBezTo>
                    <a:pt x="4048275" y="12333"/>
                    <a:pt x="4050979" y="18862"/>
                    <a:pt x="4050979" y="25670"/>
                  </a:cubicBezTo>
                  <a:lnTo>
                    <a:pt x="4050979" y="427676"/>
                  </a:lnTo>
                  <a:cubicBezTo>
                    <a:pt x="4050979" y="441853"/>
                    <a:pt x="4039486" y="453346"/>
                    <a:pt x="4025309" y="453346"/>
                  </a:cubicBezTo>
                  <a:lnTo>
                    <a:pt x="25670" y="453346"/>
                  </a:lnTo>
                  <a:cubicBezTo>
                    <a:pt x="11493" y="453346"/>
                    <a:pt x="0" y="441853"/>
                    <a:pt x="0" y="427676"/>
                  </a:cubicBezTo>
                  <a:lnTo>
                    <a:pt x="0" y="25670"/>
                  </a:lnTo>
                  <a:cubicBezTo>
                    <a:pt x="0" y="11493"/>
                    <a:pt x="11493" y="0"/>
                    <a:pt x="25670" y="0"/>
                  </a:cubicBezTo>
                  <a:close/>
                </a:path>
              </a:pathLst>
            </a:custGeom>
            <a:solidFill>
              <a:srgbClr val="42EAD4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76200"/>
              <a:ext cx="4050979" cy="5295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32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1668323" y="1565886"/>
            <a:ext cx="6619677" cy="3913630"/>
          </a:xfrm>
          <a:custGeom>
            <a:avLst/>
            <a:gdLst/>
            <a:ahLst/>
            <a:cxnLst/>
            <a:rect l="l" t="t" r="r" b="b"/>
            <a:pathLst>
              <a:path w="6619677" h="3913630">
                <a:moveTo>
                  <a:pt x="0" y="0"/>
                </a:moveTo>
                <a:lnTo>
                  <a:pt x="6619677" y="0"/>
                </a:lnTo>
                <a:lnTo>
                  <a:pt x="6619677" y="3913630"/>
                </a:lnTo>
                <a:lnTo>
                  <a:pt x="0" y="39136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12" name="Freeform 12"/>
          <p:cNvSpPr/>
          <p:nvPr/>
        </p:nvSpPr>
        <p:spPr>
          <a:xfrm>
            <a:off x="12932140" y="5964129"/>
            <a:ext cx="5042436" cy="3926797"/>
          </a:xfrm>
          <a:custGeom>
            <a:avLst/>
            <a:gdLst/>
            <a:ahLst/>
            <a:cxnLst/>
            <a:rect l="l" t="t" r="r" b="b"/>
            <a:pathLst>
              <a:path w="5042436" h="3926797">
                <a:moveTo>
                  <a:pt x="0" y="0"/>
                </a:moveTo>
                <a:lnTo>
                  <a:pt x="5042435" y="0"/>
                </a:lnTo>
                <a:lnTo>
                  <a:pt x="5042435" y="3926796"/>
                </a:lnTo>
                <a:lnTo>
                  <a:pt x="0" y="39267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13" name="Freeform 13"/>
          <p:cNvSpPr/>
          <p:nvPr/>
        </p:nvSpPr>
        <p:spPr>
          <a:xfrm>
            <a:off x="4121276" y="3366458"/>
            <a:ext cx="6010406" cy="4455389"/>
          </a:xfrm>
          <a:custGeom>
            <a:avLst/>
            <a:gdLst/>
            <a:ahLst/>
            <a:cxnLst/>
            <a:rect l="l" t="t" r="r" b="b"/>
            <a:pathLst>
              <a:path w="6010406" h="4455389">
                <a:moveTo>
                  <a:pt x="0" y="0"/>
                </a:moveTo>
                <a:lnTo>
                  <a:pt x="6010407" y="0"/>
                </a:lnTo>
                <a:lnTo>
                  <a:pt x="6010407" y="4455389"/>
                </a:lnTo>
                <a:lnTo>
                  <a:pt x="0" y="44553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14" name="TextBox 14"/>
          <p:cNvSpPr txBox="1"/>
          <p:nvPr/>
        </p:nvSpPr>
        <p:spPr>
          <a:xfrm>
            <a:off x="1502678" y="-72320"/>
            <a:ext cx="15237790" cy="1596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11760"/>
              </a:lnSpc>
              <a:spcBef>
                <a:spcPct val="0"/>
              </a:spcBef>
            </a:pPr>
            <a:r>
              <a:rPr lang="en-US" sz="8400" b="1">
                <a:solidFill>
                  <a:srgbClr val="000000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Characterisation of traditional MIPs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84643" y="5067300"/>
            <a:ext cx="4759071" cy="442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32"/>
              </a:lnSpc>
              <a:spcBef>
                <a:spcPct val="0"/>
              </a:spcBef>
            </a:pPr>
            <a:r>
              <a:rPr lang="en-US" sz="24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AFM, SEM, TEM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121276" y="1684201"/>
            <a:ext cx="4448324" cy="1120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67"/>
              </a:lnSpc>
            </a:pPr>
            <a:r>
              <a:rPr lang="en-US" sz="311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Ramans spectroscopy</a:t>
            </a:r>
          </a:p>
          <a:p>
            <a:pPr algn="ctr">
              <a:lnSpc>
                <a:spcPts val="4367"/>
              </a:lnSpc>
              <a:spcBef>
                <a:spcPct val="0"/>
              </a:spcBef>
            </a:pPr>
            <a:r>
              <a:rPr lang="en-US" sz="311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Ftir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980260" y="8935026"/>
            <a:ext cx="4759071" cy="617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832"/>
              </a:lnSpc>
              <a:spcBef>
                <a:spcPct val="0"/>
              </a:spcBef>
            </a:pPr>
            <a:r>
              <a:rPr lang="en-US" sz="34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Sensors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69F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044069" y="9258300"/>
            <a:ext cx="7315200" cy="685800"/>
          </a:xfrm>
          <a:custGeom>
            <a:avLst/>
            <a:gdLst/>
            <a:ahLst/>
            <a:cxnLst/>
            <a:rect l="l" t="t" r="r" b="b"/>
            <a:pathLst>
              <a:path w="7315200" h="685800">
                <a:moveTo>
                  <a:pt x="0" y="0"/>
                </a:moveTo>
                <a:lnTo>
                  <a:pt x="7315200" y="0"/>
                </a:lnTo>
                <a:lnTo>
                  <a:pt x="7315200" y="685800"/>
                </a:lnTo>
                <a:lnTo>
                  <a:pt x="0" y="685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3" name="Freeform 3"/>
          <p:cNvSpPr/>
          <p:nvPr/>
        </p:nvSpPr>
        <p:spPr>
          <a:xfrm>
            <a:off x="11479472" y="3064370"/>
            <a:ext cx="6092097" cy="4569072"/>
          </a:xfrm>
          <a:custGeom>
            <a:avLst/>
            <a:gdLst/>
            <a:ahLst/>
            <a:cxnLst/>
            <a:rect l="l" t="t" r="r" b="b"/>
            <a:pathLst>
              <a:path w="6092097" h="4569072">
                <a:moveTo>
                  <a:pt x="0" y="0"/>
                </a:moveTo>
                <a:lnTo>
                  <a:pt x="6092097" y="0"/>
                </a:lnTo>
                <a:lnTo>
                  <a:pt x="6092097" y="4569073"/>
                </a:lnTo>
                <a:lnTo>
                  <a:pt x="0" y="456907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4" name="Freeform 4"/>
          <p:cNvSpPr/>
          <p:nvPr/>
        </p:nvSpPr>
        <p:spPr>
          <a:xfrm>
            <a:off x="1340380" y="3564170"/>
            <a:ext cx="8116216" cy="3496711"/>
          </a:xfrm>
          <a:custGeom>
            <a:avLst/>
            <a:gdLst/>
            <a:ahLst/>
            <a:cxnLst/>
            <a:rect l="l" t="t" r="r" b="b"/>
            <a:pathLst>
              <a:path w="8116216" h="3496711">
                <a:moveTo>
                  <a:pt x="0" y="0"/>
                </a:moveTo>
                <a:lnTo>
                  <a:pt x="8116216" y="0"/>
                </a:lnTo>
                <a:lnTo>
                  <a:pt x="8116216" y="3496711"/>
                </a:lnTo>
                <a:lnTo>
                  <a:pt x="0" y="34967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33474" r="-588"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5" name="TextBox 5"/>
          <p:cNvSpPr txBox="1"/>
          <p:nvPr/>
        </p:nvSpPr>
        <p:spPr>
          <a:xfrm>
            <a:off x="1495131" y="195446"/>
            <a:ext cx="13913066" cy="3082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11760"/>
              </a:lnSpc>
              <a:spcBef>
                <a:spcPct val="0"/>
              </a:spcBef>
            </a:pPr>
            <a:r>
              <a:rPr lang="en-US" sz="8400" b="1">
                <a:solidFill>
                  <a:srgbClr val="000000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Particles printing -Actual visualisation of cavities from printing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171932" y="7983364"/>
            <a:ext cx="7116068" cy="5684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67"/>
              </a:lnSpc>
              <a:spcBef>
                <a:spcPct val="0"/>
              </a:spcBef>
            </a:pPr>
            <a:r>
              <a:rPr lang="en-US" sz="311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AgNPs on the surface of electrode   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613531" y="7301586"/>
            <a:ext cx="1265783" cy="5684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67"/>
              </a:lnSpc>
              <a:spcBef>
                <a:spcPct val="0"/>
              </a:spcBef>
            </a:pPr>
            <a:r>
              <a:rPr lang="en-US" sz="311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Before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059624" y="7301586"/>
            <a:ext cx="934938" cy="5684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67"/>
              </a:lnSpc>
              <a:spcBef>
                <a:spcPct val="0"/>
              </a:spcBef>
            </a:pPr>
            <a:r>
              <a:rPr lang="en-US" sz="311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After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69F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946274" y="8106299"/>
            <a:ext cx="3378987" cy="2715861"/>
          </a:xfrm>
          <a:custGeom>
            <a:avLst/>
            <a:gdLst/>
            <a:ahLst/>
            <a:cxnLst/>
            <a:rect l="l" t="t" r="r" b="b"/>
            <a:pathLst>
              <a:path w="3378987" h="2715861">
                <a:moveTo>
                  <a:pt x="0" y="0"/>
                </a:moveTo>
                <a:lnTo>
                  <a:pt x="3378987" y="0"/>
                </a:lnTo>
                <a:lnTo>
                  <a:pt x="3378987" y="2715860"/>
                </a:lnTo>
                <a:lnTo>
                  <a:pt x="0" y="27158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3" name="Freeform 3"/>
          <p:cNvSpPr/>
          <p:nvPr/>
        </p:nvSpPr>
        <p:spPr>
          <a:xfrm>
            <a:off x="13474449" y="2147066"/>
            <a:ext cx="7315200" cy="1316736"/>
          </a:xfrm>
          <a:custGeom>
            <a:avLst/>
            <a:gdLst/>
            <a:ahLst/>
            <a:cxnLst/>
            <a:rect l="l" t="t" r="r" b="b"/>
            <a:pathLst>
              <a:path w="7315200" h="1316736">
                <a:moveTo>
                  <a:pt x="0" y="0"/>
                </a:moveTo>
                <a:lnTo>
                  <a:pt x="7315200" y="0"/>
                </a:lnTo>
                <a:lnTo>
                  <a:pt x="7315200" y="1316736"/>
                </a:lnTo>
                <a:lnTo>
                  <a:pt x="0" y="13167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4" name="Freeform 4"/>
          <p:cNvSpPr/>
          <p:nvPr/>
        </p:nvSpPr>
        <p:spPr>
          <a:xfrm>
            <a:off x="3111652" y="1906890"/>
            <a:ext cx="2921001" cy="3794955"/>
          </a:xfrm>
          <a:custGeom>
            <a:avLst/>
            <a:gdLst/>
            <a:ahLst/>
            <a:cxnLst/>
            <a:rect l="l" t="t" r="r" b="b"/>
            <a:pathLst>
              <a:path w="2921001" h="3794955">
                <a:moveTo>
                  <a:pt x="0" y="0"/>
                </a:moveTo>
                <a:lnTo>
                  <a:pt x="2921001" y="0"/>
                </a:lnTo>
                <a:lnTo>
                  <a:pt x="2921001" y="3794955"/>
                </a:lnTo>
                <a:lnTo>
                  <a:pt x="0" y="379495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5" name="TextBox 5"/>
          <p:cNvSpPr txBox="1"/>
          <p:nvPr/>
        </p:nvSpPr>
        <p:spPr>
          <a:xfrm>
            <a:off x="4264210" y="310500"/>
            <a:ext cx="10195435" cy="1596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11760"/>
              </a:lnSpc>
              <a:spcBef>
                <a:spcPct val="0"/>
              </a:spcBef>
            </a:pPr>
            <a:r>
              <a:rPr lang="en-US" sz="8400" b="1">
                <a:solidFill>
                  <a:srgbClr val="000000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Detection and removal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42EAD4"/>
                </a:solidFill>
                <a:latin typeface="Open Sans"/>
                <a:ea typeface="Open Sans"/>
                <a:cs typeface="Open Sans"/>
                <a:sym typeface="Open Sans"/>
              </a:rPr>
              <a:t>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347061" y="3606677"/>
            <a:ext cx="8577411" cy="1673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67"/>
              </a:lnSpc>
            </a:pPr>
            <a:r>
              <a:rPr lang="en-US" sz="311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Electrodes with polymers on the surface</a:t>
            </a:r>
          </a:p>
          <a:p>
            <a:pPr algn="ctr">
              <a:lnSpc>
                <a:spcPts val="4367"/>
              </a:lnSpc>
            </a:pPr>
            <a:r>
              <a:rPr lang="en-US" sz="311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Special filter targeting only one component</a:t>
            </a:r>
          </a:p>
          <a:p>
            <a:pPr algn="ctr">
              <a:lnSpc>
                <a:spcPts val="4367"/>
              </a:lnSpc>
              <a:spcBef>
                <a:spcPct val="0"/>
              </a:spcBef>
            </a:pPr>
            <a:endParaRPr lang="en-US" sz="311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2326175" y="5897002"/>
            <a:ext cx="5042436" cy="3926797"/>
          </a:xfrm>
          <a:custGeom>
            <a:avLst/>
            <a:gdLst/>
            <a:ahLst/>
            <a:cxnLst/>
            <a:rect l="l" t="t" r="r" b="b"/>
            <a:pathLst>
              <a:path w="5042436" h="3926797">
                <a:moveTo>
                  <a:pt x="0" y="0"/>
                </a:moveTo>
                <a:lnTo>
                  <a:pt x="5042435" y="0"/>
                </a:lnTo>
                <a:lnTo>
                  <a:pt x="5042435" y="3926797"/>
                </a:lnTo>
                <a:lnTo>
                  <a:pt x="0" y="392679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9" name="TextBox 9"/>
          <p:cNvSpPr txBox="1"/>
          <p:nvPr/>
        </p:nvSpPr>
        <p:spPr>
          <a:xfrm>
            <a:off x="7967694" y="6494476"/>
            <a:ext cx="5808762" cy="1120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67"/>
              </a:lnSpc>
            </a:pPr>
            <a:r>
              <a:rPr lang="en-US" sz="311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Detection for specific plastics</a:t>
            </a:r>
          </a:p>
          <a:p>
            <a:pPr algn="ctr">
              <a:lnSpc>
                <a:spcPts val="4367"/>
              </a:lnSpc>
              <a:spcBef>
                <a:spcPct val="0"/>
              </a:spcBef>
            </a:pPr>
            <a:r>
              <a:rPr lang="en-US" sz="311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or specific nanoparticles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3" name="Group 3"/>
          <p:cNvGrpSpPr/>
          <p:nvPr/>
        </p:nvGrpSpPr>
        <p:grpSpPr>
          <a:xfrm>
            <a:off x="8388828" y="3089047"/>
            <a:ext cx="10452653" cy="5787066"/>
            <a:chOff x="0" y="0"/>
            <a:chExt cx="2752962" cy="152416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52962" cy="1524165"/>
            </a:xfrm>
            <a:custGeom>
              <a:avLst/>
              <a:gdLst/>
              <a:ahLst/>
              <a:cxnLst/>
              <a:rect l="l" t="t" r="r" b="b"/>
              <a:pathLst>
                <a:path w="2752962" h="1524165">
                  <a:moveTo>
                    <a:pt x="37774" y="0"/>
                  </a:moveTo>
                  <a:lnTo>
                    <a:pt x="2715188" y="0"/>
                  </a:lnTo>
                  <a:cubicBezTo>
                    <a:pt x="2725207" y="0"/>
                    <a:pt x="2734814" y="3980"/>
                    <a:pt x="2741899" y="11064"/>
                  </a:cubicBezTo>
                  <a:cubicBezTo>
                    <a:pt x="2748982" y="18148"/>
                    <a:pt x="2752962" y="27756"/>
                    <a:pt x="2752962" y="37774"/>
                  </a:cubicBezTo>
                  <a:lnTo>
                    <a:pt x="2752962" y="1486391"/>
                  </a:lnTo>
                  <a:cubicBezTo>
                    <a:pt x="2752962" y="1496410"/>
                    <a:pt x="2748982" y="1506018"/>
                    <a:pt x="2741899" y="1513102"/>
                  </a:cubicBezTo>
                  <a:cubicBezTo>
                    <a:pt x="2734814" y="1520186"/>
                    <a:pt x="2725207" y="1524165"/>
                    <a:pt x="2715188" y="1524165"/>
                  </a:cubicBezTo>
                  <a:lnTo>
                    <a:pt x="37774" y="1524165"/>
                  </a:lnTo>
                  <a:cubicBezTo>
                    <a:pt x="27756" y="1524165"/>
                    <a:pt x="18148" y="1520186"/>
                    <a:pt x="11064" y="1513102"/>
                  </a:cubicBezTo>
                  <a:cubicBezTo>
                    <a:pt x="3980" y="1506018"/>
                    <a:pt x="0" y="1496410"/>
                    <a:pt x="0" y="1486391"/>
                  </a:cubicBezTo>
                  <a:lnTo>
                    <a:pt x="0" y="37774"/>
                  </a:lnTo>
                  <a:cubicBezTo>
                    <a:pt x="0" y="27756"/>
                    <a:pt x="3980" y="18148"/>
                    <a:pt x="11064" y="11064"/>
                  </a:cubicBezTo>
                  <a:cubicBezTo>
                    <a:pt x="18148" y="3980"/>
                    <a:pt x="27756" y="0"/>
                    <a:pt x="37774" y="0"/>
                  </a:cubicBezTo>
                  <a:close/>
                </a:path>
              </a:pathLst>
            </a:custGeom>
            <a:solidFill>
              <a:srgbClr val="2DA898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2752962" cy="16003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32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7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553748" y="3706743"/>
            <a:ext cx="7479118" cy="3883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67"/>
              </a:lnSpc>
              <a:spcBef>
                <a:spcPct val="0"/>
              </a:spcBef>
            </a:pPr>
            <a:r>
              <a:rPr lang="en-US" sz="311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MIP = robust synthetic receptors</a:t>
            </a:r>
          </a:p>
          <a:p>
            <a:pPr algn="l">
              <a:lnSpc>
                <a:spcPts val="4367"/>
              </a:lnSpc>
              <a:spcBef>
                <a:spcPct val="0"/>
              </a:spcBef>
            </a:pPr>
            <a:r>
              <a:rPr lang="en-US" sz="311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Can be scaled up to complex particles</a:t>
            </a:r>
          </a:p>
          <a:p>
            <a:pPr algn="l">
              <a:lnSpc>
                <a:spcPts val="4367"/>
              </a:lnSpc>
              <a:spcBef>
                <a:spcPct val="0"/>
              </a:spcBef>
            </a:pPr>
            <a:r>
              <a:rPr lang="en-US" sz="311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Coupled with sensors → real solutions for monitoring &amp; remediation</a:t>
            </a:r>
          </a:p>
          <a:p>
            <a:pPr algn="l">
              <a:lnSpc>
                <a:spcPts val="4367"/>
              </a:lnSpc>
              <a:spcBef>
                <a:spcPct val="0"/>
              </a:spcBef>
            </a:pPr>
            <a:r>
              <a:rPr lang="en-US" sz="311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19721" y="-9716"/>
            <a:ext cx="10195435" cy="2361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17358"/>
              </a:lnSpc>
              <a:spcBef>
                <a:spcPct val="0"/>
              </a:spcBef>
            </a:pPr>
            <a:r>
              <a:rPr lang="en-US" sz="12399" b="1">
                <a:solidFill>
                  <a:srgbClr val="2DA898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Summary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605112" y="8552262"/>
            <a:ext cx="10195435" cy="1596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11760"/>
              </a:lnSpc>
              <a:spcBef>
                <a:spcPct val="0"/>
              </a:spcBef>
            </a:pPr>
            <a:r>
              <a:rPr lang="en-US" sz="8400" b="1">
                <a:solidFill>
                  <a:srgbClr val="2DA898"/>
                </a:solidFill>
                <a:latin typeface="Frunchy Sage Bold"/>
                <a:ea typeface="Frunchy Sage Bold"/>
                <a:cs typeface="Frunchy Sage Bold"/>
                <a:sym typeface="Frunchy Sage Bold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</Words>
  <Application>Microsoft Macintosh PowerPoint</Application>
  <PresentationFormat>Vlastní</PresentationFormat>
  <Paragraphs>39</Paragraphs>
  <Slides>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3" baseType="lpstr">
      <vt:lpstr>Frunchy Sage Bold</vt:lpstr>
      <vt:lpstr>Arial</vt:lpstr>
      <vt:lpstr>Poppins</vt:lpstr>
      <vt:lpstr>Calibri</vt:lpstr>
      <vt:lpstr>Open Sans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Sustainable Future</dc:title>
  <cp:lastModifiedBy>Eliška Birgusová</cp:lastModifiedBy>
  <cp:revision>2</cp:revision>
  <dcterms:created xsi:type="dcterms:W3CDTF">2006-08-16T00:00:00Z</dcterms:created>
  <dcterms:modified xsi:type="dcterms:W3CDTF">2025-09-10T05:35:19Z</dcterms:modified>
  <dc:identifier>DAGyeaOJHm0</dc:identifier>
</cp:coreProperties>
</file>