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3" r:id="rId1"/>
  </p:sldMasterIdLst>
  <p:notesMasterIdLst>
    <p:notesMasterId r:id="rId27"/>
  </p:notesMasterIdLst>
  <p:sldIdLst>
    <p:sldId id="256" r:id="rId2"/>
    <p:sldId id="333" r:id="rId3"/>
    <p:sldId id="257" r:id="rId4"/>
    <p:sldId id="297" r:id="rId5"/>
    <p:sldId id="301" r:id="rId6"/>
    <p:sldId id="300" r:id="rId7"/>
    <p:sldId id="303" r:id="rId8"/>
    <p:sldId id="304" r:id="rId9"/>
    <p:sldId id="262" r:id="rId10"/>
    <p:sldId id="308" r:id="rId11"/>
    <p:sldId id="279" r:id="rId12"/>
    <p:sldId id="280" r:id="rId13"/>
    <p:sldId id="313" r:id="rId14"/>
    <p:sldId id="318" r:id="rId15"/>
    <p:sldId id="314" r:id="rId16"/>
    <p:sldId id="324" r:id="rId17"/>
    <p:sldId id="290" r:id="rId18"/>
    <p:sldId id="264" r:id="rId19"/>
    <p:sldId id="320" r:id="rId20"/>
    <p:sldId id="325" r:id="rId21"/>
    <p:sldId id="326" r:id="rId22"/>
    <p:sldId id="327" r:id="rId23"/>
    <p:sldId id="332" r:id="rId24"/>
    <p:sldId id="276" r:id="rId25"/>
    <p:sldId id="33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5" autoAdjust="0"/>
    <p:restoredTop sz="93655" autoAdjust="0"/>
  </p:normalViewPr>
  <p:slideViewPr>
    <p:cSldViewPr snapToGrid="0">
      <p:cViewPr varScale="1">
        <p:scale>
          <a:sx n="84" d="100"/>
          <a:sy n="84" d="100"/>
        </p:scale>
        <p:origin x="533" y="82"/>
      </p:cViewPr>
      <p:guideLst/>
    </p:cSldViewPr>
  </p:slideViewPr>
  <p:outlineViewPr>
    <p:cViewPr>
      <p:scale>
        <a:sx n="33" d="100"/>
        <a:sy n="33" d="100"/>
      </p:scale>
      <p:origin x="0" y="-62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image" Target="../media/image4.png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8A6C19-9B11-499D-B456-AB5F0E1CB94E}" type="doc">
      <dgm:prSet loTypeId="urn:microsoft.com/office/officeart/2011/layout/HexagonRadial" loCatId="cycle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FFC4F5F-41B5-4533-A9BF-9D92EE62A538}">
      <dgm:prSet phldrT="[Text]" custT="1"/>
      <dgm:spPr>
        <a:ln w="38100">
          <a:solidFill>
            <a:srgbClr val="C00000"/>
          </a:solidFill>
        </a:ln>
      </dgm:spPr>
      <dgm:t>
        <a:bodyPr/>
        <a:lstStyle/>
        <a:p>
          <a:r>
            <a:rPr lang="en-US" sz="2000" b="1" dirty="0">
              <a:solidFill>
                <a:srgbClr val="C00000"/>
              </a:solidFill>
              <a:latin typeface="Palatino Linotype" panose="02040502050505030304" pitchFamily="18" charset="0"/>
            </a:rPr>
            <a:t>oxidative stress</a:t>
          </a:r>
        </a:p>
      </dgm:t>
    </dgm:pt>
    <dgm:pt modelId="{3078BA33-F423-4FA9-821C-042893278B82}" type="parTrans" cxnId="{6035F1A1-C97B-4A24-8742-9B884DC2D86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A96AB8C-78EA-43F9-8126-800DC971652C}" type="sibTrans" cxnId="{6035F1A1-C97B-4A24-8742-9B884DC2D86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2C6DF4E-F7DA-4B72-9E3E-F96217E0746C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Mitochondrial damage</a:t>
          </a:r>
        </a:p>
      </dgm:t>
    </dgm:pt>
    <dgm:pt modelId="{DFD17FA4-CA5C-40F4-8E96-3B4EA3497277}" type="parTrans" cxnId="{91C1CB37-3321-4383-B1A7-418E004C2AE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7A0D445-9FD1-49D8-B64D-13F3A733BEFF}" type="sibTrans" cxnId="{91C1CB37-3321-4383-B1A7-418E004C2AE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908BF61-9EBE-4836-86A0-0C820897EC0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Chronic inflammatory response and gliosis</a:t>
          </a:r>
        </a:p>
      </dgm:t>
    </dgm:pt>
    <dgm:pt modelId="{93A31EE6-248A-4DC1-9F05-7D144C3A3DC4}" type="parTrans" cxnId="{B73947A7-BEAB-43B6-968E-A75705A5C69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3B7334C-135D-4DE0-A60B-20CD9887F4D7}" type="sibTrans" cxnId="{B73947A7-BEAB-43B6-968E-A75705A5C69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3C8FCE2-8FBE-47A2-8EB7-5F6E1DE82FB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Protein folding, aggregation, accumulation</a:t>
          </a:r>
        </a:p>
      </dgm:t>
    </dgm:pt>
    <dgm:pt modelId="{FFD3C2FD-21AF-4AEF-8C61-5A8C9F47DC2C}" type="parTrans" cxnId="{DCE167BC-6203-497A-99BD-483401C97C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15685A1-F0AD-49B3-8608-7F80C6A59167}" type="sibTrans" cxnId="{DCE167BC-6203-497A-99BD-483401C97CA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7249E48-779D-43C7-8973-5CEB0D15863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Protein degradation</a:t>
          </a:r>
        </a:p>
      </dgm:t>
    </dgm:pt>
    <dgm:pt modelId="{1770EE71-A2CB-4952-B84C-C65FC3EFFC96}" type="parTrans" cxnId="{42B3CCF6-7BFA-4573-BA61-FA96AF37CE4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B4583BD-E0F4-451A-AD6E-963FF6C44A95}" type="sibTrans" cxnId="{42B3CCF6-7BFA-4573-BA61-FA96AF37CE4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9E5FD0F-8F4B-4B86-86B5-5F4BF048EDC0}">
      <dgm:prSet phldrT="[Text]" custT="1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>
              <a:solidFill>
                <a:schemeClr val="tx1"/>
              </a:solidFill>
              <a:latin typeface="Palatino Linotype" panose="02040502050505030304" pitchFamily="18" charset="0"/>
            </a:rPr>
            <a:t>Lipid peroxidation</a:t>
          </a:r>
        </a:p>
      </dgm:t>
    </dgm:pt>
    <dgm:pt modelId="{89363C64-78CE-4AE3-91DA-0600661632BF}" type="parTrans" cxnId="{A7D5E25F-8A19-41C4-97D8-4081016BC11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9B89F07-0608-4BD7-823C-3E0A6444E155}" type="sibTrans" cxnId="{A7D5E25F-8A19-41C4-97D8-4081016BC11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ED4C5B3-18AC-4696-BBDC-5AB45B87C85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Synaptic damage</a:t>
          </a:r>
        </a:p>
      </dgm:t>
    </dgm:pt>
    <dgm:pt modelId="{66EA9071-2CA1-4FE1-A46A-3760D2ED46DD}" type="parTrans" cxnId="{30AFE1AD-68F0-4DD6-805F-31CBCB10F41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17B7316F-B928-4EE8-A12C-1F8547F1F312}" type="sibTrans" cxnId="{30AFE1AD-68F0-4DD6-805F-31CBCB10F41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14F7325-E2E3-43E3-AC50-54EDBE080E43}" type="pres">
      <dgm:prSet presAssocID="{D08A6C19-9B11-499D-B456-AB5F0E1CB94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AD4D004-8985-4DD0-B587-D470A896C72E}" type="pres">
      <dgm:prSet presAssocID="{6FFC4F5F-41B5-4533-A9BF-9D92EE62A538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66F98EB-63F8-41C8-886D-7FCC2ADB6AA1}" type="pres">
      <dgm:prSet presAssocID="{62C6DF4E-F7DA-4B72-9E3E-F96217E0746C}" presName="Accent1" presStyleCnt="0"/>
      <dgm:spPr/>
    </dgm:pt>
    <dgm:pt modelId="{68F3729B-F507-482F-AE71-4245DFFEB6D5}" type="pres">
      <dgm:prSet presAssocID="{62C6DF4E-F7DA-4B72-9E3E-F96217E0746C}" presName="Accent" presStyleLbl="bgShp" presStyleIdx="0" presStyleCnt="6"/>
      <dgm:spPr/>
    </dgm:pt>
    <dgm:pt modelId="{CAB1D365-16E1-48B7-99BB-94DA80676560}" type="pres">
      <dgm:prSet presAssocID="{62C6DF4E-F7DA-4B72-9E3E-F96217E0746C}" presName="Child1" presStyleLbl="node1" presStyleIdx="0" presStyleCnt="6" custScaleX="105280" custScaleY="94965" custLinFactNeighborX="-721" custLinFactNeighborY="-7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0883B-532B-4D41-96AF-6D65604A369F}" type="pres">
      <dgm:prSet presAssocID="{B908BF61-9EBE-4836-86A0-0C820897EC08}" presName="Accent2" presStyleCnt="0"/>
      <dgm:spPr/>
    </dgm:pt>
    <dgm:pt modelId="{6BD9980F-DFFA-45FA-97BD-E88B013F796D}" type="pres">
      <dgm:prSet presAssocID="{B908BF61-9EBE-4836-86A0-0C820897EC08}" presName="Accent" presStyleLbl="bgShp" presStyleIdx="1" presStyleCnt="6" custLinFactNeighborX="-76758" custLinFactNeighborY="-44542"/>
      <dgm:spPr/>
    </dgm:pt>
    <dgm:pt modelId="{D3DD2ECB-7CBB-4175-A48B-1208D4667679}" type="pres">
      <dgm:prSet presAssocID="{B908BF61-9EBE-4836-86A0-0C820897EC08}" presName="Child2" presStyleLbl="node1" presStyleIdx="1" presStyleCnt="6" custLinFactNeighborX="4182" custLinFactNeighborY="-33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16464-0C6F-46DE-8EB8-199AB7B65143}" type="pres">
      <dgm:prSet presAssocID="{73C8FCE2-8FBE-47A2-8EB7-5F6E1DE82FB8}" presName="Accent3" presStyleCnt="0"/>
      <dgm:spPr/>
    </dgm:pt>
    <dgm:pt modelId="{FCCAF036-5978-46C8-80CE-CB59C8A7A976}" type="pres">
      <dgm:prSet presAssocID="{73C8FCE2-8FBE-47A2-8EB7-5F6E1DE82FB8}" presName="Accent" presStyleLbl="bgShp" presStyleIdx="2" presStyleCnt="6" custLinFactY="-2858" custLinFactNeighborX="-2272" custLinFactNeighborY="-100000"/>
      <dgm:spPr/>
    </dgm:pt>
    <dgm:pt modelId="{D38822E5-228A-4265-9DA1-F673F9BD2001}" type="pres">
      <dgm:prSet presAssocID="{73C8FCE2-8FBE-47A2-8EB7-5F6E1DE82FB8}" presName="Child3" presStyleLbl="node1" presStyleIdx="2" presStyleCnt="6" custLinFactX="-86429" custLinFactNeighborX="-100000" custLinFactNeighborY="51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D0533-8CF4-45F5-B9AA-511B11DBF264}" type="pres">
      <dgm:prSet presAssocID="{47249E48-779D-43C7-8973-5CEB0D158638}" presName="Accent4" presStyleCnt="0"/>
      <dgm:spPr/>
    </dgm:pt>
    <dgm:pt modelId="{FEBD9F2C-91D4-46EC-95CD-195EBCC92572}" type="pres">
      <dgm:prSet presAssocID="{47249E48-779D-43C7-8973-5CEB0D158638}" presName="Accent" presStyleLbl="bgShp" presStyleIdx="3" presStyleCnt="6" custLinFactNeighborX="88626" custLinFactNeighborY="-60294"/>
      <dgm:spPr/>
    </dgm:pt>
    <dgm:pt modelId="{A8FE0B49-6839-4350-BD9A-929B0AFD5F11}" type="pres">
      <dgm:prSet presAssocID="{47249E48-779D-43C7-8973-5CEB0D158638}" presName="Child4" presStyleLbl="node1" presStyleIdx="3" presStyleCnt="6" custScaleX="118874" custLinFactNeighborY="72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204C6-6BDB-4C3D-8090-081A73507389}" type="pres">
      <dgm:prSet presAssocID="{49E5FD0F-8F4B-4B86-86B5-5F4BF048EDC0}" presName="Accent5" presStyleCnt="0"/>
      <dgm:spPr/>
    </dgm:pt>
    <dgm:pt modelId="{63B8464D-0736-494D-81B3-5BD31E4E6CCC}" type="pres">
      <dgm:prSet presAssocID="{49E5FD0F-8F4B-4B86-86B5-5F4BF048EDC0}" presName="Accent" presStyleLbl="bgShp" presStyleIdx="4" presStyleCnt="6" custLinFactX="-24985" custLinFactNeighborX="-100000" custLinFactNeighborY="-81759"/>
      <dgm:spPr>
        <a:noFill/>
      </dgm:spPr>
    </dgm:pt>
    <dgm:pt modelId="{115BB05E-C837-4EDC-A938-E9EDC984AC20}" type="pres">
      <dgm:prSet presAssocID="{49E5FD0F-8F4B-4B86-86B5-5F4BF048EDC0}" presName="Child5" presStyleLbl="node1" presStyleIdx="4" presStyleCnt="6" custScaleX="123492" custScaleY="125139" custLinFactX="98204" custLinFactNeighborX="100000" custLinFactNeighborY="101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5B19A7-780C-45B9-8D85-2406EF7ACB2E}" type="pres">
      <dgm:prSet presAssocID="{DED4C5B3-18AC-4696-BBDC-5AB45B87C85E}" presName="Accent6" presStyleCnt="0"/>
      <dgm:spPr/>
    </dgm:pt>
    <dgm:pt modelId="{045DC8A1-AA96-4712-A31C-C758FB81A1BC}" type="pres">
      <dgm:prSet presAssocID="{DED4C5B3-18AC-4696-BBDC-5AB45B87C85E}" presName="Accent" presStyleLbl="bgShp" presStyleIdx="5" presStyleCnt="6" custLinFactY="-52968" custLinFactNeighborX="2272" custLinFactNeighborY="-100000"/>
      <dgm:spPr/>
    </dgm:pt>
    <dgm:pt modelId="{24C49234-8AF6-4EC6-A4B9-A8399900ADAB}" type="pres">
      <dgm:prSet presAssocID="{DED4C5B3-18AC-4696-BBDC-5AB45B87C85E}" presName="Child6" presStyleLbl="node1" presStyleIdx="5" presStyleCnt="6" custScaleX="107325" custScaleY="99419" custLinFactNeighborX="-5153" custLinFactNeighborY="-39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EA633A-AFDB-4526-B3C3-DA5A3A009CF6}" type="presOf" srcId="{47249E48-779D-43C7-8973-5CEB0D158638}" destId="{A8FE0B49-6839-4350-BD9A-929B0AFD5F11}" srcOrd="0" destOrd="0" presId="urn:microsoft.com/office/officeart/2011/layout/HexagonRadial"/>
    <dgm:cxn modelId="{CFF60557-4D76-43D8-A67D-B2B130F44C93}" type="presOf" srcId="{6FFC4F5F-41B5-4533-A9BF-9D92EE62A538}" destId="{CAD4D004-8985-4DD0-B587-D470A896C72E}" srcOrd="0" destOrd="0" presId="urn:microsoft.com/office/officeart/2011/layout/HexagonRadial"/>
    <dgm:cxn modelId="{6A2E3A69-69F6-479A-85AE-ADF727134928}" type="presOf" srcId="{73C8FCE2-8FBE-47A2-8EB7-5F6E1DE82FB8}" destId="{D38822E5-228A-4265-9DA1-F673F9BD2001}" srcOrd="0" destOrd="0" presId="urn:microsoft.com/office/officeart/2011/layout/HexagonRadial"/>
    <dgm:cxn modelId="{A7D5E25F-8A19-41C4-97D8-4081016BC118}" srcId="{6FFC4F5F-41B5-4533-A9BF-9D92EE62A538}" destId="{49E5FD0F-8F4B-4B86-86B5-5F4BF048EDC0}" srcOrd="4" destOrd="0" parTransId="{89363C64-78CE-4AE3-91DA-0600661632BF}" sibTransId="{99B89F07-0608-4BD7-823C-3E0A6444E155}"/>
    <dgm:cxn modelId="{57DBE57F-C19F-446A-9C94-9412138C377D}" type="presOf" srcId="{B908BF61-9EBE-4836-86A0-0C820897EC08}" destId="{D3DD2ECB-7CBB-4175-A48B-1208D4667679}" srcOrd="0" destOrd="0" presId="urn:microsoft.com/office/officeart/2011/layout/HexagonRadial"/>
    <dgm:cxn modelId="{5F9F948E-CD43-460A-B752-7F6833047253}" type="presOf" srcId="{62C6DF4E-F7DA-4B72-9E3E-F96217E0746C}" destId="{CAB1D365-16E1-48B7-99BB-94DA80676560}" srcOrd="0" destOrd="0" presId="urn:microsoft.com/office/officeart/2011/layout/HexagonRadial"/>
    <dgm:cxn modelId="{42BA1AF7-65FE-4244-A98B-D82F38CA3EB3}" type="presOf" srcId="{D08A6C19-9B11-499D-B456-AB5F0E1CB94E}" destId="{014F7325-E2E3-43E3-AC50-54EDBE080E43}" srcOrd="0" destOrd="0" presId="urn:microsoft.com/office/officeart/2011/layout/HexagonRadial"/>
    <dgm:cxn modelId="{DCE167BC-6203-497A-99BD-483401C97CAC}" srcId="{6FFC4F5F-41B5-4533-A9BF-9D92EE62A538}" destId="{73C8FCE2-8FBE-47A2-8EB7-5F6E1DE82FB8}" srcOrd="2" destOrd="0" parTransId="{FFD3C2FD-21AF-4AEF-8C61-5A8C9F47DC2C}" sibTransId="{715685A1-F0AD-49B3-8608-7F80C6A59167}"/>
    <dgm:cxn modelId="{42B3CCF6-7BFA-4573-BA61-FA96AF37CE4F}" srcId="{6FFC4F5F-41B5-4533-A9BF-9D92EE62A538}" destId="{47249E48-779D-43C7-8973-5CEB0D158638}" srcOrd="3" destOrd="0" parTransId="{1770EE71-A2CB-4952-B84C-C65FC3EFFC96}" sibTransId="{4B4583BD-E0F4-451A-AD6E-963FF6C44A95}"/>
    <dgm:cxn modelId="{6035F1A1-C97B-4A24-8742-9B884DC2D86E}" srcId="{D08A6C19-9B11-499D-B456-AB5F0E1CB94E}" destId="{6FFC4F5F-41B5-4533-A9BF-9D92EE62A538}" srcOrd="0" destOrd="0" parTransId="{3078BA33-F423-4FA9-821C-042893278B82}" sibTransId="{3A96AB8C-78EA-43F9-8126-800DC971652C}"/>
    <dgm:cxn modelId="{DF8F2091-D859-4AFB-8D4E-36BF44CEFFEA}" type="presOf" srcId="{DED4C5B3-18AC-4696-BBDC-5AB45B87C85E}" destId="{24C49234-8AF6-4EC6-A4B9-A8399900ADAB}" srcOrd="0" destOrd="0" presId="urn:microsoft.com/office/officeart/2011/layout/HexagonRadial"/>
    <dgm:cxn modelId="{91C1CB37-3321-4383-B1A7-418E004C2AE4}" srcId="{6FFC4F5F-41B5-4533-A9BF-9D92EE62A538}" destId="{62C6DF4E-F7DA-4B72-9E3E-F96217E0746C}" srcOrd="0" destOrd="0" parTransId="{DFD17FA4-CA5C-40F4-8E96-3B4EA3497277}" sibTransId="{87A0D445-9FD1-49D8-B64D-13F3A733BEFF}"/>
    <dgm:cxn modelId="{5033718A-3DAF-4DAA-8A92-3046D7C90129}" type="presOf" srcId="{49E5FD0F-8F4B-4B86-86B5-5F4BF048EDC0}" destId="{115BB05E-C837-4EDC-A938-E9EDC984AC20}" srcOrd="0" destOrd="0" presId="urn:microsoft.com/office/officeart/2011/layout/HexagonRadial"/>
    <dgm:cxn modelId="{B73947A7-BEAB-43B6-968E-A75705A5C69B}" srcId="{6FFC4F5F-41B5-4533-A9BF-9D92EE62A538}" destId="{B908BF61-9EBE-4836-86A0-0C820897EC08}" srcOrd="1" destOrd="0" parTransId="{93A31EE6-248A-4DC1-9F05-7D144C3A3DC4}" sibTransId="{53B7334C-135D-4DE0-A60B-20CD9887F4D7}"/>
    <dgm:cxn modelId="{30AFE1AD-68F0-4DD6-805F-31CBCB10F417}" srcId="{6FFC4F5F-41B5-4533-A9BF-9D92EE62A538}" destId="{DED4C5B3-18AC-4696-BBDC-5AB45B87C85E}" srcOrd="5" destOrd="0" parTransId="{66EA9071-2CA1-4FE1-A46A-3760D2ED46DD}" sibTransId="{17B7316F-B928-4EE8-A12C-1F8547F1F312}"/>
    <dgm:cxn modelId="{0092BD66-A894-4205-A059-10ACA3E675D3}" type="presParOf" srcId="{014F7325-E2E3-43E3-AC50-54EDBE080E43}" destId="{CAD4D004-8985-4DD0-B587-D470A896C72E}" srcOrd="0" destOrd="0" presId="urn:microsoft.com/office/officeart/2011/layout/HexagonRadial"/>
    <dgm:cxn modelId="{9EFDAC55-54A0-48C1-AA30-4BF83CDF7E69}" type="presParOf" srcId="{014F7325-E2E3-43E3-AC50-54EDBE080E43}" destId="{666F98EB-63F8-41C8-886D-7FCC2ADB6AA1}" srcOrd="1" destOrd="0" presId="urn:microsoft.com/office/officeart/2011/layout/HexagonRadial"/>
    <dgm:cxn modelId="{D95E63A4-3C13-4EE8-AE58-353B92C843C7}" type="presParOf" srcId="{666F98EB-63F8-41C8-886D-7FCC2ADB6AA1}" destId="{68F3729B-F507-482F-AE71-4245DFFEB6D5}" srcOrd="0" destOrd="0" presId="urn:microsoft.com/office/officeart/2011/layout/HexagonRadial"/>
    <dgm:cxn modelId="{1D456B3C-DC56-4845-835F-B54A66770894}" type="presParOf" srcId="{014F7325-E2E3-43E3-AC50-54EDBE080E43}" destId="{CAB1D365-16E1-48B7-99BB-94DA80676560}" srcOrd="2" destOrd="0" presId="urn:microsoft.com/office/officeart/2011/layout/HexagonRadial"/>
    <dgm:cxn modelId="{9A51AB4C-8816-4E2A-87A7-5CFD57126D9B}" type="presParOf" srcId="{014F7325-E2E3-43E3-AC50-54EDBE080E43}" destId="{3140883B-532B-4D41-96AF-6D65604A369F}" srcOrd="3" destOrd="0" presId="urn:microsoft.com/office/officeart/2011/layout/HexagonRadial"/>
    <dgm:cxn modelId="{60488672-EE26-4AAD-9E07-8408B24327B4}" type="presParOf" srcId="{3140883B-532B-4D41-96AF-6D65604A369F}" destId="{6BD9980F-DFFA-45FA-97BD-E88B013F796D}" srcOrd="0" destOrd="0" presId="urn:microsoft.com/office/officeart/2011/layout/HexagonRadial"/>
    <dgm:cxn modelId="{ED3ED216-B0FC-431F-A47E-2663C9B91B5D}" type="presParOf" srcId="{014F7325-E2E3-43E3-AC50-54EDBE080E43}" destId="{D3DD2ECB-7CBB-4175-A48B-1208D4667679}" srcOrd="4" destOrd="0" presId="urn:microsoft.com/office/officeart/2011/layout/HexagonRadial"/>
    <dgm:cxn modelId="{1B074219-669C-4477-9DB9-8CE5CC8947B5}" type="presParOf" srcId="{014F7325-E2E3-43E3-AC50-54EDBE080E43}" destId="{E9616464-0C6F-46DE-8EB8-199AB7B65143}" srcOrd="5" destOrd="0" presId="urn:microsoft.com/office/officeart/2011/layout/HexagonRadial"/>
    <dgm:cxn modelId="{2175990E-269D-494B-87B9-D0058300B160}" type="presParOf" srcId="{E9616464-0C6F-46DE-8EB8-199AB7B65143}" destId="{FCCAF036-5978-46C8-80CE-CB59C8A7A976}" srcOrd="0" destOrd="0" presId="urn:microsoft.com/office/officeart/2011/layout/HexagonRadial"/>
    <dgm:cxn modelId="{8F2014F0-DF43-4153-AC65-23B6EE49E0B8}" type="presParOf" srcId="{014F7325-E2E3-43E3-AC50-54EDBE080E43}" destId="{D38822E5-228A-4265-9DA1-F673F9BD2001}" srcOrd="6" destOrd="0" presId="urn:microsoft.com/office/officeart/2011/layout/HexagonRadial"/>
    <dgm:cxn modelId="{2FE80D23-62DC-4F51-883C-089AD1157FB4}" type="presParOf" srcId="{014F7325-E2E3-43E3-AC50-54EDBE080E43}" destId="{65BD0533-8CF4-45F5-B9AA-511B11DBF264}" srcOrd="7" destOrd="0" presId="urn:microsoft.com/office/officeart/2011/layout/HexagonRadial"/>
    <dgm:cxn modelId="{48A5EDC7-DA62-4422-97B4-BE65782C3817}" type="presParOf" srcId="{65BD0533-8CF4-45F5-B9AA-511B11DBF264}" destId="{FEBD9F2C-91D4-46EC-95CD-195EBCC92572}" srcOrd="0" destOrd="0" presId="urn:microsoft.com/office/officeart/2011/layout/HexagonRadial"/>
    <dgm:cxn modelId="{75B4A54F-9B6D-43CA-815E-EC7360608F3C}" type="presParOf" srcId="{014F7325-E2E3-43E3-AC50-54EDBE080E43}" destId="{A8FE0B49-6839-4350-BD9A-929B0AFD5F11}" srcOrd="8" destOrd="0" presId="urn:microsoft.com/office/officeart/2011/layout/HexagonRadial"/>
    <dgm:cxn modelId="{2C0A74C6-9D5F-4C5C-92B0-146A01C51114}" type="presParOf" srcId="{014F7325-E2E3-43E3-AC50-54EDBE080E43}" destId="{A35204C6-6BDB-4C3D-8090-081A73507389}" srcOrd="9" destOrd="0" presId="urn:microsoft.com/office/officeart/2011/layout/HexagonRadial"/>
    <dgm:cxn modelId="{8B594BD7-3005-4AE4-B314-24302BF37C2A}" type="presParOf" srcId="{A35204C6-6BDB-4C3D-8090-081A73507389}" destId="{63B8464D-0736-494D-81B3-5BD31E4E6CCC}" srcOrd="0" destOrd="0" presId="urn:microsoft.com/office/officeart/2011/layout/HexagonRadial"/>
    <dgm:cxn modelId="{87CDC145-2621-4583-B65E-B5B5473876BD}" type="presParOf" srcId="{014F7325-E2E3-43E3-AC50-54EDBE080E43}" destId="{115BB05E-C837-4EDC-A938-E9EDC984AC20}" srcOrd="10" destOrd="0" presId="urn:microsoft.com/office/officeart/2011/layout/HexagonRadial"/>
    <dgm:cxn modelId="{9E83599C-9A87-467D-89BD-AD3FD7A6BE72}" type="presParOf" srcId="{014F7325-E2E3-43E3-AC50-54EDBE080E43}" destId="{645B19A7-780C-45B9-8D85-2406EF7ACB2E}" srcOrd="11" destOrd="0" presId="urn:microsoft.com/office/officeart/2011/layout/HexagonRadial"/>
    <dgm:cxn modelId="{E1FABA77-00A5-4919-89C9-351DF4543E97}" type="presParOf" srcId="{645B19A7-780C-45B9-8D85-2406EF7ACB2E}" destId="{045DC8A1-AA96-4712-A31C-C758FB81A1BC}" srcOrd="0" destOrd="0" presId="urn:microsoft.com/office/officeart/2011/layout/HexagonRadial"/>
    <dgm:cxn modelId="{4870613B-DF42-4829-90DC-92AD7F839E90}" type="presParOf" srcId="{014F7325-E2E3-43E3-AC50-54EDBE080E43}" destId="{24C49234-8AF6-4EC6-A4B9-A8399900ADAB}" srcOrd="12" destOrd="0" presId="urn:microsoft.com/office/officeart/2011/layout/HexagonRadial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9A4929-C79C-45D0-8AA0-58A8CD54003E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45831D-2042-473F-8531-C73C35A75825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44DBB490-3FB9-4D59-AA29-968F0EAC77F9}" type="parTrans" cxnId="{ABD2EE7B-D3EA-4078-B576-4B0EBCF8682F}">
      <dgm:prSet/>
      <dgm:spPr/>
      <dgm:t>
        <a:bodyPr/>
        <a:lstStyle/>
        <a:p>
          <a:endParaRPr lang="en-US"/>
        </a:p>
      </dgm:t>
    </dgm:pt>
    <dgm:pt modelId="{DA32E300-B4AA-4AAC-9A00-0C3BF6ADBDEA}" type="sibTrans" cxnId="{ABD2EE7B-D3EA-4078-B576-4B0EBCF8682F}">
      <dgm:prSet/>
      <dgm:spPr/>
      <dgm:t>
        <a:bodyPr/>
        <a:lstStyle/>
        <a:p>
          <a:endParaRPr lang="en-US"/>
        </a:p>
      </dgm:t>
    </dgm:pt>
    <dgm:pt modelId="{1FE0298C-E246-4F1E-A7ED-994900738D53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FEB5048E-336A-4B88-A899-BF7281044CD9}" type="parTrans" cxnId="{8164BD2C-3A8E-4159-9F0F-CAF94C0E4520}">
      <dgm:prSet/>
      <dgm:spPr>
        <a:ln w="28575"/>
      </dgm:spPr>
      <dgm:t>
        <a:bodyPr/>
        <a:lstStyle/>
        <a:p>
          <a:endParaRPr lang="en-US"/>
        </a:p>
      </dgm:t>
    </dgm:pt>
    <dgm:pt modelId="{5CF9EB0A-E114-4024-A46B-E43E3ADECE8D}" type="sibTrans" cxnId="{8164BD2C-3A8E-4159-9F0F-CAF94C0E4520}">
      <dgm:prSet/>
      <dgm:spPr/>
      <dgm:t>
        <a:bodyPr/>
        <a:lstStyle/>
        <a:p>
          <a:endParaRPr lang="en-US"/>
        </a:p>
      </dgm:t>
    </dgm:pt>
    <dgm:pt modelId="{C48ECE2A-9C46-432B-ACB5-44398CA44685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38100"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8461B004-1423-492B-B454-5BA593B7FAA8}" type="parTrans" cxnId="{76F33CAB-6E18-4FE0-8EF5-7A576AC9F085}">
      <dgm:prSet/>
      <dgm:spPr>
        <a:ln w="38100">
          <a:solidFill>
            <a:srgbClr val="C00000"/>
          </a:solidFill>
        </a:ln>
      </dgm:spPr>
      <dgm:t>
        <a:bodyPr/>
        <a:lstStyle/>
        <a:p>
          <a:endParaRPr lang="en-US"/>
        </a:p>
      </dgm:t>
    </dgm:pt>
    <dgm:pt modelId="{EADACAC5-9A4B-47C4-9703-FE8BB881B67C}" type="sibTrans" cxnId="{76F33CAB-6E18-4FE0-8EF5-7A576AC9F085}">
      <dgm:prSet/>
      <dgm:spPr/>
      <dgm:t>
        <a:bodyPr/>
        <a:lstStyle/>
        <a:p>
          <a:endParaRPr lang="en-US"/>
        </a:p>
      </dgm:t>
    </dgm:pt>
    <dgm:pt modelId="{42897961-2B36-4830-84BF-59F98756C54E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E3CB615-06A8-491F-9CC5-191AF6C2C80C}" type="parTrans" cxnId="{31BC8938-8553-4F3C-8362-9C2C7FE38F43}">
      <dgm:prSet/>
      <dgm:spPr>
        <a:ln w="38100"/>
      </dgm:spPr>
      <dgm:t>
        <a:bodyPr/>
        <a:lstStyle/>
        <a:p>
          <a:endParaRPr lang="en-US">
            <a:ln w="38100">
              <a:solidFill>
                <a:schemeClr val="tx1"/>
              </a:solidFill>
            </a:ln>
          </a:endParaRPr>
        </a:p>
      </dgm:t>
    </dgm:pt>
    <dgm:pt modelId="{CC6799F4-DC66-49CD-8ECC-7249A89B9DF1}" type="sibTrans" cxnId="{31BC8938-8553-4F3C-8362-9C2C7FE38F43}">
      <dgm:prSet/>
      <dgm:spPr/>
      <dgm:t>
        <a:bodyPr/>
        <a:lstStyle/>
        <a:p>
          <a:endParaRPr lang="en-US"/>
        </a:p>
      </dgm:t>
    </dgm:pt>
    <dgm:pt modelId="{E3720319-99DB-40D1-AE84-0D95E40FD3CC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DBE37C4-5230-47CE-ABC2-BA93539CCDA4}" type="parTrans" cxnId="{433FF30F-D1AF-4005-996E-33ACEBDC904B}">
      <dgm:prSet/>
      <dgm:spPr>
        <a:ln w="38100"/>
      </dgm:spPr>
      <dgm:t>
        <a:bodyPr/>
        <a:lstStyle/>
        <a:p>
          <a:endParaRPr lang="en-US"/>
        </a:p>
      </dgm:t>
    </dgm:pt>
    <dgm:pt modelId="{4DF61DFD-C4DA-4024-84B7-26C9A5812ABB}" type="sibTrans" cxnId="{433FF30F-D1AF-4005-996E-33ACEBDC904B}">
      <dgm:prSet/>
      <dgm:spPr/>
      <dgm:t>
        <a:bodyPr/>
        <a:lstStyle/>
        <a:p>
          <a:endParaRPr lang="en-US"/>
        </a:p>
      </dgm:t>
    </dgm:pt>
    <dgm:pt modelId="{7E2FA8C0-F713-4B94-9D98-EDFAB2F76ED5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EC4AFDB-2DCE-40AC-9EEB-6DCFD8E4AE5F}" type="parTrans" cxnId="{06ECF1E5-6621-4B09-9750-C2974AA2A698}">
      <dgm:prSet/>
      <dgm:spPr>
        <a:ln w="38100"/>
      </dgm:spPr>
      <dgm:t>
        <a:bodyPr/>
        <a:lstStyle/>
        <a:p>
          <a:endParaRPr lang="en-US"/>
        </a:p>
      </dgm:t>
    </dgm:pt>
    <dgm:pt modelId="{C1A894DA-6D2C-4DD6-AC98-72DF9EE2F9AA}" type="sibTrans" cxnId="{06ECF1E5-6621-4B09-9750-C2974AA2A698}">
      <dgm:prSet/>
      <dgm:spPr/>
      <dgm:t>
        <a:bodyPr/>
        <a:lstStyle/>
        <a:p>
          <a:endParaRPr lang="en-US"/>
        </a:p>
      </dgm:t>
    </dgm:pt>
    <dgm:pt modelId="{A14F3942-5628-478F-BD45-7A999DB24224}">
      <dgm:prSet phldrT="[Text]" phldr="1"/>
      <dgm:spPr>
        <a:blipFill rotWithShape="0">
          <a:blip xmlns:r="http://schemas.openxmlformats.org/officeDocument/2006/relationships" r:embed="rId7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8BE66F74-171A-44C3-B322-A1D54C82E03E}" type="sibTrans" cxnId="{EE6A2596-577F-4094-83A1-44AC24DA4765}">
      <dgm:prSet/>
      <dgm:spPr/>
      <dgm:t>
        <a:bodyPr/>
        <a:lstStyle/>
        <a:p>
          <a:endParaRPr lang="en-US"/>
        </a:p>
      </dgm:t>
    </dgm:pt>
    <dgm:pt modelId="{69E1826C-1806-4C84-89C3-0B756FCECD58}" type="parTrans" cxnId="{EE6A2596-577F-4094-83A1-44AC24DA4765}">
      <dgm:prSet/>
      <dgm:spPr>
        <a:ln w="38100"/>
      </dgm:spPr>
      <dgm:t>
        <a:bodyPr/>
        <a:lstStyle/>
        <a:p>
          <a:endParaRPr lang="en-US"/>
        </a:p>
      </dgm:t>
    </dgm:pt>
    <dgm:pt modelId="{1038457B-7E64-4BA7-8A65-B40404B605D9}">
      <dgm:prSet/>
      <dgm:spPr/>
      <dgm:t>
        <a:bodyPr/>
        <a:lstStyle/>
        <a:p>
          <a:endParaRPr lang="en-US"/>
        </a:p>
      </dgm:t>
    </dgm:pt>
    <dgm:pt modelId="{D2C538E2-4769-4F8A-904B-A7CAFAEF66CF}" type="parTrans" cxnId="{74AEFE24-0E71-4649-8004-E500350387E5}">
      <dgm:prSet/>
      <dgm:spPr/>
      <dgm:t>
        <a:bodyPr/>
        <a:lstStyle/>
        <a:p>
          <a:endParaRPr lang="en-US"/>
        </a:p>
      </dgm:t>
    </dgm:pt>
    <dgm:pt modelId="{0D84453C-0729-41BC-9ABA-92871FBE1D4F}" type="sibTrans" cxnId="{74AEFE24-0E71-4649-8004-E500350387E5}">
      <dgm:prSet/>
      <dgm:spPr/>
      <dgm:t>
        <a:bodyPr/>
        <a:lstStyle/>
        <a:p>
          <a:endParaRPr lang="en-US"/>
        </a:p>
      </dgm:t>
    </dgm:pt>
    <dgm:pt modelId="{84CB9DDB-671C-469C-B439-1C0FA4518172}" type="pres">
      <dgm:prSet presAssocID="{069A4929-C79C-45D0-8AA0-58A8CD54003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6D75FB-25FD-49F7-8E64-99ED15FDBB01}" type="pres">
      <dgm:prSet presAssocID="{9145831D-2042-473F-8531-C73C35A75825}" presName="singleCycle" presStyleCnt="0"/>
      <dgm:spPr/>
    </dgm:pt>
    <dgm:pt modelId="{633AB5F6-13DD-47CF-A816-A3BEBCA64EE6}" type="pres">
      <dgm:prSet presAssocID="{9145831D-2042-473F-8531-C73C35A75825}" presName="singleCenter" presStyleLbl="node1" presStyleIdx="0" presStyleCnt="7" custScaleX="106328" custScaleY="106328" custLinFactNeighborX="1142" custLinFactNeighborY="-536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F6372C25-0B9B-4ABD-ACD3-CBF1E03C1845}" type="pres">
      <dgm:prSet presAssocID="{69E1826C-1806-4C84-89C3-0B756FCECD58}" presName="Name56" presStyleLbl="parChTrans1D2" presStyleIdx="0" presStyleCnt="6"/>
      <dgm:spPr/>
      <dgm:t>
        <a:bodyPr/>
        <a:lstStyle/>
        <a:p>
          <a:endParaRPr lang="en-US"/>
        </a:p>
      </dgm:t>
    </dgm:pt>
    <dgm:pt modelId="{FD3F93F7-6F31-4E62-9CC6-43B7B3A93A09}" type="pres">
      <dgm:prSet presAssocID="{A14F3942-5628-478F-BD45-7A999DB24224}" presName="text0" presStyleLbl="node1" presStyleIdx="1" presStyleCnt="7" custScaleX="127445" custScaleY="125395" custRadScaleRad="114384" custRadScaleInc="1900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34A72-0683-403E-BD93-CECE2B7887E6}" type="pres">
      <dgm:prSet presAssocID="{FEB5048E-336A-4B88-A899-BF7281044CD9}" presName="Name56" presStyleLbl="parChTrans1D2" presStyleIdx="1" presStyleCnt="6"/>
      <dgm:spPr/>
      <dgm:t>
        <a:bodyPr/>
        <a:lstStyle/>
        <a:p>
          <a:endParaRPr lang="en-US"/>
        </a:p>
      </dgm:t>
    </dgm:pt>
    <dgm:pt modelId="{8E3D8E11-BCEE-4AE9-8DB5-FFCA3704E4BB}" type="pres">
      <dgm:prSet presAssocID="{1FE0298C-E246-4F1E-A7ED-994900738D53}" presName="text0" presStyleLbl="node1" presStyleIdx="2" presStyleCnt="7" custScaleX="158698" custScaleY="158698" custRadScaleRad="153519" custRadScaleInc="1225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CAF913-7BC1-4D0B-9020-5774B7B20B85}" type="pres">
      <dgm:prSet presAssocID="{AEC4AFDB-2DCE-40AC-9EEB-6DCFD8E4AE5F}" presName="Name56" presStyleLbl="parChTrans1D2" presStyleIdx="2" presStyleCnt="6"/>
      <dgm:spPr/>
      <dgm:t>
        <a:bodyPr/>
        <a:lstStyle/>
        <a:p>
          <a:endParaRPr lang="en-US"/>
        </a:p>
      </dgm:t>
    </dgm:pt>
    <dgm:pt modelId="{423A2567-2BEE-412A-A492-D2D6D834677F}" type="pres">
      <dgm:prSet presAssocID="{7E2FA8C0-F713-4B94-9D98-EDFAB2F76ED5}" presName="text0" presStyleLbl="node1" presStyleIdx="3" presStyleCnt="7" custScaleX="158698" custScaleY="158698" custRadScaleRad="103084" custRadScaleInc="648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4D0FF6-D0D7-4813-A245-D6E2BB0CB257}" type="pres">
      <dgm:prSet presAssocID="{1DBE37C4-5230-47CE-ABC2-BA93539CCDA4}" presName="Name56" presStyleLbl="parChTrans1D2" presStyleIdx="3" presStyleCnt="6"/>
      <dgm:spPr/>
      <dgm:t>
        <a:bodyPr/>
        <a:lstStyle/>
        <a:p>
          <a:endParaRPr lang="en-US"/>
        </a:p>
      </dgm:t>
    </dgm:pt>
    <dgm:pt modelId="{E7E6D64F-FE83-4D77-9A28-155AAD0244F9}" type="pres">
      <dgm:prSet presAssocID="{E3720319-99DB-40D1-AE84-0D95E40FD3CC}" presName="text0" presStyleLbl="node1" presStyleIdx="4" presStyleCnt="7" custScaleX="158698" custScaleY="158698" custRadScaleRad="94758" custRadScaleInc="120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114B21-3FB2-4185-AC54-BA57DFFE0463}" type="pres">
      <dgm:prSet presAssocID="{BE3CB615-06A8-491F-9CC5-191AF6C2C80C}" presName="Name56" presStyleLbl="parChTrans1D2" presStyleIdx="4" presStyleCnt="6"/>
      <dgm:spPr/>
      <dgm:t>
        <a:bodyPr/>
        <a:lstStyle/>
        <a:p>
          <a:endParaRPr lang="en-US"/>
        </a:p>
      </dgm:t>
    </dgm:pt>
    <dgm:pt modelId="{29DB960F-48A3-41D3-85F2-59342D036E10}" type="pres">
      <dgm:prSet presAssocID="{42897961-2B36-4830-84BF-59F98756C54E}" presName="text0" presStyleLbl="node1" presStyleIdx="5" presStyleCnt="7" custScaleX="158698" custScaleY="158698" custRadScaleRad="157801" custRadScaleInc="61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E784D-D56D-4BF5-84F4-08E4D3C4AA10}" type="pres">
      <dgm:prSet presAssocID="{8461B004-1423-492B-B454-5BA593B7FAA8}" presName="Name56" presStyleLbl="parChTrans1D2" presStyleIdx="5" presStyleCnt="6"/>
      <dgm:spPr/>
      <dgm:t>
        <a:bodyPr/>
        <a:lstStyle/>
        <a:p>
          <a:endParaRPr lang="en-US"/>
        </a:p>
      </dgm:t>
    </dgm:pt>
    <dgm:pt modelId="{F250AD33-A102-491B-9D78-50B79AD214AF}" type="pres">
      <dgm:prSet presAssocID="{C48ECE2A-9C46-432B-ACB5-44398CA44685}" presName="text0" presStyleLbl="node1" presStyleIdx="6" presStyleCnt="7" custScaleX="156973" custScaleY="161985" custRadScaleRad="118213" custRadScaleInc="-11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7DC435-A381-462A-B70D-A78F67E13EA7}" type="presOf" srcId="{1FE0298C-E246-4F1E-A7ED-994900738D53}" destId="{8E3D8E11-BCEE-4AE9-8DB5-FFCA3704E4BB}" srcOrd="0" destOrd="0" presId="urn:microsoft.com/office/officeart/2008/layout/RadialCluster"/>
    <dgm:cxn modelId="{7183626D-6EB5-4066-81C0-88CB7E16DC8E}" type="presOf" srcId="{AEC4AFDB-2DCE-40AC-9EEB-6DCFD8E4AE5F}" destId="{9CCAF913-7BC1-4D0B-9020-5774B7B20B85}" srcOrd="0" destOrd="0" presId="urn:microsoft.com/office/officeart/2008/layout/RadialCluster"/>
    <dgm:cxn modelId="{22BF7BE9-3C80-44E8-B08B-ED1DF6E25DA7}" type="presOf" srcId="{7E2FA8C0-F713-4B94-9D98-EDFAB2F76ED5}" destId="{423A2567-2BEE-412A-A492-D2D6D834677F}" srcOrd="0" destOrd="0" presId="urn:microsoft.com/office/officeart/2008/layout/RadialCluster"/>
    <dgm:cxn modelId="{C1541336-65F6-4AA4-B70A-C41BF7FD895F}" type="presOf" srcId="{8461B004-1423-492B-B454-5BA593B7FAA8}" destId="{D9AE784D-D56D-4BF5-84F4-08E4D3C4AA10}" srcOrd="0" destOrd="0" presId="urn:microsoft.com/office/officeart/2008/layout/RadialCluster"/>
    <dgm:cxn modelId="{1F43C62C-90B2-41B0-A602-72243FCDF8B2}" type="presOf" srcId="{69E1826C-1806-4C84-89C3-0B756FCECD58}" destId="{F6372C25-0B9B-4ABD-ACD3-CBF1E03C1845}" srcOrd="0" destOrd="0" presId="urn:microsoft.com/office/officeart/2008/layout/RadialCluster"/>
    <dgm:cxn modelId="{31BC8938-8553-4F3C-8362-9C2C7FE38F43}" srcId="{9145831D-2042-473F-8531-C73C35A75825}" destId="{42897961-2B36-4830-84BF-59F98756C54E}" srcOrd="4" destOrd="0" parTransId="{BE3CB615-06A8-491F-9CC5-191AF6C2C80C}" sibTransId="{CC6799F4-DC66-49CD-8ECC-7249A89B9DF1}"/>
    <dgm:cxn modelId="{EE6A2596-577F-4094-83A1-44AC24DA4765}" srcId="{9145831D-2042-473F-8531-C73C35A75825}" destId="{A14F3942-5628-478F-BD45-7A999DB24224}" srcOrd="0" destOrd="0" parTransId="{69E1826C-1806-4C84-89C3-0B756FCECD58}" sibTransId="{8BE66F74-171A-44C3-B322-A1D54C82E03E}"/>
    <dgm:cxn modelId="{3B6A1292-64D8-46BC-82C9-F0BC36BDC53D}" type="presOf" srcId="{9145831D-2042-473F-8531-C73C35A75825}" destId="{633AB5F6-13DD-47CF-A816-A3BEBCA64EE6}" srcOrd="0" destOrd="0" presId="urn:microsoft.com/office/officeart/2008/layout/RadialCluster"/>
    <dgm:cxn modelId="{433FF30F-D1AF-4005-996E-33ACEBDC904B}" srcId="{9145831D-2042-473F-8531-C73C35A75825}" destId="{E3720319-99DB-40D1-AE84-0D95E40FD3CC}" srcOrd="3" destOrd="0" parTransId="{1DBE37C4-5230-47CE-ABC2-BA93539CCDA4}" sibTransId="{4DF61DFD-C4DA-4024-84B7-26C9A5812ABB}"/>
    <dgm:cxn modelId="{ABD2EE7B-D3EA-4078-B576-4B0EBCF8682F}" srcId="{069A4929-C79C-45D0-8AA0-58A8CD54003E}" destId="{9145831D-2042-473F-8531-C73C35A75825}" srcOrd="0" destOrd="0" parTransId="{44DBB490-3FB9-4D59-AA29-968F0EAC77F9}" sibTransId="{DA32E300-B4AA-4AAC-9A00-0C3BF6ADBDEA}"/>
    <dgm:cxn modelId="{5C235AC4-28F5-46F0-85CC-6C91EA0BAEE2}" type="presOf" srcId="{BE3CB615-06A8-491F-9CC5-191AF6C2C80C}" destId="{5B114B21-3FB2-4185-AC54-BA57DFFE0463}" srcOrd="0" destOrd="0" presId="urn:microsoft.com/office/officeart/2008/layout/RadialCluster"/>
    <dgm:cxn modelId="{9002313C-AA4E-47E9-A1C9-5B3F1BE1E24F}" type="presOf" srcId="{FEB5048E-336A-4B88-A899-BF7281044CD9}" destId="{02034A72-0683-403E-BD93-CECE2B7887E6}" srcOrd="0" destOrd="0" presId="urn:microsoft.com/office/officeart/2008/layout/RadialCluster"/>
    <dgm:cxn modelId="{57CF5DA3-1B03-4E69-A8CA-137020A8FFE3}" type="presOf" srcId="{E3720319-99DB-40D1-AE84-0D95E40FD3CC}" destId="{E7E6D64F-FE83-4D77-9A28-155AAD0244F9}" srcOrd="0" destOrd="0" presId="urn:microsoft.com/office/officeart/2008/layout/RadialCluster"/>
    <dgm:cxn modelId="{E51F6B0A-B81E-4501-ADEB-AC38B7DCACEB}" type="presOf" srcId="{42897961-2B36-4830-84BF-59F98756C54E}" destId="{29DB960F-48A3-41D3-85F2-59342D036E10}" srcOrd="0" destOrd="0" presId="urn:microsoft.com/office/officeart/2008/layout/RadialCluster"/>
    <dgm:cxn modelId="{3BE747E5-E6AB-4436-8F84-E07DFBAD501D}" type="presOf" srcId="{1DBE37C4-5230-47CE-ABC2-BA93539CCDA4}" destId="{FE4D0FF6-D0D7-4813-A245-D6E2BB0CB257}" srcOrd="0" destOrd="0" presId="urn:microsoft.com/office/officeart/2008/layout/RadialCluster"/>
    <dgm:cxn modelId="{8164BD2C-3A8E-4159-9F0F-CAF94C0E4520}" srcId="{9145831D-2042-473F-8531-C73C35A75825}" destId="{1FE0298C-E246-4F1E-A7ED-994900738D53}" srcOrd="1" destOrd="0" parTransId="{FEB5048E-336A-4B88-A899-BF7281044CD9}" sibTransId="{5CF9EB0A-E114-4024-A46B-E43E3ADECE8D}"/>
    <dgm:cxn modelId="{74AEFE24-0E71-4649-8004-E500350387E5}" srcId="{069A4929-C79C-45D0-8AA0-58A8CD54003E}" destId="{1038457B-7E64-4BA7-8A65-B40404B605D9}" srcOrd="1" destOrd="0" parTransId="{D2C538E2-4769-4F8A-904B-A7CAFAEF66CF}" sibTransId="{0D84453C-0729-41BC-9ABA-92871FBE1D4F}"/>
    <dgm:cxn modelId="{C2467F31-7ED4-49DA-BDEE-B7EFB0E0AAAF}" type="presOf" srcId="{069A4929-C79C-45D0-8AA0-58A8CD54003E}" destId="{84CB9DDB-671C-469C-B439-1C0FA4518172}" srcOrd="0" destOrd="0" presId="urn:microsoft.com/office/officeart/2008/layout/RadialCluster"/>
    <dgm:cxn modelId="{4341B240-2595-4001-8CF0-B3959F2FE490}" type="presOf" srcId="{A14F3942-5628-478F-BD45-7A999DB24224}" destId="{FD3F93F7-6F31-4E62-9CC6-43B7B3A93A09}" srcOrd="0" destOrd="0" presId="urn:microsoft.com/office/officeart/2008/layout/RadialCluster"/>
    <dgm:cxn modelId="{896FE36D-F36F-4A87-8DA5-A80F1A0B0165}" type="presOf" srcId="{C48ECE2A-9C46-432B-ACB5-44398CA44685}" destId="{F250AD33-A102-491B-9D78-50B79AD214AF}" srcOrd="0" destOrd="0" presId="urn:microsoft.com/office/officeart/2008/layout/RadialCluster"/>
    <dgm:cxn modelId="{76F33CAB-6E18-4FE0-8EF5-7A576AC9F085}" srcId="{9145831D-2042-473F-8531-C73C35A75825}" destId="{C48ECE2A-9C46-432B-ACB5-44398CA44685}" srcOrd="5" destOrd="0" parTransId="{8461B004-1423-492B-B454-5BA593B7FAA8}" sibTransId="{EADACAC5-9A4B-47C4-9703-FE8BB881B67C}"/>
    <dgm:cxn modelId="{06ECF1E5-6621-4B09-9750-C2974AA2A698}" srcId="{9145831D-2042-473F-8531-C73C35A75825}" destId="{7E2FA8C0-F713-4B94-9D98-EDFAB2F76ED5}" srcOrd="2" destOrd="0" parTransId="{AEC4AFDB-2DCE-40AC-9EEB-6DCFD8E4AE5F}" sibTransId="{C1A894DA-6D2C-4DD6-AC98-72DF9EE2F9AA}"/>
    <dgm:cxn modelId="{0FAB3384-E153-4EFB-A5A8-E9D834D0DC5C}" type="presParOf" srcId="{84CB9DDB-671C-469C-B439-1C0FA4518172}" destId="{396D75FB-25FD-49F7-8E64-99ED15FDBB01}" srcOrd="0" destOrd="0" presId="urn:microsoft.com/office/officeart/2008/layout/RadialCluster"/>
    <dgm:cxn modelId="{1EB9D9B1-BEB5-4B15-AA17-5551CF5C83A6}" type="presParOf" srcId="{396D75FB-25FD-49F7-8E64-99ED15FDBB01}" destId="{633AB5F6-13DD-47CF-A816-A3BEBCA64EE6}" srcOrd="0" destOrd="0" presId="urn:microsoft.com/office/officeart/2008/layout/RadialCluster"/>
    <dgm:cxn modelId="{C45FFF64-51C3-4C5A-9646-7B0FFCE7C576}" type="presParOf" srcId="{396D75FB-25FD-49F7-8E64-99ED15FDBB01}" destId="{F6372C25-0B9B-4ABD-ACD3-CBF1E03C1845}" srcOrd="1" destOrd="0" presId="urn:microsoft.com/office/officeart/2008/layout/RadialCluster"/>
    <dgm:cxn modelId="{989677C7-8FFA-4166-A2D5-21149FC15EC6}" type="presParOf" srcId="{396D75FB-25FD-49F7-8E64-99ED15FDBB01}" destId="{FD3F93F7-6F31-4E62-9CC6-43B7B3A93A09}" srcOrd="2" destOrd="0" presId="urn:microsoft.com/office/officeart/2008/layout/RadialCluster"/>
    <dgm:cxn modelId="{9B32E467-A042-4DA9-BAD6-1793BDAB825E}" type="presParOf" srcId="{396D75FB-25FD-49F7-8E64-99ED15FDBB01}" destId="{02034A72-0683-403E-BD93-CECE2B7887E6}" srcOrd="3" destOrd="0" presId="urn:microsoft.com/office/officeart/2008/layout/RadialCluster"/>
    <dgm:cxn modelId="{1C3BEF6A-8DE8-4DF7-AE47-A4451E8152AF}" type="presParOf" srcId="{396D75FB-25FD-49F7-8E64-99ED15FDBB01}" destId="{8E3D8E11-BCEE-4AE9-8DB5-FFCA3704E4BB}" srcOrd="4" destOrd="0" presId="urn:microsoft.com/office/officeart/2008/layout/RadialCluster"/>
    <dgm:cxn modelId="{CEECE388-8431-4C8C-B4DC-B5C0423F4C3D}" type="presParOf" srcId="{396D75FB-25FD-49F7-8E64-99ED15FDBB01}" destId="{9CCAF913-7BC1-4D0B-9020-5774B7B20B85}" srcOrd="5" destOrd="0" presId="urn:microsoft.com/office/officeart/2008/layout/RadialCluster"/>
    <dgm:cxn modelId="{590C7908-620C-4B84-AD93-5D04D19AEFBF}" type="presParOf" srcId="{396D75FB-25FD-49F7-8E64-99ED15FDBB01}" destId="{423A2567-2BEE-412A-A492-D2D6D834677F}" srcOrd="6" destOrd="0" presId="urn:microsoft.com/office/officeart/2008/layout/RadialCluster"/>
    <dgm:cxn modelId="{BA0A9EA1-2DE8-43EA-B5BE-65FF29DC3E97}" type="presParOf" srcId="{396D75FB-25FD-49F7-8E64-99ED15FDBB01}" destId="{FE4D0FF6-D0D7-4813-A245-D6E2BB0CB257}" srcOrd="7" destOrd="0" presId="urn:microsoft.com/office/officeart/2008/layout/RadialCluster"/>
    <dgm:cxn modelId="{2DC12C95-DDC7-410F-B4A8-3DE5A58319EF}" type="presParOf" srcId="{396D75FB-25FD-49F7-8E64-99ED15FDBB01}" destId="{E7E6D64F-FE83-4D77-9A28-155AAD0244F9}" srcOrd="8" destOrd="0" presId="urn:microsoft.com/office/officeart/2008/layout/RadialCluster"/>
    <dgm:cxn modelId="{69CD93F2-9BF2-4EDB-B201-560B794D7663}" type="presParOf" srcId="{396D75FB-25FD-49F7-8E64-99ED15FDBB01}" destId="{5B114B21-3FB2-4185-AC54-BA57DFFE0463}" srcOrd="9" destOrd="0" presId="urn:microsoft.com/office/officeart/2008/layout/RadialCluster"/>
    <dgm:cxn modelId="{236681F6-C967-4AF2-BDAA-B22605C627F7}" type="presParOf" srcId="{396D75FB-25FD-49F7-8E64-99ED15FDBB01}" destId="{29DB960F-48A3-41D3-85F2-59342D036E10}" srcOrd="10" destOrd="0" presId="urn:microsoft.com/office/officeart/2008/layout/RadialCluster"/>
    <dgm:cxn modelId="{D6C55B5B-C27E-4844-989A-836B32B33F70}" type="presParOf" srcId="{396D75FB-25FD-49F7-8E64-99ED15FDBB01}" destId="{D9AE784D-D56D-4BF5-84F4-08E4D3C4AA10}" srcOrd="11" destOrd="0" presId="urn:microsoft.com/office/officeart/2008/layout/RadialCluster"/>
    <dgm:cxn modelId="{51637DD1-36ED-41A3-9633-B3916D7D1420}" type="presParOf" srcId="{396D75FB-25FD-49F7-8E64-99ED15FDBB01}" destId="{F250AD33-A102-491B-9D78-50B79AD214AF}" srcOrd="12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3C7F8D-40F0-45A5-BE5E-144070E9B7C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7E1A3B-DBB1-4032-B7DC-934F1668B9BC}" type="asst">
      <dgm:prSet phldrT="[Text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hr-HR" sz="2400" b="1" dirty="0">
              <a:solidFill>
                <a:srgbClr val="C00000"/>
              </a:solidFill>
              <a:latin typeface="Palatino Linotype" panose="02040502050505030304" pitchFamily="18" charset="0"/>
            </a:rPr>
            <a:t>PROBLEM</a:t>
          </a:r>
          <a:r>
            <a:rPr lang="en-US" sz="2400" b="1" dirty="0">
              <a:solidFill>
                <a:srgbClr val="C00000"/>
              </a:solidFill>
              <a:latin typeface="Palatino Linotype" panose="02040502050505030304" pitchFamily="18" charset="0"/>
            </a:rPr>
            <a:t>S</a:t>
          </a:r>
        </a:p>
      </dgm:t>
    </dgm:pt>
    <dgm:pt modelId="{06AFA20D-EB9E-4C65-B9EC-D29B4588FB60}" type="parTrans" cxnId="{BD8B61AD-0333-4CEF-B3AC-62ADB223ED73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B3775A13-B232-490E-BFED-9003821E0C52}" type="sibTrans" cxnId="{BD8B61AD-0333-4CEF-B3AC-62ADB223ED73}">
      <dgm:prSet/>
      <dgm:spPr/>
      <dgm:t>
        <a:bodyPr/>
        <a:lstStyle/>
        <a:p>
          <a:endParaRPr lang="en-US"/>
        </a:p>
      </dgm:t>
    </dgm:pt>
    <dgm:pt modelId="{EA9234A5-17C5-48FE-A7B1-58B5A6D8FCDD}">
      <dgm:prSet phldrT="[Text]" custT="1"/>
      <dgm:spPr>
        <a:solidFill>
          <a:schemeClr val="accent1">
            <a:hueOff val="0"/>
            <a:satOff val="0"/>
            <a:lumOff val="0"/>
            <a:alpha val="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Palatino Linotype" panose="02040502050505030304" pitchFamily="18" charset="0"/>
            </a:rPr>
            <a:t>Low solubility</a:t>
          </a:r>
        </a:p>
      </dgm:t>
    </dgm:pt>
    <dgm:pt modelId="{12473301-CD8B-459D-A342-85DE184732FF}" type="parTrans" cxnId="{9CFB9E22-2D71-47EC-AC42-98421416AE5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1095DE-1CE9-4E7E-ACF7-34656618E1A5}" type="sibTrans" cxnId="{9CFB9E22-2D71-47EC-AC42-98421416AE53}">
      <dgm:prSet/>
      <dgm:spPr/>
      <dgm:t>
        <a:bodyPr/>
        <a:lstStyle/>
        <a:p>
          <a:endParaRPr lang="en-US"/>
        </a:p>
      </dgm:t>
    </dgm:pt>
    <dgm:pt modelId="{C393A4D8-EC6A-4889-BD53-9D2626533080}">
      <dgm:prSet phldrT="[Text]" custT="1"/>
      <dgm:spPr>
        <a:solidFill>
          <a:schemeClr val="accent1">
            <a:hueOff val="0"/>
            <a:satOff val="0"/>
            <a:lumOff val="0"/>
            <a:alpha val="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Palatino Linotype" panose="02040502050505030304" pitchFamily="18" charset="0"/>
            </a:rPr>
            <a:t>Instability</a:t>
          </a:r>
        </a:p>
      </dgm:t>
    </dgm:pt>
    <dgm:pt modelId="{2AA06A60-7E5C-4F32-80CD-99BC5276BBCB}" type="parTrans" cxnId="{9E53194E-7EF3-4E29-BAD0-5577D853136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C343441-51AE-4191-BE57-4EE7CCC9D5FC}" type="sibTrans" cxnId="{9E53194E-7EF3-4E29-BAD0-5577D8531369}">
      <dgm:prSet/>
      <dgm:spPr/>
      <dgm:t>
        <a:bodyPr/>
        <a:lstStyle/>
        <a:p>
          <a:endParaRPr lang="en-US"/>
        </a:p>
      </dgm:t>
    </dgm:pt>
    <dgm:pt modelId="{3279838E-37A2-49C8-9734-2A5466764454}">
      <dgm:prSet phldrT="[Text]" custT="1"/>
      <dgm:spPr>
        <a:solidFill>
          <a:schemeClr val="accent1">
            <a:hueOff val="0"/>
            <a:satOff val="0"/>
            <a:lumOff val="0"/>
            <a:alpha val="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Palatino Linotype" panose="02040502050505030304" pitchFamily="18" charset="0"/>
            </a:rPr>
            <a:t>Low bioavailability</a:t>
          </a:r>
        </a:p>
      </dgm:t>
    </dgm:pt>
    <dgm:pt modelId="{13D438D8-788F-4991-A121-AB05A1B3AEE6}" type="parTrans" cxnId="{C0A90651-AE9E-4753-93A8-E2439C4728C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9D6C4C-0BD4-4F93-B072-DB123421244B}" type="sibTrans" cxnId="{C0A90651-AE9E-4753-93A8-E2439C4728CF}">
      <dgm:prSet/>
      <dgm:spPr/>
      <dgm:t>
        <a:bodyPr/>
        <a:lstStyle/>
        <a:p>
          <a:endParaRPr lang="en-US"/>
        </a:p>
      </dgm:t>
    </dgm:pt>
    <dgm:pt modelId="{3F451D7F-3119-4AFA-88BB-62C633A0967D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9CC8EAE-766F-4F11-87BF-FCC09F6A4F6A}" type="parTrans" cxnId="{3076BD1D-2987-4316-AE0A-57AEF436C30D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714EB26D-2721-494A-9473-D2107A908DF7}" type="sibTrans" cxnId="{3076BD1D-2987-4316-AE0A-57AEF436C30D}">
      <dgm:prSet/>
      <dgm:spPr/>
      <dgm:t>
        <a:bodyPr/>
        <a:lstStyle/>
        <a:p>
          <a:endParaRPr lang="en-US"/>
        </a:p>
      </dgm:t>
    </dgm:pt>
    <dgm:pt modelId="{5F681C38-EE98-4C72-B35B-02DAF39FBC5E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1DB6665-33BF-4BEA-9B9B-E8F5140CA0AF}" type="parTrans" cxnId="{8E3ABE00-F0CB-4EF6-BFE9-1CA206AA538D}">
      <dgm:prSet/>
      <dgm:spPr>
        <a:ln>
          <a:noFill/>
        </a:ln>
      </dgm:spPr>
      <dgm:t>
        <a:bodyPr vert="wordArtVert"/>
        <a:lstStyle/>
        <a:p>
          <a:endParaRPr lang="en-US"/>
        </a:p>
      </dgm:t>
    </dgm:pt>
    <dgm:pt modelId="{CB04A60A-500B-4D98-8A5C-0FAB65AFDD26}" type="sibTrans" cxnId="{8E3ABE00-F0CB-4EF6-BFE9-1CA206AA538D}">
      <dgm:prSet/>
      <dgm:spPr/>
      <dgm:t>
        <a:bodyPr/>
        <a:lstStyle/>
        <a:p>
          <a:endParaRPr lang="en-US"/>
        </a:p>
      </dgm:t>
    </dgm:pt>
    <dgm:pt modelId="{6A325D33-B96E-47F4-ADA1-9DDE3A6A746E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921D3C6-9A71-499F-AF3D-5C352C40A83E}" type="parTrans" cxnId="{2926CD1D-6151-414C-AFEC-C8FE40F0CDDA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>
          <a:noFill/>
        </a:ln>
      </dgm:spPr>
      <dgm:t>
        <a:bodyPr/>
        <a:lstStyle/>
        <a:p>
          <a:endParaRPr lang="en-US"/>
        </a:p>
      </dgm:t>
    </dgm:pt>
    <dgm:pt modelId="{0ABD7EF8-2FAF-4F17-83E6-681FEC0EFC70}" type="sibTrans" cxnId="{2926CD1D-6151-414C-AFEC-C8FE40F0CDDA}">
      <dgm:prSet/>
      <dgm:spPr/>
      <dgm:t>
        <a:bodyPr/>
        <a:lstStyle/>
        <a:p>
          <a:endParaRPr lang="en-US"/>
        </a:p>
      </dgm:t>
    </dgm:pt>
    <dgm:pt modelId="{F6076C6E-01C0-4EE7-96B6-6386E637D225}" type="pres">
      <dgm:prSet presAssocID="{743C7F8D-40F0-45A5-BE5E-144070E9B7C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23C88A0-FE74-4B74-B912-3FFE39AA97FD}" type="pres">
      <dgm:prSet presAssocID="{087E1A3B-DBB1-4032-B7DC-934F1668B9BC}" presName="hierRoot1" presStyleCnt="0">
        <dgm:presLayoutVars>
          <dgm:hierBranch val="init"/>
        </dgm:presLayoutVars>
      </dgm:prSet>
      <dgm:spPr/>
    </dgm:pt>
    <dgm:pt modelId="{F7F93609-7327-4EBC-BF79-01F770ECF995}" type="pres">
      <dgm:prSet presAssocID="{087E1A3B-DBB1-4032-B7DC-934F1668B9BC}" presName="rootComposite1" presStyleCnt="0"/>
      <dgm:spPr/>
    </dgm:pt>
    <dgm:pt modelId="{25ED9422-E15C-4EEF-91D7-987735FF2BF7}" type="pres">
      <dgm:prSet presAssocID="{087E1A3B-DBB1-4032-B7DC-934F1668B9BC}" presName="rootText1" presStyleLbl="node0" presStyleIdx="0" presStyleCnt="1" custScaleY="47530" custLinFactNeighborX="5912" custLinFactNeighborY="-44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522AE4-8836-4FD0-BA9D-9E4E8DB6D405}" type="pres">
      <dgm:prSet presAssocID="{087E1A3B-DBB1-4032-B7DC-934F1668B9BC}" presName="rootConnector1" presStyleLbl="asst0" presStyleIdx="0" presStyleCnt="0"/>
      <dgm:spPr/>
      <dgm:t>
        <a:bodyPr/>
        <a:lstStyle/>
        <a:p>
          <a:endParaRPr lang="en-US"/>
        </a:p>
      </dgm:t>
    </dgm:pt>
    <dgm:pt modelId="{087157F7-DD1A-401E-90F0-FF4F0D0C5DDF}" type="pres">
      <dgm:prSet presAssocID="{087E1A3B-DBB1-4032-B7DC-934F1668B9BC}" presName="hierChild2" presStyleCnt="0"/>
      <dgm:spPr/>
    </dgm:pt>
    <dgm:pt modelId="{A894F3D5-DFDB-4437-A450-28B7338DFC4A}" type="pres">
      <dgm:prSet presAssocID="{12473301-CD8B-459D-A342-85DE184732FF}" presName="Name37" presStyleLbl="parChTrans1D2" presStyleIdx="0" presStyleCnt="3"/>
      <dgm:spPr/>
      <dgm:t>
        <a:bodyPr/>
        <a:lstStyle/>
        <a:p>
          <a:endParaRPr lang="en-US"/>
        </a:p>
      </dgm:t>
    </dgm:pt>
    <dgm:pt modelId="{42B154DB-05D3-4B0E-9BBC-8C05C9397152}" type="pres">
      <dgm:prSet presAssocID="{EA9234A5-17C5-48FE-A7B1-58B5A6D8FCDD}" presName="hierRoot2" presStyleCnt="0">
        <dgm:presLayoutVars>
          <dgm:hierBranch val="init"/>
        </dgm:presLayoutVars>
      </dgm:prSet>
      <dgm:spPr/>
    </dgm:pt>
    <dgm:pt modelId="{24E5A8D2-6C22-4C49-BACB-076C16A5CA16}" type="pres">
      <dgm:prSet presAssocID="{EA9234A5-17C5-48FE-A7B1-58B5A6D8FCDD}" presName="rootComposite" presStyleCnt="0"/>
      <dgm:spPr/>
    </dgm:pt>
    <dgm:pt modelId="{A9405C0C-8870-412F-A82F-BF07B5AA74D7}" type="pres">
      <dgm:prSet presAssocID="{EA9234A5-17C5-48FE-A7B1-58B5A6D8FCDD}" presName="rootText" presStyleLbl="node2" presStyleIdx="0" presStyleCnt="3" custScaleX="159090" custScaleY="74018" custLinFactNeighborX="15243" custLinFactNeighborY="-545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84F3FA-7E28-4974-AFE8-5E9BFA36CDBD}" type="pres">
      <dgm:prSet presAssocID="{EA9234A5-17C5-48FE-A7B1-58B5A6D8FCDD}" presName="rootConnector" presStyleLbl="node2" presStyleIdx="0" presStyleCnt="3"/>
      <dgm:spPr/>
      <dgm:t>
        <a:bodyPr/>
        <a:lstStyle/>
        <a:p>
          <a:endParaRPr lang="en-US"/>
        </a:p>
      </dgm:t>
    </dgm:pt>
    <dgm:pt modelId="{4701A1E3-CCA6-4282-9ECB-843B15834B14}" type="pres">
      <dgm:prSet presAssocID="{EA9234A5-17C5-48FE-A7B1-58B5A6D8FCDD}" presName="hierChild4" presStyleCnt="0"/>
      <dgm:spPr/>
    </dgm:pt>
    <dgm:pt modelId="{F75E355D-EFD3-4CA3-BD65-E96B3876BFBA}" type="pres">
      <dgm:prSet presAssocID="{D9CC8EAE-766F-4F11-87BF-FCC09F6A4F6A}" presName="Name37" presStyleLbl="parChTrans1D3" presStyleIdx="0" presStyleCnt="3"/>
      <dgm:spPr/>
      <dgm:t>
        <a:bodyPr/>
        <a:lstStyle/>
        <a:p>
          <a:endParaRPr lang="en-US"/>
        </a:p>
      </dgm:t>
    </dgm:pt>
    <dgm:pt modelId="{CDAEA3B4-BB72-4D61-95B1-AADBB922A84F}" type="pres">
      <dgm:prSet presAssocID="{3F451D7F-3119-4AFA-88BB-62C633A0967D}" presName="hierRoot2" presStyleCnt="0">
        <dgm:presLayoutVars>
          <dgm:hierBranch val="init"/>
        </dgm:presLayoutVars>
      </dgm:prSet>
      <dgm:spPr/>
    </dgm:pt>
    <dgm:pt modelId="{8448CEFC-DD13-464E-9AEC-28A983C1A9D1}" type="pres">
      <dgm:prSet presAssocID="{3F451D7F-3119-4AFA-88BB-62C633A0967D}" presName="rootComposite" presStyleCnt="0"/>
      <dgm:spPr/>
    </dgm:pt>
    <dgm:pt modelId="{CAC3E3D1-169C-40F5-B86C-4ECF35E06DC0}" type="pres">
      <dgm:prSet presAssocID="{3F451D7F-3119-4AFA-88BB-62C633A0967D}" presName="rootText" presStyleLbl="node3" presStyleIdx="0" presStyleCnt="3" custScaleX="160240" custScaleY="292243" custLinFactNeighborX="-29232" custLinFactNeighborY="-771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5D6D41-FF4C-4837-9ACE-64AD6883FC73}" type="pres">
      <dgm:prSet presAssocID="{3F451D7F-3119-4AFA-88BB-62C633A0967D}" presName="rootConnector" presStyleLbl="node3" presStyleIdx="0" presStyleCnt="3"/>
      <dgm:spPr/>
      <dgm:t>
        <a:bodyPr/>
        <a:lstStyle/>
        <a:p>
          <a:endParaRPr lang="en-US"/>
        </a:p>
      </dgm:t>
    </dgm:pt>
    <dgm:pt modelId="{A4BA3914-0902-40EF-85D0-81228B0721F6}" type="pres">
      <dgm:prSet presAssocID="{3F451D7F-3119-4AFA-88BB-62C633A0967D}" presName="hierChild4" presStyleCnt="0"/>
      <dgm:spPr/>
    </dgm:pt>
    <dgm:pt modelId="{99E40A96-11C2-4490-865B-5E5544264E7E}" type="pres">
      <dgm:prSet presAssocID="{3F451D7F-3119-4AFA-88BB-62C633A0967D}" presName="hierChild5" presStyleCnt="0"/>
      <dgm:spPr/>
    </dgm:pt>
    <dgm:pt modelId="{E7C6A726-6BD0-476D-A062-9AD45312D08A}" type="pres">
      <dgm:prSet presAssocID="{EA9234A5-17C5-48FE-A7B1-58B5A6D8FCDD}" presName="hierChild5" presStyleCnt="0"/>
      <dgm:spPr/>
    </dgm:pt>
    <dgm:pt modelId="{70975B84-B305-4D0F-975F-D41851BF99C7}" type="pres">
      <dgm:prSet presAssocID="{2AA06A60-7E5C-4F32-80CD-99BC5276BBCB}" presName="Name37" presStyleLbl="parChTrans1D2" presStyleIdx="1" presStyleCnt="3"/>
      <dgm:spPr/>
      <dgm:t>
        <a:bodyPr/>
        <a:lstStyle/>
        <a:p>
          <a:endParaRPr lang="en-US"/>
        </a:p>
      </dgm:t>
    </dgm:pt>
    <dgm:pt modelId="{8DD9B330-65D1-44F8-9BBF-48350D9C2ED3}" type="pres">
      <dgm:prSet presAssocID="{C393A4D8-EC6A-4889-BD53-9D2626533080}" presName="hierRoot2" presStyleCnt="0">
        <dgm:presLayoutVars>
          <dgm:hierBranch val="init"/>
        </dgm:presLayoutVars>
      </dgm:prSet>
      <dgm:spPr/>
    </dgm:pt>
    <dgm:pt modelId="{8E5088E6-F06A-44C6-B274-89D120786FD6}" type="pres">
      <dgm:prSet presAssocID="{C393A4D8-EC6A-4889-BD53-9D2626533080}" presName="rootComposite" presStyleCnt="0"/>
      <dgm:spPr/>
    </dgm:pt>
    <dgm:pt modelId="{7DD4B26E-E3DE-4B06-8809-BDCE5003FBF4}" type="pres">
      <dgm:prSet presAssocID="{C393A4D8-EC6A-4889-BD53-9D2626533080}" presName="rootText" presStyleLbl="node2" presStyleIdx="1" presStyleCnt="3" custScaleY="74018" custLinFactNeighborX="22973" custLinFactNeighborY="-493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7BEDD7-55E9-4870-A96E-2C13930F5423}" type="pres">
      <dgm:prSet presAssocID="{C393A4D8-EC6A-4889-BD53-9D2626533080}" presName="rootConnector" presStyleLbl="node2" presStyleIdx="1" presStyleCnt="3"/>
      <dgm:spPr/>
      <dgm:t>
        <a:bodyPr/>
        <a:lstStyle/>
        <a:p>
          <a:endParaRPr lang="en-US"/>
        </a:p>
      </dgm:t>
    </dgm:pt>
    <dgm:pt modelId="{663B70A8-C2E0-4BC2-A5A3-467D504F18E3}" type="pres">
      <dgm:prSet presAssocID="{C393A4D8-EC6A-4889-BD53-9D2626533080}" presName="hierChild4" presStyleCnt="0"/>
      <dgm:spPr/>
    </dgm:pt>
    <dgm:pt modelId="{5C2EBB6E-C445-40C1-9907-EFE47E949F33}" type="pres">
      <dgm:prSet presAssocID="{F1DB6665-33BF-4BEA-9B9B-E8F5140CA0AF}" presName="Name37" presStyleLbl="parChTrans1D3" presStyleIdx="1" presStyleCnt="3"/>
      <dgm:spPr/>
      <dgm:t>
        <a:bodyPr/>
        <a:lstStyle/>
        <a:p>
          <a:endParaRPr lang="en-US"/>
        </a:p>
      </dgm:t>
    </dgm:pt>
    <dgm:pt modelId="{9EA6B1DC-2B1A-40A0-9795-616C18609D10}" type="pres">
      <dgm:prSet presAssocID="{5F681C38-EE98-4C72-B35B-02DAF39FBC5E}" presName="hierRoot2" presStyleCnt="0">
        <dgm:presLayoutVars>
          <dgm:hierBranch val="init"/>
        </dgm:presLayoutVars>
      </dgm:prSet>
      <dgm:spPr/>
    </dgm:pt>
    <dgm:pt modelId="{8F29682F-FEC7-4079-A413-B75459237811}" type="pres">
      <dgm:prSet presAssocID="{5F681C38-EE98-4C72-B35B-02DAF39FBC5E}" presName="rootComposite" presStyleCnt="0"/>
      <dgm:spPr/>
    </dgm:pt>
    <dgm:pt modelId="{790F36CE-209B-4791-BC42-2DCEAB119B4A}" type="pres">
      <dgm:prSet presAssocID="{5F681C38-EE98-4C72-B35B-02DAF39FBC5E}" presName="rootText" presStyleLbl="node3" presStyleIdx="1" presStyleCnt="3" custScaleX="158459" custScaleY="292243" custLinFactNeighborX="-22036" custLinFactNeighborY="-757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EA2677-DD08-4178-8D7A-7996A7D9C9F1}" type="pres">
      <dgm:prSet presAssocID="{5F681C38-EE98-4C72-B35B-02DAF39FBC5E}" presName="rootConnector" presStyleLbl="node3" presStyleIdx="1" presStyleCnt="3"/>
      <dgm:spPr/>
      <dgm:t>
        <a:bodyPr/>
        <a:lstStyle/>
        <a:p>
          <a:endParaRPr lang="en-US"/>
        </a:p>
      </dgm:t>
    </dgm:pt>
    <dgm:pt modelId="{EBC2DC5E-DA97-4DCD-B8EB-55C00CDD6136}" type="pres">
      <dgm:prSet presAssocID="{5F681C38-EE98-4C72-B35B-02DAF39FBC5E}" presName="hierChild4" presStyleCnt="0"/>
      <dgm:spPr/>
    </dgm:pt>
    <dgm:pt modelId="{A98905D9-7F41-4F83-8535-1E8914C21883}" type="pres">
      <dgm:prSet presAssocID="{5F681C38-EE98-4C72-B35B-02DAF39FBC5E}" presName="hierChild5" presStyleCnt="0"/>
      <dgm:spPr/>
    </dgm:pt>
    <dgm:pt modelId="{5E0734C4-3A85-43CD-B803-53E449DC4D14}" type="pres">
      <dgm:prSet presAssocID="{C393A4D8-EC6A-4889-BD53-9D2626533080}" presName="hierChild5" presStyleCnt="0"/>
      <dgm:spPr/>
    </dgm:pt>
    <dgm:pt modelId="{FE66B692-C674-43F5-A1FA-EB2126DA2B66}" type="pres">
      <dgm:prSet presAssocID="{13D438D8-788F-4991-A121-AB05A1B3AEE6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471461F-33DC-48F9-A31C-2408892686E7}" type="pres">
      <dgm:prSet presAssocID="{3279838E-37A2-49C8-9734-2A5466764454}" presName="hierRoot2" presStyleCnt="0">
        <dgm:presLayoutVars>
          <dgm:hierBranch val="init"/>
        </dgm:presLayoutVars>
      </dgm:prSet>
      <dgm:spPr/>
    </dgm:pt>
    <dgm:pt modelId="{E1509EB8-5E7D-41D7-ABC5-FF6B9E1A2B3C}" type="pres">
      <dgm:prSet presAssocID="{3279838E-37A2-49C8-9734-2A5466764454}" presName="rootComposite" presStyleCnt="0"/>
      <dgm:spPr/>
    </dgm:pt>
    <dgm:pt modelId="{327A548C-E504-4CCD-8EB0-7EDF15016766}" type="pres">
      <dgm:prSet presAssocID="{3279838E-37A2-49C8-9734-2A5466764454}" presName="rootText" presStyleLbl="node2" presStyleIdx="2" presStyleCnt="3" custScaleX="166541" custScaleY="74018" custLinFactNeighborX="36112" custLinFactNeighborY="-547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A14A4D-0C21-4071-83FA-C5E5C0EAB470}" type="pres">
      <dgm:prSet presAssocID="{3279838E-37A2-49C8-9734-2A5466764454}" presName="rootConnector" presStyleLbl="node2" presStyleIdx="2" presStyleCnt="3"/>
      <dgm:spPr/>
      <dgm:t>
        <a:bodyPr/>
        <a:lstStyle/>
        <a:p>
          <a:endParaRPr lang="en-US"/>
        </a:p>
      </dgm:t>
    </dgm:pt>
    <dgm:pt modelId="{7622AB2C-D749-465B-ACF7-F0B1A58309C1}" type="pres">
      <dgm:prSet presAssocID="{3279838E-37A2-49C8-9734-2A5466764454}" presName="hierChild4" presStyleCnt="0"/>
      <dgm:spPr/>
    </dgm:pt>
    <dgm:pt modelId="{9F6F30F5-9DE8-42F0-B09C-77137C208F56}" type="pres">
      <dgm:prSet presAssocID="{6921D3C6-9A71-499F-AF3D-5C352C40A83E}" presName="Name37" presStyleLbl="parChTrans1D3" presStyleIdx="2" presStyleCnt="3"/>
      <dgm:spPr/>
      <dgm:t>
        <a:bodyPr/>
        <a:lstStyle/>
        <a:p>
          <a:endParaRPr lang="en-US"/>
        </a:p>
      </dgm:t>
    </dgm:pt>
    <dgm:pt modelId="{2C3BC417-A923-4210-A1CC-CEBDB170CAA9}" type="pres">
      <dgm:prSet presAssocID="{6A325D33-B96E-47F4-ADA1-9DDE3A6A746E}" presName="hierRoot2" presStyleCnt="0">
        <dgm:presLayoutVars>
          <dgm:hierBranch val="init"/>
        </dgm:presLayoutVars>
      </dgm:prSet>
      <dgm:spPr/>
    </dgm:pt>
    <dgm:pt modelId="{580C9B1C-EA38-4AEA-930D-B05BEC9CFA5C}" type="pres">
      <dgm:prSet presAssocID="{6A325D33-B96E-47F4-ADA1-9DDE3A6A746E}" presName="rootComposite" presStyleCnt="0"/>
      <dgm:spPr/>
    </dgm:pt>
    <dgm:pt modelId="{CFA247A4-51C9-47CE-927B-1787F9E9BB8D}" type="pres">
      <dgm:prSet presAssocID="{6A325D33-B96E-47F4-ADA1-9DDE3A6A746E}" presName="rootText" presStyleLbl="node3" presStyleIdx="2" presStyleCnt="3" custScaleX="190507" custScaleY="292243" custLinFactNeighborX="-18702" custLinFactNeighborY="-740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7BD6BD-2226-499D-8C84-84261BA92B2C}" type="pres">
      <dgm:prSet presAssocID="{6A325D33-B96E-47F4-ADA1-9DDE3A6A746E}" presName="rootConnector" presStyleLbl="node3" presStyleIdx="2" presStyleCnt="3"/>
      <dgm:spPr/>
      <dgm:t>
        <a:bodyPr/>
        <a:lstStyle/>
        <a:p>
          <a:endParaRPr lang="en-US"/>
        </a:p>
      </dgm:t>
    </dgm:pt>
    <dgm:pt modelId="{8FCF7CDA-7050-4172-8E38-31C7C791565F}" type="pres">
      <dgm:prSet presAssocID="{6A325D33-B96E-47F4-ADA1-9DDE3A6A746E}" presName="hierChild4" presStyleCnt="0"/>
      <dgm:spPr/>
    </dgm:pt>
    <dgm:pt modelId="{2BDC8E60-2438-49C5-AEF2-67221D4301A8}" type="pres">
      <dgm:prSet presAssocID="{6A325D33-B96E-47F4-ADA1-9DDE3A6A746E}" presName="hierChild5" presStyleCnt="0"/>
      <dgm:spPr/>
    </dgm:pt>
    <dgm:pt modelId="{B7D62955-1E99-48D1-8552-45A166D9F609}" type="pres">
      <dgm:prSet presAssocID="{3279838E-37A2-49C8-9734-2A5466764454}" presName="hierChild5" presStyleCnt="0"/>
      <dgm:spPr/>
    </dgm:pt>
    <dgm:pt modelId="{BD444DAC-3FC4-4E09-8E0C-A24115EF4B1C}" type="pres">
      <dgm:prSet presAssocID="{087E1A3B-DBB1-4032-B7DC-934F1668B9BC}" presName="hierChild3" presStyleCnt="0"/>
      <dgm:spPr/>
    </dgm:pt>
  </dgm:ptLst>
  <dgm:cxnLst>
    <dgm:cxn modelId="{E35DA6F6-165B-453C-8004-95D594E66A0F}" type="presOf" srcId="{3F451D7F-3119-4AFA-88BB-62C633A0967D}" destId="{CAC3E3D1-169C-40F5-B86C-4ECF35E06DC0}" srcOrd="0" destOrd="0" presId="urn:microsoft.com/office/officeart/2005/8/layout/orgChart1"/>
    <dgm:cxn modelId="{961D4D6C-989E-480A-A547-39B1B77F3455}" type="presOf" srcId="{6A325D33-B96E-47F4-ADA1-9DDE3A6A746E}" destId="{CFA247A4-51C9-47CE-927B-1787F9E9BB8D}" srcOrd="0" destOrd="0" presId="urn:microsoft.com/office/officeart/2005/8/layout/orgChart1"/>
    <dgm:cxn modelId="{FD769225-06CA-484F-A1F0-C536F6D5420D}" type="presOf" srcId="{2AA06A60-7E5C-4F32-80CD-99BC5276BBCB}" destId="{70975B84-B305-4D0F-975F-D41851BF99C7}" srcOrd="0" destOrd="0" presId="urn:microsoft.com/office/officeart/2005/8/layout/orgChart1"/>
    <dgm:cxn modelId="{0E5D05E6-6B52-432A-B65F-EEAE2826AFF2}" type="presOf" srcId="{3F451D7F-3119-4AFA-88BB-62C633A0967D}" destId="{135D6D41-FF4C-4837-9ACE-64AD6883FC73}" srcOrd="1" destOrd="0" presId="urn:microsoft.com/office/officeart/2005/8/layout/orgChart1"/>
    <dgm:cxn modelId="{2926CD1D-6151-414C-AFEC-C8FE40F0CDDA}" srcId="{3279838E-37A2-49C8-9734-2A5466764454}" destId="{6A325D33-B96E-47F4-ADA1-9DDE3A6A746E}" srcOrd="0" destOrd="0" parTransId="{6921D3C6-9A71-499F-AF3D-5C352C40A83E}" sibTransId="{0ABD7EF8-2FAF-4F17-83E6-681FEC0EFC70}"/>
    <dgm:cxn modelId="{C0AB5E78-25EB-4708-A1C3-465747DF3521}" type="presOf" srcId="{EA9234A5-17C5-48FE-A7B1-58B5A6D8FCDD}" destId="{E684F3FA-7E28-4974-AFE8-5E9BFA36CDBD}" srcOrd="1" destOrd="0" presId="urn:microsoft.com/office/officeart/2005/8/layout/orgChart1"/>
    <dgm:cxn modelId="{8E3ABE00-F0CB-4EF6-BFE9-1CA206AA538D}" srcId="{C393A4D8-EC6A-4889-BD53-9D2626533080}" destId="{5F681C38-EE98-4C72-B35B-02DAF39FBC5E}" srcOrd="0" destOrd="0" parTransId="{F1DB6665-33BF-4BEA-9B9B-E8F5140CA0AF}" sibTransId="{CB04A60A-500B-4D98-8A5C-0FAB65AFDD26}"/>
    <dgm:cxn modelId="{1B2E4115-469B-46EF-848E-AEE7C9EB8E05}" type="presOf" srcId="{12473301-CD8B-459D-A342-85DE184732FF}" destId="{A894F3D5-DFDB-4437-A450-28B7338DFC4A}" srcOrd="0" destOrd="0" presId="urn:microsoft.com/office/officeart/2005/8/layout/orgChart1"/>
    <dgm:cxn modelId="{C0A90651-AE9E-4753-93A8-E2439C4728CF}" srcId="{087E1A3B-DBB1-4032-B7DC-934F1668B9BC}" destId="{3279838E-37A2-49C8-9734-2A5466764454}" srcOrd="2" destOrd="0" parTransId="{13D438D8-788F-4991-A121-AB05A1B3AEE6}" sibTransId="{DF9D6C4C-0BD4-4F93-B072-DB123421244B}"/>
    <dgm:cxn modelId="{F44B0ECD-77E8-4FA1-98F8-9734ECCE3DE2}" type="presOf" srcId="{087E1A3B-DBB1-4032-B7DC-934F1668B9BC}" destId="{B3522AE4-8836-4FD0-BA9D-9E4E8DB6D405}" srcOrd="1" destOrd="0" presId="urn:microsoft.com/office/officeart/2005/8/layout/orgChart1"/>
    <dgm:cxn modelId="{AA2B0746-0A84-4080-AECB-80D0FEA56891}" type="presOf" srcId="{087E1A3B-DBB1-4032-B7DC-934F1668B9BC}" destId="{25ED9422-E15C-4EEF-91D7-987735FF2BF7}" srcOrd="0" destOrd="0" presId="urn:microsoft.com/office/officeart/2005/8/layout/orgChart1"/>
    <dgm:cxn modelId="{A48DA3F6-97B3-4AE6-8963-5225BA2F6893}" type="presOf" srcId="{743C7F8D-40F0-45A5-BE5E-144070E9B7C7}" destId="{F6076C6E-01C0-4EE7-96B6-6386E637D225}" srcOrd="0" destOrd="0" presId="urn:microsoft.com/office/officeart/2005/8/layout/orgChart1"/>
    <dgm:cxn modelId="{889AF024-9089-4F36-AB14-7B7C41C3F3E6}" type="presOf" srcId="{6921D3C6-9A71-499F-AF3D-5C352C40A83E}" destId="{9F6F30F5-9DE8-42F0-B09C-77137C208F56}" srcOrd="0" destOrd="0" presId="urn:microsoft.com/office/officeart/2005/8/layout/orgChart1"/>
    <dgm:cxn modelId="{97DB08B6-E604-4788-9277-01238F1E377B}" type="presOf" srcId="{5F681C38-EE98-4C72-B35B-02DAF39FBC5E}" destId="{790F36CE-209B-4791-BC42-2DCEAB119B4A}" srcOrd="0" destOrd="0" presId="urn:microsoft.com/office/officeart/2005/8/layout/orgChart1"/>
    <dgm:cxn modelId="{434B5496-0761-459C-B9C5-3C628363AD3A}" type="presOf" srcId="{C393A4D8-EC6A-4889-BD53-9D2626533080}" destId="{157BEDD7-55E9-4870-A96E-2C13930F5423}" srcOrd="1" destOrd="0" presId="urn:microsoft.com/office/officeart/2005/8/layout/orgChart1"/>
    <dgm:cxn modelId="{9CFB9E22-2D71-47EC-AC42-98421416AE53}" srcId="{087E1A3B-DBB1-4032-B7DC-934F1668B9BC}" destId="{EA9234A5-17C5-48FE-A7B1-58B5A6D8FCDD}" srcOrd="0" destOrd="0" parTransId="{12473301-CD8B-459D-A342-85DE184732FF}" sibTransId="{0D1095DE-1CE9-4E7E-ACF7-34656618E1A5}"/>
    <dgm:cxn modelId="{A0275E5D-22DD-4655-833B-62A2E46EE8FB}" type="presOf" srcId="{D9CC8EAE-766F-4F11-87BF-FCC09F6A4F6A}" destId="{F75E355D-EFD3-4CA3-BD65-E96B3876BFBA}" srcOrd="0" destOrd="0" presId="urn:microsoft.com/office/officeart/2005/8/layout/orgChart1"/>
    <dgm:cxn modelId="{DC49B4CF-3179-46A8-A819-FADA19DD05E3}" type="presOf" srcId="{F1DB6665-33BF-4BEA-9B9B-E8F5140CA0AF}" destId="{5C2EBB6E-C445-40C1-9907-EFE47E949F33}" srcOrd="0" destOrd="0" presId="urn:microsoft.com/office/officeart/2005/8/layout/orgChart1"/>
    <dgm:cxn modelId="{3076BD1D-2987-4316-AE0A-57AEF436C30D}" srcId="{EA9234A5-17C5-48FE-A7B1-58B5A6D8FCDD}" destId="{3F451D7F-3119-4AFA-88BB-62C633A0967D}" srcOrd="0" destOrd="0" parTransId="{D9CC8EAE-766F-4F11-87BF-FCC09F6A4F6A}" sibTransId="{714EB26D-2721-494A-9473-D2107A908DF7}"/>
    <dgm:cxn modelId="{2579838B-4707-4B89-ABCF-98494545E99B}" type="presOf" srcId="{EA9234A5-17C5-48FE-A7B1-58B5A6D8FCDD}" destId="{A9405C0C-8870-412F-A82F-BF07B5AA74D7}" srcOrd="0" destOrd="0" presId="urn:microsoft.com/office/officeart/2005/8/layout/orgChart1"/>
    <dgm:cxn modelId="{5A8C398E-610E-4861-87B0-135DA6668709}" type="presOf" srcId="{5F681C38-EE98-4C72-B35B-02DAF39FBC5E}" destId="{90EA2677-DD08-4178-8D7A-7996A7D9C9F1}" srcOrd="1" destOrd="0" presId="urn:microsoft.com/office/officeart/2005/8/layout/orgChart1"/>
    <dgm:cxn modelId="{961B76B1-60B3-4AAA-80D3-F6BD8990F34B}" type="presOf" srcId="{3279838E-37A2-49C8-9734-2A5466764454}" destId="{327A548C-E504-4CCD-8EB0-7EDF15016766}" srcOrd="0" destOrd="0" presId="urn:microsoft.com/office/officeart/2005/8/layout/orgChart1"/>
    <dgm:cxn modelId="{92DA7D4F-524F-478A-949E-43A1D67C1FEA}" type="presOf" srcId="{3279838E-37A2-49C8-9734-2A5466764454}" destId="{03A14A4D-0C21-4071-83FA-C5E5C0EAB470}" srcOrd="1" destOrd="0" presId="urn:microsoft.com/office/officeart/2005/8/layout/orgChart1"/>
    <dgm:cxn modelId="{83A19946-8E46-4794-812D-C40DEF0516A8}" type="presOf" srcId="{C393A4D8-EC6A-4889-BD53-9D2626533080}" destId="{7DD4B26E-E3DE-4B06-8809-BDCE5003FBF4}" srcOrd="0" destOrd="0" presId="urn:microsoft.com/office/officeart/2005/8/layout/orgChart1"/>
    <dgm:cxn modelId="{9E53194E-7EF3-4E29-BAD0-5577D8531369}" srcId="{087E1A3B-DBB1-4032-B7DC-934F1668B9BC}" destId="{C393A4D8-EC6A-4889-BD53-9D2626533080}" srcOrd="1" destOrd="0" parTransId="{2AA06A60-7E5C-4F32-80CD-99BC5276BBCB}" sibTransId="{8C343441-51AE-4191-BE57-4EE7CCC9D5FC}"/>
    <dgm:cxn modelId="{5428F54C-7C48-43A8-9C08-44E39E974B04}" type="presOf" srcId="{6A325D33-B96E-47F4-ADA1-9DDE3A6A746E}" destId="{2D7BD6BD-2226-499D-8C84-84261BA92B2C}" srcOrd="1" destOrd="0" presId="urn:microsoft.com/office/officeart/2005/8/layout/orgChart1"/>
    <dgm:cxn modelId="{BD8B61AD-0333-4CEF-B3AC-62ADB223ED73}" srcId="{743C7F8D-40F0-45A5-BE5E-144070E9B7C7}" destId="{087E1A3B-DBB1-4032-B7DC-934F1668B9BC}" srcOrd="0" destOrd="0" parTransId="{06AFA20D-EB9E-4C65-B9EC-D29B4588FB60}" sibTransId="{B3775A13-B232-490E-BFED-9003821E0C52}"/>
    <dgm:cxn modelId="{59581B6E-F9D6-4694-B772-A162A3F1FEA8}" type="presOf" srcId="{13D438D8-788F-4991-A121-AB05A1B3AEE6}" destId="{FE66B692-C674-43F5-A1FA-EB2126DA2B66}" srcOrd="0" destOrd="0" presId="urn:microsoft.com/office/officeart/2005/8/layout/orgChart1"/>
    <dgm:cxn modelId="{712C2554-81F1-4301-909C-17944BD6301F}" type="presParOf" srcId="{F6076C6E-01C0-4EE7-96B6-6386E637D225}" destId="{923C88A0-FE74-4B74-B912-3FFE39AA97FD}" srcOrd="0" destOrd="0" presId="urn:microsoft.com/office/officeart/2005/8/layout/orgChart1"/>
    <dgm:cxn modelId="{3584E91E-E7C4-4FD1-A406-6029F9594689}" type="presParOf" srcId="{923C88A0-FE74-4B74-B912-3FFE39AA97FD}" destId="{F7F93609-7327-4EBC-BF79-01F770ECF995}" srcOrd="0" destOrd="0" presId="urn:microsoft.com/office/officeart/2005/8/layout/orgChart1"/>
    <dgm:cxn modelId="{09BD0A74-D353-4DFC-9FBD-8C676F8AC4E0}" type="presParOf" srcId="{F7F93609-7327-4EBC-BF79-01F770ECF995}" destId="{25ED9422-E15C-4EEF-91D7-987735FF2BF7}" srcOrd="0" destOrd="0" presId="urn:microsoft.com/office/officeart/2005/8/layout/orgChart1"/>
    <dgm:cxn modelId="{EE3DFF36-01CE-4480-9131-677165716375}" type="presParOf" srcId="{F7F93609-7327-4EBC-BF79-01F770ECF995}" destId="{B3522AE4-8836-4FD0-BA9D-9E4E8DB6D405}" srcOrd="1" destOrd="0" presId="urn:microsoft.com/office/officeart/2005/8/layout/orgChart1"/>
    <dgm:cxn modelId="{5A767107-72A9-49F9-A0EA-E3FFEEE96EBA}" type="presParOf" srcId="{923C88A0-FE74-4B74-B912-3FFE39AA97FD}" destId="{087157F7-DD1A-401E-90F0-FF4F0D0C5DDF}" srcOrd="1" destOrd="0" presId="urn:microsoft.com/office/officeart/2005/8/layout/orgChart1"/>
    <dgm:cxn modelId="{728085E0-FC47-477A-8D02-D32EE10AE6B2}" type="presParOf" srcId="{087157F7-DD1A-401E-90F0-FF4F0D0C5DDF}" destId="{A894F3D5-DFDB-4437-A450-28B7338DFC4A}" srcOrd="0" destOrd="0" presId="urn:microsoft.com/office/officeart/2005/8/layout/orgChart1"/>
    <dgm:cxn modelId="{42F09665-1E1B-48EE-8BBD-47FE7ED0190C}" type="presParOf" srcId="{087157F7-DD1A-401E-90F0-FF4F0D0C5DDF}" destId="{42B154DB-05D3-4B0E-9BBC-8C05C9397152}" srcOrd="1" destOrd="0" presId="urn:microsoft.com/office/officeart/2005/8/layout/orgChart1"/>
    <dgm:cxn modelId="{6F0A26F4-B0CD-45E7-9CB6-915D860D8410}" type="presParOf" srcId="{42B154DB-05D3-4B0E-9BBC-8C05C9397152}" destId="{24E5A8D2-6C22-4C49-BACB-076C16A5CA16}" srcOrd="0" destOrd="0" presId="urn:microsoft.com/office/officeart/2005/8/layout/orgChart1"/>
    <dgm:cxn modelId="{A2F2245E-65FF-4512-94DB-9F549A58505D}" type="presParOf" srcId="{24E5A8D2-6C22-4C49-BACB-076C16A5CA16}" destId="{A9405C0C-8870-412F-A82F-BF07B5AA74D7}" srcOrd="0" destOrd="0" presId="urn:microsoft.com/office/officeart/2005/8/layout/orgChart1"/>
    <dgm:cxn modelId="{A30D41DD-8D0D-466E-AAA7-B4E3D04EBD94}" type="presParOf" srcId="{24E5A8D2-6C22-4C49-BACB-076C16A5CA16}" destId="{E684F3FA-7E28-4974-AFE8-5E9BFA36CDBD}" srcOrd="1" destOrd="0" presId="urn:microsoft.com/office/officeart/2005/8/layout/orgChart1"/>
    <dgm:cxn modelId="{B359C6F9-F66C-45B4-B762-D586562A60F6}" type="presParOf" srcId="{42B154DB-05D3-4B0E-9BBC-8C05C9397152}" destId="{4701A1E3-CCA6-4282-9ECB-843B15834B14}" srcOrd="1" destOrd="0" presId="urn:microsoft.com/office/officeart/2005/8/layout/orgChart1"/>
    <dgm:cxn modelId="{52906001-D1A4-4EC9-B4E1-266C9C08EB9B}" type="presParOf" srcId="{4701A1E3-CCA6-4282-9ECB-843B15834B14}" destId="{F75E355D-EFD3-4CA3-BD65-E96B3876BFBA}" srcOrd="0" destOrd="0" presId="urn:microsoft.com/office/officeart/2005/8/layout/orgChart1"/>
    <dgm:cxn modelId="{1030EFC0-E4CC-4936-A2DA-F4C1324AD839}" type="presParOf" srcId="{4701A1E3-CCA6-4282-9ECB-843B15834B14}" destId="{CDAEA3B4-BB72-4D61-95B1-AADBB922A84F}" srcOrd="1" destOrd="0" presId="urn:microsoft.com/office/officeart/2005/8/layout/orgChart1"/>
    <dgm:cxn modelId="{96340139-8557-4420-A727-9DF0E33EC728}" type="presParOf" srcId="{CDAEA3B4-BB72-4D61-95B1-AADBB922A84F}" destId="{8448CEFC-DD13-464E-9AEC-28A983C1A9D1}" srcOrd="0" destOrd="0" presId="urn:microsoft.com/office/officeart/2005/8/layout/orgChart1"/>
    <dgm:cxn modelId="{A91DD8B5-0209-4507-AB3D-7F726D8DBE46}" type="presParOf" srcId="{8448CEFC-DD13-464E-9AEC-28A983C1A9D1}" destId="{CAC3E3D1-169C-40F5-B86C-4ECF35E06DC0}" srcOrd="0" destOrd="0" presId="urn:microsoft.com/office/officeart/2005/8/layout/orgChart1"/>
    <dgm:cxn modelId="{85FCA815-FB6F-458C-BDF5-9B39AE187698}" type="presParOf" srcId="{8448CEFC-DD13-464E-9AEC-28A983C1A9D1}" destId="{135D6D41-FF4C-4837-9ACE-64AD6883FC73}" srcOrd="1" destOrd="0" presId="urn:microsoft.com/office/officeart/2005/8/layout/orgChart1"/>
    <dgm:cxn modelId="{592BB1D9-29AF-4B65-A290-21FAF3ED5A77}" type="presParOf" srcId="{CDAEA3B4-BB72-4D61-95B1-AADBB922A84F}" destId="{A4BA3914-0902-40EF-85D0-81228B0721F6}" srcOrd="1" destOrd="0" presId="urn:microsoft.com/office/officeart/2005/8/layout/orgChart1"/>
    <dgm:cxn modelId="{969F658E-3965-4A18-90D7-DC43F6EFDB66}" type="presParOf" srcId="{CDAEA3B4-BB72-4D61-95B1-AADBB922A84F}" destId="{99E40A96-11C2-4490-865B-5E5544264E7E}" srcOrd="2" destOrd="0" presId="urn:microsoft.com/office/officeart/2005/8/layout/orgChart1"/>
    <dgm:cxn modelId="{D1737179-A96B-4D26-A945-A834A6128AA7}" type="presParOf" srcId="{42B154DB-05D3-4B0E-9BBC-8C05C9397152}" destId="{E7C6A726-6BD0-476D-A062-9AD45312D08A}" srcOrd="2" destOrd="0" presId="urn:microsoft.com/office/officeart/2005/8/layout/orgChart1"/>
    <dgm:cxn modelId="{0172CC41-CBFB-4558-9A2E-860834FCA72D}" type="presParOf" srcId="{087157F7-DD1A-401E-90F0-FF4F0D0C5DDF}" destId="{70975B84-B305-4D0F-975F-D41851BF99C7}" srcOrd="2" destOrd="0" presId="urn:microsoft.com/office/officeart/2005/8/layout/orgChart1"/>
    <dgm:cxn modelId="{5BD193AB-1728-411F-81EE-2F1AE0DCAC7C}" type="presParOf" srcId="{087157F7-DD1A-401E-90F0-FF4F0D0C5DDF}" destId="{8DD9B330-65D1-44F8-9BBF-48350D9C2ED3}" srcOrd="3" destOrd="0" presId="urn:microsoft.com/office/officeart/2005/8/layout/orgChart1"/>
    <dgm:cxn modelId="{C9A8CEC8-5E8F-40D6-B23F-1C464AA25487}" type="presParOf" srcId="{8DD9B330-65D1-44F8-9BBF-48350D9C2ED3}" destId="{8E5088E6-F06A-44C6-B274-89D120786FD6}" srcOrd="0" destOrd="0" presId="urn:microsoft.com/office/officeart/2005/8/layout/orgChart1"/>
    <dgm:cxn modelId="{F8214FD8-2E15-4B2B-B26F-4EC0CA7903D6}" type="presParOf" srcId="{8E5088E6-F06A-44C6-B274-89D120786FD6}" destId="{7DD4B26E-E3DE-4B06-8809-BDCE5003FBF4}" srcOrd="0" destOrd="0" presId="urn:microsoft.com/office/officeart/2005/8/layout/orgChart1"/>
    <dgm:cxn modelId="{EF9163AB-7A5B-418D-A4AF-82938D76348F}" type="presParOf" srcId="{8E5088E6-F06A-44C6-B274-89D120786FD6}" destId="{157BEDD7-55E9-4870-A96E-2C13930F5423}" srcOrd="1" destOrd="0" presId="urn:microsoft.com/office/officeart/2005/8/layout/orgChart1"/>
    <dgm:cxn modelId="{64FB3F36-F961-40BF-906B-3517C5849CB9}" type="presParOf" srcId="{8DD9B330-65D1-44F8-9BBF-48350D9C2ED3}" destId="{663B70A8-C2E0-4BC2-A5A3-467D504F18E3}" srcOrd="1" destOrd="0" presId="urn:microsoft.com/office/officeart/2005/8/layout/orgChart1"/>
    <dgm:cxn modelId="{AD0B24A7-7D49-42C9-B0CA-4BB2648A70C5}" type="presParOf" srcId="{663B70A8-C2E0-4BC2-A5A3-467D504F18E3}" destId="{5C2EBB6E-C445-40C1-9907-EFE47E949F33}" srcOrd="0" destOrd="0" presId="urn:microsoft.com/office/officeart/2005/8/layout/orgChart1"/>
    <dgm:cxn modelId="{B915680C-8E6B-4E9F-9060-C6055D06D3B9}" type="presParOf" srcId="{663B70A8-C2E0-4BC2-A5A3-467D504F18E3}" destId="{9EA6B1DC-2B1A-40A0-9795-616C18609D10}" srcOrd="1" destOrd="0" presId="urn:microsoft.com/office/officeart/2005/8/layout/orgChart1"/>
    <dgm:cxn modelId="{C4336C80-5B14-4E30-81B9-92EF4A8ECD56}" type="presParOf" srcId="{9EA6B1DC-2B1A-40A0-9795-616C18609D10}" destId="{8F29682F-FEC7-4079-A413-B75459237811}" srcOrd="0" destOrd="0" presId="urn:microsoft.com/office/officeart/2005/8/layout/orgChart1"/>
    <dgm:cxn modelId="{5E40070B-BCD0-49B8-9148-B84D7A98DDE2}" type="presParOf" srcId="{8F29682F-FEC7-4079-A413-B75459237811}" destId="{790F36CE-209B-4791-BC42-2DCEAB119B4A}" srcOrd="0" destOrd="0" presId="urn:microsoft.com/office/officeart/2005/8/layout/orgChart1"/>
    <dgm:cxn modelId="{6F30A1EE-D589-4F87-8019-168C785EA89D}" type="presParOf" srcId="{8F29682F-FEC7-4079-A413-B75459237811}" destId="{90EA2677-DD08-4178-8D7A-7996A7D9C9F1}" srcOrd="1" destOrd="0" presId="urn:microsoft.com/office/officeart/2005/8/layout/orgChart1"/>
    <dgm:cxn modelId="{7E88CB9F-FB18-400D-92E8-75D4A3F66188}" type="presParOf" srcId="{9EA6B1DC-2B1A-40A0-9795-616C18609D10}" destId="{EBC2DC5E-DA97-4DCD-B8EB-55C00CDD6136}" srcOrd="1" destOrd="0" presId="urn:microsoft.com/office/officeart/2005/8/layout/orgChart1"/>
    <dgm:cxn modelId="{A65E0839-1342-4CD0-9EF9-48B0E5E677A0}" type="presParOf" srcId="{9EA6B1DC-2B1A-40A0-9795-616C18609D10}" destId="{A98905D9-7F41-4F83-8535-1E8914C21883}" srcOrd="2" destOrd="0" presId="urn:microsoft.com/office/officeart/2005/8/layout/orgChart1"/>
    <dgm:cxn modelId="{ADD093FA-B47B-442C-A741-AD7DDE08B113}" type="presParOf" srcId="{8DD9B330-65D1-44F8-9BBF-48350D9C2ED3}" destId="{5E0734C4-3A85-43CD-B803-53E449DC4D14}" srcOrd="2" destOrd="0" presId="urn:microsoft.com/office/officeart/2005/8/layout/orgChart1"/>
    <dgm:cxn modelId="{F9B79BC9-AAC6-466E-AE3A-F4C73C8CF888}" type="presParOf" srcId="{087157F7-DD1A-401E-90F0-FF4F0D0C5DDF}" destId="{FE66B692-C674-43F5-A1FA-EB2126DA2B66}" srcOrd="4" destOrd="0" presId="urn:microsoft.com/office/officeart/2005/8/layout/orgChart1"/>
    <dgm:cxn modelId="{F343428C-5E03-4A4E-A993-8E49593B761E}" type="presParOf" srcId="{087157F7-DD1A-401E-90F0-FF4F0D0C5DDF}" destId="{F471461F-33DC-48F9-A31C-2408892686E7}" srcOrd="5" destOrd="0" presId="urn:microsoft.com/office/officeart/2005/8/layout/orgChart1"/>
    <dgm:cxn modelId="{0964BCA8-8A64-42C1-84F9-446B8113332B}" type="presParOf" srcId="{F471461F-33DC-48F9-A31C-2408892686E7}" destId="{E1509EB8-5E7D-41D7-ABC5-FF6B9E1A2B3C}" srcOrd="0" destOrd="0" presId="urn:microsoft.com/office/officeart/2005/8/layout/orgChart1"/>
    <dgm:cxn modelId="{202066BD-C571-4990-9FC5-496065A355ED}" type="presParOf" srcId="{E1509EB8-5E7D-41D7-ABC5-FF6B9E1A2B3C}" destId="{327A548C-E504-4CCD-8EB0-7EDF15016766}" srcOrd="0" destOrd="0" presId="urn:microsoft.com/office/officeart/2005/8/layout/orgChart1"/>
    <dgm:cxn modelId="{170D649F-904C-43DB-82BD-96E1FA5CFFB2}" type="presParOf" srcId="{E1509EB8-5E7D-41D7-ABC5-FF6B9E1A2B3C}" destId="{03A14A4D-0C21-4071-83FA-C5E5C0EAB470}" srcOrd="1" destOrd="0" presId="urn:microsoft.com/office/officeart/2005/8/layout/orgChart1"/>
    <dgm:cxn modelId="{0F187BF2-D458-4844-BD3B-8D4A4AE2613A}" type="presParOf" srcId="{F471461F-33DC-48F9-A31C-2408892686E7}" destId="{7622AB2C-D749-465B-ACF7-F0B1A58309C1}" srcOrd="1" destOrd="0" presId="urn:microsoft.com/office/officeart/2005/8/layout/orgChart1"/>
    <dgm:cxn modelId="{5D1CFDA9-EC93-4C01-AC25-6839C2667EDC}" type="presParOf" srcId="{7622AB2C-D749-465B-ACF7-F0B1A58309C1}" destId="{9F6F30F5-9DE8-42F0-B09C-77137C208F56}" srcOrd="0" destOrd="0" presId="urn:microsoft.com/office/officeart/2005/8/layout/orgChart1"/>
    <dgm:cxn modelId="{A89EC60B-0EF6-4C91-91B9-2A1C85739C05}" type="presParOf" srcId="{7622AB2C-D749-465B-ACF7-F0B1A58309C1}" destId="{2C3BC417-A923-4210-A1CC-CEBDB170CAA9}" srcOrd="1" destOrd="0" presId="urn:microsoft.com/office/officeart/2005/8/layout/orgChart1"/>
    <dgm:cxn modelId="{8493FCE4-CC3E-4D17-B047-60A1475C4DD8}" type="presParOf" srcId="{2C3BC417-A923-4210-A1CC-CEBDB170CAA9}" destId="{580C9B1C-EA38-4AEA-930D-B05BEC9CFA5C}" srcOrd="0" destOrd="0" presId="urn:microsoft.com/office/officeart/2005/8/layout/orgChart1"/>
    <dgm:cxn modelId="{F81CB623-F17D-4E42-A43B-17CA8C282B97}" type="presParOf" srcId="{580C9B1C-EA38-4AEA-930D-B05BEC9CFA5C}" destId="{CFA247A4-51C9-47CE-927B-1787F9E9BB8D}" srcOrd="0" destOrd="0" presId="urn:microsoft.com/office/officeart/2005/8/layout/orgChart1"/>
    <dgm:cxn modelId="{711D8B65-C3B0-49D9-B664-1EA0F19D1161}" type="presParOf" srcId="{580C9B1C-EA38-4AEA-930D-B05BEC9CFA5C}" destId="{2D7BD6BD-2226-499D-8C84-84261BA92B2C}" srcOrd="1" destOrd="0" presId="urn:microsoft.com/office/officeart/2005/8/layout/orgChart1"/>
    <dgm:cxn modelId="{96BC9ED7-74AC-4EA4-87EB-41A84594E916}" type="presParOf" srcId="{2C3BC417-A923-4210-A1CC-CEBDB170CAA9}" destId="{8FCF7CDA-7050-4172-8E38-31C7C791565F}" srcOrd="1" destOrd="0" presId="urn:microsoft.com/office/officeart/2005/8/layout/orgChart1"/>
    <dgm:cxn modelId="{69051CC0-1D00-498C-B128-9F0C41C00690}" type="presParOf" srcId="{2C3BC417-A923-4210-A1CC-CEBDB170CAA9}" destId="{2BDC8E60-2438-49C5-AEF2-67221D4301A8}" srcOrd="2" destOrd="0" presId="urn:microsoft.com/office/officeart/2005/8/layout/orgChart1"/>
    <dgm:cxn modelId="{0B4F13F1-3471-4A1F-9051-C6F7BB1A36FF}" type="presParOf" srcId="{F471461F-33DC-48F9-A31C-2408892686E7}" destId="{B7D62955-1E99-48D1-8552-45A166D9F609}" srcOrd="2" destOrd="0" presId="urn:microsoft.com/office/officeart/2005/8/layout/orgChart1"/>
    <dgm:cxn modelId="{D8CDB9C6-951A-4FB3-BDE1-B47E658F4A25}" type="presParOf" srcId="{923C88A0-FE74-4B74-B912-3FFE39AA97FD}" destId="{BD444DAC-3FC4-4E09-8E0C-A24115EF4B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4D004-8985-4DD0-B587-D470A896C72E}">
      <dsp:nvSpPr>
        <dsp:cNvPr id="0" name=""/>
        <dsp:cNvSpPr/>
      </dsp:nvSpPr>
      <dsp:spPr>
        <a:xfrm>
          <a:off x="3042444" y="1976563"/>
          <a:ext cx="2541122" cy="219817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38100">
          <a:solidFill>
            <a:srgbClr val="C00000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C00000"/>
              </a:solidFill>
              <a:latin typeface="Palatino Linotype" panose="02040502050505030304" pitchFamily="18" charset="0"/>
            </a:rPr>
            <a:t>oxidative stress</a:t>
          </a:r>
        </a:p>
      </dsp:txBody>
      <dsp:txXfrm>
        <a:off x="3463544" y="2340831"/>
        <a:ext cx="1698922" cy="1469637"/>
      </dsp:txXfrm>
    </dsp:sp>
    <dsp:sp modelId="{6BD9980F-DFFA-45FA-97BD-E88B013F796D}">
      <dsp:nvSpPr>
        <dsp:cNvPr id="0" name=""/>
        <dsp:cNvSpPr/>
      </dsp:nvSpPr>
      <dsp:spPr>
        <a:xfrm>
          <a:off x="3897751" y="556926"/>
          <a:ext cx="958757" cy="826096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AB1D365-16E1-48B7-99BB-94DA80676560}">
      <dsp:nvSpPr>
        <dsp:cNvPr id="0" name=""/>
        <dsp:cNvSpPr/>
      </dsp:nvSpPr>
      <dsp:spPr>
        <a:xfrm>
          <a:off x="3206528" y="9183"/>
          <a:ext cx="2192383" cy="171083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Palatino Linotype" panose="02040502050505030304" pitchFamily="18" charset="0"/>
            </a:rPr>
            <a:t>Mitochondrial damage</a:t>
          </a:r>
        </a:p>
      </dsp:txBody>
      <dsp:txXfrm>
        <a:off x="3552155" y="278895"/>
        <a:ext cx="1501129" cy="1171415"/>
      </dsp:txXfrm>
    </dsp:sp>
    <dsp:sp modelId="{FCCAF036-5978-46C8-80CE-CB59C8A7A976}">
      <dsp:nvSpPr>
        <dsp:cNvPr id="0" name=""/>
        <dsp:cNvSpPr/>
      </dsp:nvSpPr>
      <dsp:spPr>
        <a:xfrm>
          <a:off x="5730837" y="1619540"/>
          <a:ext cx="958757" cy="826096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DD2ECB-7CBB-4175-A48B-1208D4667679}">
      <dsp:nvSpPr>
        <dsp:cNvPr id="0" name=""/>
        <dsp:cNvSpPr/>
      </dsp:nvSpPr>
      <dsp:spPr>
        <a:xfrm>
          <a:off x="5273437" y="1025079"/>
          <a:ext cx="2082431" cy="1801547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Palatino Linotype" panose="02040502050505030304" pitchFamily="18" charset="0"/>
            </a:rPr>
            <a:t>Chronic inflammatory response and gliosis</a:t>
          </a:r>
        </a:p>
      </dsp:txBody>
      <dsp:txXfrm>
        <a:off x="5618540" y="1323634"/>
        <a:ext cx="1392225" cy="1204437"/>
      </dsp:txXfrm>
    </dsp:sp>
    <dsp:sp modelId="{FEBD9F2C-91D4-46EC-95CD-195EBCC92572}">
      <dsp:nvSpPr>
        <dsp:cNvPr id="0" name=""/>
        <dsp:cNvSpPr/>
      </dsp:nvSpPr>
      <dsp:spPr>
        <a:xfrm>
          <a:off x="5825037" y="3714453"/>
          <a:ext cx="958757" cy="826096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8822E5-228A-4265-9DA1-F673F9BD2001}">
      <dsp:nvSpPr>
        <dsp:cNvPr id="0" name=""/>
        <dsp:cNvSpPr/>
      </dsp:nvSpPr>
      <dsp:spPr>
        <a:xfrm>
          <a:off x="1304093" y="3357058"/>
          <a:ext cx="2082431" cy="1801547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Palatino Linotype" panose="02040502050505030304" pitchFamily="18" charset="0"/>
            </a:rPr>
            <a:t>Protein folding, aggregation, accumulation</a:t>
          </a:r>
        </a:p>
      </dsp:txBody>
      <dsp:txXfrm>
        <a:off x="1649196" y="3655613"/>
        <a:ext cx="1392225" cy="1204437"/>
      </dsp:txXfrm>
    </dsp:sp>
    <dsp:sp modelId="{63B8464D-0736-494D-81B3-5BD31E4E6CCC}">
      <dsp:nvSpPr>
        <dsp:cNvPr id="0" name=""/>
        <dsp:cNvSpPr/>
      </dsp:nvSpPr>
      <dsp:spPr>
        <a:xfrm>
          <a:off x="1848869" y="3718092"/>
          <a:ext cx="958757" cy="826096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FE0B49-6839-4350-BD9A-929B0AFD5F11}">
      <dsp:nvSpPr>
        <dsp:cNvPr id="0" name=""/>
        <dsp:cNvSpPr/>
      </dsp:nvSpPr>
      <dsp:spPr>
        <a:xfrm>
          <a:off x="3079999" y="4395727"/>
          <a:ext cx="2475469" cy="1801547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Palatino Linotype" panose="02040502050505030304" pitchFamily="18" charset="0"/>
            </a:rPr>
            <a:t>Protein degradation</a:t>
          </a:r>
        </a:p>
      </dsp:txBody>
      <dsp:txXfrm>
        <a:off x="3457855" y="4670716"/>
        <a:ext cx="1719757" cy="1251569"/>
      </dsp:txXfrm>
    </dsp:sp>
    <dsp:sp modelId="{045DC8A1-AA96-4712-A31C-C758FB81A1BC}">
      <dsp:nvSpPr>
        <dsp:cNvPr id="0" name=""/>
        <dsp:cNvSpPr/>
      </dsp:nvSpPr>
      <dsp:spPr>
        <a:xfrm>
          <a:off x="1931687" y="1586096"/>
          <a:ext cx="958757" cy="826096"/>
        </a:xfrm>
        <a:prstGeom prst="hexagon">
          <a:avLst>
            <a:gd name="adj" fmla="val 28900"/>
            <a:gd name="vf" fmla="val 11547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5BB05E-C837-4EDC-A938-E9EDC984AC20}">
      <dsp:nvSpPr>
        <dsp:cNvPr id="0" name=""/>
        <dsp:cNvSpPr/>
      </dsp:nvSpPr>
      <dsp:spPr>
        <a:xfrm>
          <a:off x="5240680" y="3220524"/>
          <a:ext cx="2571636" cy="2254438"/>
        </a:xfrm>
        <a:prstGeom prst="hexagon">
          <a:avLst>
            <a:gd name="adj" fmla="val 28570"/>
            <a:gd name="vf" fmla="val 115470"/>
          </a:avLst>
        </a:prstGeom>
        <a:solidFill>
          <a:srgbClr val="C00000"/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Lipid peroxidation</a:t>
          </a:r>
        </a:p>
      </dsp:txBody>
      <dsp:txXfrm>
        <a:off x="5669878" y="3596783"/>
        <a:ext cx="1713240" cy="1501920"/>
      </dsp:txXfrm>
    </dsp:sp>
    <dsp:sp modelId="{24C49234-8AF6-4EC6-A4B9-A8399900ADAB}">
      <dsp:nvSpPr>
        <dsp:cNvPr id="0" name=""/>
        <dsp:cNvSpPr/>
      </dsp:nvSpPr>
      <dsp:spPr>
        <a:xfrm>
          <a:off x="1174244" y="1016610"/>
          <a:ext cx="2234969" cy="179108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Palatino Linotype" panose="02040502050505030304" pitchFamily="18" charset="0"/>
            </a:rPr>
            <a:t>Synaptic damage</a:t>
          </a:r>
        </a:p>
      </dsp:txBody>
      <dsp:txXfrm>
        <a:off x="1531062" y="1302560"/>
        <a:ext cx="1521333" cy="12191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AB5F6-13DD-47CF-A816-A3BEBCA64EE6}">
      <dsp:nvSpPr>
        <dsp:cNvPr id="0" name=""/>
        <dsp:cNvSpPr/>
      </dsp:nvSpPr>
      <dsp:spPr>
        <a:xfrm>
          <a:off x="4554670" y="1902062"/>
          <a:ext cx="2160001" cy="216000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4660113" y="2007505"/>
        <a:ext cx="1949115" cy="1949115"/>
      </dsp:txXfrm>
    </dsp:sp>
    <dsp:sp modelId="{F6372C25-0B9B-4ABD-ACD3-CBF1E03C1845}">
      <dsp:nvSpPr>
        <dsp:cNvPr id="0" name=""/>
        <dsp:cNvSpPr/>
      </dsp:nvSpPr>
      <dsp:spPr>
        <a:xfrm rot="19870992">
          <a:off x="6673256" y="2226711"/>
          <a:ext cx="6688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8879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F93F7-6F31-4E62-9CC6-43B7B3A93A09}">
      <dsp:nvSpPr>
        <dsp:cNvPr id="0" name=""/>
        <dsp:cNvSpPr/>
      </dsp:nvSpPr>
      <dsp:spPr>
        <a:xfrm>
          <a:off x="7300721" y="735011"/>
          <a:ext cx="1734618" cy="1706716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7384036" y="818326"/>
        <a:ext cx="1567988" cy="1540086"/>
      </dsp:txXfrm>
    </dsp:sp>
    <dsp:sp modelId="{02034A72-0683-403E-BD93-CECE2B7887E6}">
      <dsp:nvSpPr>
        <dsp:cNvPr id="0" name=""/>
        <dsp:cNvSpPr/>
      </dsp:nvSpPr>
      <dsp:spPr>
        <a:xfrm rot="651329">
          <a:off x="6697348" y="3371489"/>
          <a:ext cx="19361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6167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D8E11-BCEE-4AE9-8DB5-FFCA3704E4BB}">
      <dsp:nvSpPr>
        <dsp:cNvPr id="0" name=""/>
        <dsp:cNvSpPr/>
      </dsp:nvSpPr>
      <dsp:spPr>
        <a:xfrm>
          <a:off x="8616192" y="2680918"/>
          <a:ext cx="2159994" cy="2159994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8721634" y="2786360"/>
        <a:ext cx="1949110" cy="1949110"/>
      </dsp:txXfrm>
    </dsp:sp>
    <dsp:sp modelId="{9CCAF913-7BC1-4D0B-9020-5774B7B20B85}">
      <dsp:nvSpPr>
        <dsp:cNvPr id="0" name=""/>
        <dsp:cNvSpPr/>
      </dsp:nvSpPr>
      <dsp:spPr>
        <a:xfrm rot="3239493">
          <a:off x="6356184" y="4186508"/>
          <a:ext cx="3076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7678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A2567-2BEE-412A-A492-D2D6D834677F}">
      <dsp:nvSpPr>
        <dsp:cNvPr id="0" name=""/>
        <dsp:cNvSpPr/>
      </dsp:nvSpPr>
      <dsp:spPr>
        <a:xfrm>
          <a:off x="6305376" y="4310953"/>
          <a:ext cx="2159994" cy="2159994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410818" y="4416395"/>
        <a:ext cx="1949110" cy="1949110"/>
      </dsp:txXfrm>
    </dsp:sp>
    <dsp:sp modelId="{FE4D0FF6-D0D7-4813-A245-D6E2BB0CB257}">
      <dsp:nvSpPr>
        <dsp:cNvPr id="0" name=""/>
        <dsp:cNvSpPr/>
      </dsp:nvSpPr>
      <dsp:spPr>
        <a:xfrm rot="7418685">
          <a:off x="4727984" y="4162730"/>
          <a:ext cx="2418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846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6D64F-FE83-4D77-9A28-155AAD0244F9}">
      <dsp:nvSpPr>
        <dsp:cNvPr id="0" name=""/>
        <dsp:cNvSpPr/>
      </dsp:nvSpPr>
      <dsp:spPr>
        <a:xfrm>
          <a:off x="2983149" y="4263397"/>
          <a:ext cx="2159994" cy="2159994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088591" y="4368839"/>
        <a:ext cx="1949110" cy="1949110"/>
      </dsp:txXfrm>
    </dsp:sp>
    <dsp:sp modelId="{5B114B21-3FB2-4185-AC54-BA57DFFE0463}">
      <dsp:nvSpPr>
        <dsp:cNvPr id="0" name=""/>
        <dsp:cNvSpPr/>
      </dsp:nvSpPr>
      <dsp:spPr>
        <a:xfrm rot="9901062">
          <a:off x="2432894" y="3550093"/>
          <a:ext cx="21584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58464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B960F-48A3-41D3-85F2-59342D036E10}">
      <dsp:nvSpPr>
        <dsp:cNvPr id="0" name=""/>
        <dsp:cNvSpPr/>
      </dsp:nvSpPr>
      <dsp:spPr>
        <a:xfrm>
          <a:off x="309587" y="3038127"/>
          <a:ext cx="2159994" cy="2159994"/>
        </a:xfrm>
        <a:prstGeom prst="roundRect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15029" y="3143569"/>
        <a:ext cx="1949110" cy="1949110"/>
      </dsp:txXfrm>
    </dsp:sp>
    <dsp:sp modelId="{D9AE784D-D56D-4BF5-84F4-08E4D3C4AA10}">
      <dsp:nvSpPr>
        <dsp:cNvPr id="0" name=""/>
        <dsp:cNvSpPr/>
      </dsp:nvSpPr>
      <dsp:spPr>
        <a:xfrm rot="12084829">
          <a:off x="3755513" y="2407412"/>
          <a:ext cx="8277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7726" y="0"/>
              </a:lnTo>
            </a:path>
          </a:pathLst>
        </a:custGeom>
        <a:noFill/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50AD33-A102-491B-9D78-50B79AD214AF}">
      <dsp:nvSpPr>
        <dsp:cNvPr id="0" name=""/>
        <dsp:cNvSpPr/>
      </dsp:nvSpPr>
      <dsp:spPr>
        <a:xfrm>
          <a:off x="1647567" y="735000"/>
          <a:ext cx="2136515" cy="2204732"/>
        </a:xfrm>
        <a:prstGeom prst="roundRect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381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1751863" y="839296"/>
        <a:ext cx="1927923" cy="19961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F30F5-9DE8-42F0-B09C-77137C208F56}">
      <dsp:nvSpPr>
        <dsp:cNvPr id="0" name=""/>
        <dsp:cNvSpPr/>
      </dsp:nvSpPr>
      <dsp:spPr>
        <a:xfrm>
          <a:off x="7710417" y="1657566"/>
          <a:ext cx="602124" cy="1704289"/>
        </a:xfrm>
        <a:custGeom>
          <a:avLst/>
          <a:gdLst/>
          <a:ahLst/>
          <a:cxnLst/>
          <a:rect l="0" t="0" r="0" b="0"/>
          <a:pathLst>
            <a:path>
              <a:moveTo>
                <a:pt x="602124" y="0"/>
              </a:moveTo>
              <a:lnTo>
                <a:pt x="0" y="1704289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E66B692-C674-43F5-A1FA-EB2126DA2B66}">
      <dsp:nvSpPr>
        <dsp:cNvPr id="0" name=""/>
        <dsp:cNvSpPr/>
      </dsp:nvSpPr>
      <dsp:spPr>
        <a:xfrm>
          <a:off x="5426299" y="586662"/>
          <a:ext cx="4230777" cy="323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17"/>
              </a:lnTo>
              <a:lnTo>
                <a:pt x="4230777" y="112017"/>
              </a:lnTo>
              <a:lnTo>
                <a:pt x="4230777" y="32394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EBB6E-C445-40C1-9907-EFE47E949F33}">
      <dsp:nvSpPr>
        <dsp:cNvPr id="0" name=""/>
        <dsp:cNvSpPr/>
      </dsp:nvSpPr>
      <dsp:spPr>
        <a:xfrm>
          <a:off x="4021057" y="1712908"/>
          <a:ext cx="605679" cy="1631912"/>
        </a:xfrm>
        <a:custGeom>
          <a:avLst/>
          <a:gdLst/>
          <a:ahLst/>
          <a:cxnLst/>
          <a:rect l="0" t="0" r="0" b="0"/>
          <a:pathLst>
            <a:path>
              <a:moveTo>
                <a:pt x="605679" y="0"/>
              </a:moveTo>
              <a:lnTo>
                <a:pt x="0" y="1631912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975B84-B305-4D0F-975F-D41851BF99C7}">
      <dsp:nvSpPr>
        <dsp:cNvPr id="0" name=""/>
        <dsp:cNvSpPr/>
      </dsp:nvSpPr>
      <dsp:spPr>
        <a:xfrm>
          <a:off x="5380579" y="586662"/>
          <a:ext cx="91440" cy="3792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7359"/>
              </a:lnTo>
              <a:lnTo>
                <a:pt x="53488" y="167359"/>
              </a:lnTo>
              <a:lnTo>
                <a:pt x="53488" y="37928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5E355D-EFD3-4CA3-BD65-E96B3876BFBA}">
      <dsp:nvSpPr>
        <dsp:cNvPr id="0" name=""/>
        <dsp:cNvSpPr/>
      </dsp:nvSpPr>
      <dsp:spPr>
        <a:xfrm>
          <a:off x="217804" y="1659665"/>
          <a:ext cx="416007" cy="1670916"/>
        </a:xfrm>
        <a:custGeom>
          <a:avLst/>
          <a:gdLst/>
          <a:ahLst/>
          <a:cxnLst/>
          <a:rect l="0" t="0" r="0" b="0"/>
          <a:pathLst>
            <a:path>
              <a:moveTo>
                <a:pt x="416007" y="0"/>
              </a:moveTo>
              <a:lnTo>
                <a:pt x="0" y="167091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4F3D5-DFDB-4437-A450-28B7338DFC4A}">
      <dsp:nvSpPr>
        <dsp:cNvPr id="0" name=""/>
        <dsp:cNvSpPr/>
      </dsp:nvSpPr>
      <dsp:spPr>
        <a:xfrm>
          <a:off x="1918193" y="586662"/>
          <a:ext cx="3508106" cy="326040"/>
        </a:xfrm>
        <a:custGeom>
          <a:avLst/>
          <a:gdLst/>
          <a:ahLst/>
          <a:cxnLst/>
          <a:rect l="0" t="0" r="0" b="0"/>
          <a:pathLst>
            <a:path>
              <a:moveTo>
                <a:pt x="3508106" y="0"/>
              </a:moveTo>
              <a:lnTo>
                <a:pt x="3508106" y="114116"/>
              </a:lnTo>
              <a:lnTo>
                <a:pt x="0" y="114116"/>
              </a:lnTo>
              <a:lnTo>
                <a:pt x="0" y="32604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D9422-E15C-4EEF-91D7-987735FF2BF7}">
      <dsp:nvSpPr>
        <dsp:cNvPr id="0" name=""/>
        <dsp:cNvSpPr/>
      </dsp:nvSpPr>
      <dsp:spPr>
        <a:xfrm>
          <a:off x="4417136" y="107007"/>
          <a:ext cx="2018326" cy="479655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400" b="1" kern="1200" dirty="0">
              <a:solidFill>
                <a:srgbClr val="C00000"/>
              </a:solidFill>
              <a:latin typeface="Palatino Linotype" panose="02040502050505030304" pitchFamily="18" charset="0"/>
            </a:rPr>
            <a:t>PROBLEM</a:t>
          </a:r>
          <a:r>
            <a:rPr lang="en-US" sz="2400" b="1" kern="1200" dirty="0">
              <a:solidFill>
                <a:srgbClr val="C00000"/>
              </a:solidFill>
              <a:latin typeface="Palatino Linotype" panose="02040502050505030304" pitchFamily="18" charset="0"/>
            </a:rPr>
            <a:t>S</a:t>
          </a:r>
        </a:p>
      </dsp:txBody>
      <dsp:txXfrm>
        <a:off x="4417136" y="107007"/>
        <a:ext cx="2018326" cy="479655"/>
      </dsp:txXfrm>
    </dsp:sp>
    <dsp:sp modelId="{A9405C0C-8870-412F-A82F-BF07B5AA74D7}">
      <dsp:nvSpPr>
        <dsp:cNvPr id="0" name=""/>
        <dsp:cNvSpPr/>
      </dsp:nvSpPr>
      <dsp:spPr>
        <a:xfrm>
          <a:off x="312715" y="912702"/>
          <a:ext cx="3210955" cy="746962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Low solubility</a:t>
          </a:r>
        </a:p>
      </dsp:txBody>
      <dsp:txXfrm>
        <a:off x="312715" y="912702"/>
        <a:ext cx="3210955" cy="746962"/>
      </dsp:txXfrm>
    </dsp:sp>
    <dsp:sp modelId="{CAC3E3D1-169C-40F5-B86C-4ECF35E06DC0}">
      <dsp:nvSpPr>
        <dsp:cNvPr id="0" name=""/>
        <dsp:cNvSpPr/>
      </dsp:nvSpPr>
      <dsp:spPr>
        <a:xfrm>
          <a:off x="217804" y="1855977"/>
          <a:ext cx="3234166" cy="294920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217804" y="1855977"/>
        <a:ext cx="3234166" cy="2949208"/>
      </dsp:txXfrm>
    </dsp:sp>
    <dsp:sp modelId="{7DD4B26E-E3DE-4B06-8809-BDCE5003FBF4}">
      <dsp:nvSpPr>
        <dsp:cNvPr id="0" name=""/>
        <dsp:cNvSpPr/>
      </dsp:nvSpPr>
      <dsp:spPr>
        <a:xfrm>
          <a:off x="4424904" y="965946"/>
          <a:ext cx="2018326" cy="746962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Instability</a:t>
          </a:r>
        </a:p>
      </dsp:txBody>
      <dsp:txXfrm>
        <a:off x="4424904" y="965946"/>
        <a:ext cx="2018326" cy="746962"/>
      </dsp:txXfrm>
    </dsp:sp>
    <dsp:sp modelId="{790F36CE-209B-4791-BC42-2DCEAB119B4A}">
      <dsp:nvSpPr>
        <dsp:cNvPr id="0" name=""/>
        <dsp:cNvSpPr/>
      </dsp:nvSpPr>
      <dsp:spPr>
        <a:xfrm>
          <a:off x="4021057" y="1870217"/>
          <a:ext cx="3198219" cy="294920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4021057" y="1870217"/>
        <a:ext cx="3198219" cy="2949208"/>
      </dsp:txXfrm>
    </dsp:sp>
    <dsp:sp modelId="{327A548C-E504-4CCD-8EB0-7EDF15016766}">
      <dsp:nvSpPr>
        <dsp:cNvPr id="0" name=""/>
        <dsp:cNvSpPr/>
      </dsp:nvSpPr>
      <dsp:spPr>
        <a:xfrm>
          <a:off x="7976407" y="910603"/>
          <a:ext cx="3361340" cy="746962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Low bioavailability</a:t>
          </a:r>
        </a:p>
      </dsp:txBody>
      <dsp:txXfrm>
        <a:off x="7976407" y="910603"/>
        <a:ext cx="3361340" cy="746962"/>
      </dsp:txXfrm>
    </dsp:sp>
    <dsp:sp modelId="{CFA247A4-51C9-47CE-927B-1787F9E9BB8D}">
      <dsp:nvSpPr>
        <dsp:cNvPr id="0" name=""/>
        <dsp:cNvSpPr/>
      </dsp:nvSpPr>
      <dsp:spPr>
        <a:xfrm>
          <a:off x="7710417" y="1887251"/>
          <a:ext cx="3845053" cy="2949208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7710417" y="1887251"/>
        <a:ext cx="3845053" cy="2949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1DB55-96F5-4F74-B4BF-F2657A74B529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B5469-C8A3-49F9-B73B-F1C0DF4CF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4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3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Neurodegenerativne</a:t>
            </a:r>
            <a:r>
              <a:rPr lang="en-US" b="1" dirty="0"/>
              <a:t> </a:t>
            </a:r>
            <a:r>
              <a:rPr lang="en-US" b="1" dirty="0" err="1"/>
              <a:t>bolesti</a:t>
            </a:r>
            <a:r>
              <a:rPr lang="hr-HR" b="1" dirty="0"/>
              <a:t> (AB I PB) </a:t>
            </a:r>
            <a:r>
              <a:rPr lang="en-US" b="1" dirty="0"/>
              <a:t> </a:t>
            </a:r>
            <a:r>
              <a:rPr lang="en-US" b="1" dirty="0" err="1"/>
              <a:t>danas</a:t>
            </a:r>
            <a:r>
              <a:rPr lang="en-US" b="1" dirty="0"/>
              <a:t> </a:t>
            </a:r>
            <a:r>
              <a:rPr lang="en-US" b="1" dirty="0" err="1"/>
              <a:t>predstavljaju</a:t>
            </a:r>
            <a:r>
              <a:rPr lang="en-US" b="1" dirty="0"/>
              <a:t> </a:t>
            </a:r>
            <a:r>
              <a:rPr lang="en-US" b="1" dirty="0" err="1"/>
              <a:t>rastuć</a:t>
            </a:r>
            <a:r>
              <a:rPr lang="hr-HR" b="1" dirty="0"/>
              <a:t>i</a:t>
            </a:r>
            <a:r>
              <a:rPr lang="en-US" b="1" dirty="0"/>
              <a:t> </a:t>
            </a:r>
            <a:r>
              <a:rPr lang="en-US" b="1" dirty="0" err="1"/>
              <a:t>zdravstven</a:t>
            </a:r>
            <a:r>
              <a:rPr lang="hr-HR" b="1" dirty="0"/>
              <a:t>i</a:t>
            </a:r>
            <a:r>
              <a:rPr lang="en-US" b="1" dirty="0"/>
              <a:t>, </a:t>
            </a:r>
            <a:r>
              <a:rPr lang="en-US" b="1" dirty="0" err="1"/>
              <a:t>društven</a:t>
            </a:r>
            <a:r>
              <a:rPr lang="hr-HR" b="1" dirty="0"/>
              <a:t>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ekonomsk</a:t>
            </a:r>
            <a:r>
              <a:rPr lang="hr-HR" b="1" dirty="0"/>
              <a:t>i</a:t>
            </a:r>
            <a:r>
              <a:rPr lang="en-US" b="1" dirty="0"/>
              <a:t> </a:t>
            </a:r>
            <a:r>
              <a:rPr lang="hr-HR" b="1" dirty="0"/>
              <a:t>problem </a:t>
            </a:r>
            <a:r>
              <a:rPr lang="en-US" b="1" dirty="0" err="1"/>
              <a:t>Karakterizirani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progresivnom</a:t>
            </a:r>
            <a:r>
              <a:rPr lang="en-US" b="1" dirty="0"/>
              <a:t> </a:t>
            </a:r>
            <a:r>
              <a:rPr lang="en-US" b="1" dirty="0" err="1"/>
              <a:t>neuronskom</a:t>
            </a:r>
            <a:r>
              <a:rPr lang="en-US" b="1" dirty="0"/>
              <a:t> </a:t>
            </a:r>
            <a:r>
              <a:rPr lang="en-US" b="1" dirty="0" err="1"/>
              <a:t>disfunkcijom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konačno</a:t>
            </a:r>
            <a:r>
              <a:rPr lang="en-US" b="1" dirty="0"/>
              <a:t> </a:t>
            </a:r>
            <a:r>
              <a:rPr lang="en-US" b="1" dirty="0" err="1"/>
              <a:t>gubitkom</a:t>
            </a:r>
            <a:r>
              <a:rPr lang="en-US" b="1" dirty="0"/>
              <a:t> </a:t>
            </a:r>
            <a:r>
              <a:rPr lang="en-US" b="1" dirty="0" err="1"/>
              <a:t>neurona</a:t>
            </a:r>
            <a:r>
              <a:rPr lang="en-US" b="1" dirty="0"/>
              <a:t>, </a:t>
            </a:r>
            <a:r>
              <a:rPr lang="en-US" b="1" dirty="0" err="1"/>
              <a:t>što</a:t>
            </a:r>
            <a:r>
              <a:rPr lang="en-US" b="1" dirty="0"/>
              <a:t> </a:t>
            </a:r>
            <a:r>
              <a:rPr lang="en-US" b="1" dirty="0" err="1"/>
              <a:t>dovodi</a:t>
            </a:r>
            <a:r>
              <a:rPr lang="en-US" b="1" dirty="0"/>
              <a:t> do </a:t>
            </a:r>
            <a:r>
              <a:rPr lang="en-US" b="1" dirty="0" err="1"/>
              <a:t>kognitivnih</a:t>
            </a:r>
            <a:r>
              <a:rPr lang="en-US" b="1" dirty="0"/>
              <a:t>, </a:t>
            </a:r>
            <a:r>
              <a:rPr lang="en-US" b="1" dirty="0" err="1"/>
              <a:t>emocionalnih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bihevioralnih</a:t>
            </a:r>
            <a:r>
              <a:rPr lang="en-US" b="1" dirty="0"/>
              <a:t> </a:t>
            </a:r>
            <a:r>
              <a:rPr lang="en-US" b="1" dirty="0" err="1"/>
              <a:t>promjena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</a:t>
            </a:r>
            <a:r>
              <a:rPr lang="en-US" b="1" dirty="0" err="1"/>
              <a:t>duboko</a:t>
            </a:r>
            <a:r>
              <a:rPr lang="en-US" b="1" dirty="0"/>
              <a:t> </a:t>
            </a:r>
            <a:r>
              <a:rPr lang="en-US" b="1" dirty="0" err="1"/>
              <a:t>narušavaju</a:t>
            </a:r>
            <a:r>
              <a:rPr lang="en-US" b="1" dirty="0"/>
              <a:t> </a:t>
            </a:r>
            <a:r>
              <a:rPr lang="en-US" b="1" dirty="0" err="1"/>
              <a:t>kvalitetu</a:t>
            </a:r>
            <a:r>
              <a:rPr lang="en-US" b="1" dirty="0"/>
              <a:t> </a:t>
            </a:r>
            <a:r>
              <a:rPr lang="en-US" b="1" dirty="0" err="1"/>
              <a:t>života</a:t>
            </a:r>
            <a:r>
              <a:rPr lang="en-US" dirty="0"/>
              <a:t>. </a:t>
            </a:r>
            <a:endParaRPr lang="hr-HR" dirty="0"/>
          </a:p>
          <a:p>
            <a:endParaRPr lang="hr-HR" dirty="0"/>
          </a:p>
          <a:p>
            <a:r>
              <a:rPr lang="en-US" b="1" dirty="0"/>
              <a:t>Na </a:t>
            </a:r>
            <a:r>
              <a:rPr lang="en-US" b="1" dirty="0" err="1"/>
              <a:t>molekularnoj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staničnoj</a:t>
            </a:r>
            <a:r>
              <a:rPr lang="en-US" b="1" dirty="0"/>
              <a:t> </a:t>
            </a:r>
            <a:r>
              <a:rPr lang="en-US" b="1" dirty="0" err="1"/>
              <a:t>razini</a:t>
            </a:r>
            <a:r>
              <a:rPr lang="en-US" b="1" dirty="0"/>
              <a:t>, </a:t>
            </a:r>
            <a:r>
              <a:rPr lang="en-US" b="1" dirty="0" err="1"/>
              <a:t>različiti</a:t>
            </a:r>
            <a:r>
              <a:rPr lang="en-US" b="1" dirty="0"/>
              <a:t> </a:t>
            </a:r>
            <a:r>
              <a:rPr lang="en-US" b="1" dirty="0" err="1"/>
              <a:t>isprepleteni</a:t>
            </a:r>
            <a:r>
              <a:rPr lang="en-US" b="1" dirty="0"/>
              <a:t> </a:t>
            </a:r>
            <a:r>
              <a:rPr lang="en-US" b="1" dirty="0" err="1"/>
              <a:t>mehanizmi</a:t>
            </a:r>
            <a:r>
              <a:rPr lang="en-US" b="1" dirty="0"/>
              <a:t> </a:t>
            </a:r>
            <a:r>
              <a:rPr lang="en-US" b="1" dirty="0" err="1"/>
              <a:t>pridonose</a:t>
            </a:r>
            <a:r>
              <a:rPr lang="en-US" b="1" dirty="0"/>
              <a:t> </a:t>
            </a:r>
            <a:r>
              <a:rPr lang="en-US" b="1" dirty="0" err="1"/>
              <a:t>progresivnosti</a:t>
            </a:r>
            <a:r>
              <a:rPr lang="en-US" b="1" dirty="0"/>
              <a:t> </a:t>
            </a:r>
            <a:r>
              <a:rPr lang="en-US" b="1" dirty="0" err="1"/>
              <a:t>ovih</a:t>
            </a:r>
            <a:r>
              <a:rPr lang="en-US" b="1" dirty="0"/>
              <a:t> </a:t>
            </a:r>
            <a:r>
              <a:rPr lang="en-US" b="1" dirty="0" err="1"/>
              <a:t>poremećaja</a:t>
            </a:r>
            <a:r>
              <a:rPr lang="en-US" b="1" dirty="0"/>
              <a:t>. </a:t>
            </a:r>
            <a:r>
              <a:rPr lang="hr-HR" b="1" dirty="0"/>
              <a:t>Sve bolesti </a:t>
            </a:r>
            <a:r>
              <a:rPr lang="en-US" b="1" dirty="0" err="1"/>
              <a:t>imaju</a:t>
            </a:r>
            <a:r>
              <a:rPr lang="en-US" b="1" dirty="0"/>
              <a:t> </a:t>
            </a:r>
            <a:r>
              <a:rPr lang="en-US" b="1" dirty="0" err="1"/>
              <a:t>nekoliko</a:t>
            </a:r>
            <a:r>
              <a:rPr lang="en-US" b="1" dirty="0"/>
              <a:t> </a:t>
            </a:r>
            <a:r>
              <a:rPr lang="en-US" b="1" dirty="0" err="1"/>
              <a:t>zajedničkih</a:t>
            </a:r>
            <a:r>
              <a:rPr lang="en-US" b="1" dirty="0"/>
              <a:t> </a:t>
            </a:r>
            <a:r>
              <a:rPr lang="en-US" b="1" dirty="0" err="1"/>
              <a:t>temeljnih</a:t>
            </a:r>
            <a:r>
              <a:rPr lang="en-US" b="1" dirty="0"/>
              <a:t> </a:t>
            </a:r>
            <a:r>
              <a:rPr lang="en-US" b="1" dirty="0" err="1"/>
              <a:t>mehanizama</a:t>
            </a:r>
            <a:r>
              <a:rPr lang="en-US" b="1" dirty="0"/>
              <a:t>. </a:t>
            </a:r>
            <a:endParaRPr lang="hr-HR" b="1" dirty="0"/>
          </a:p>
          <a:p>
            <a:endParaRPr lang="hr-HR" b="1" dirty="0"/>
          </a:p>
          <a:p>
            <a:r>
              <a:rPr lang="en-US" dirty="0"/>
              <a:t>To </a:t>
            </a:r>
            <a:r>
              <a:rPr lang="en-US" dirty="0" err="1"/>
              <a:t>uključuje</a:t>
            </a:r>
            <a:r>
              <a:rPr lang="en-US" dirty="0"/>
              <a:t> </a:t>
            </a:r>
            <a:r>
              <a:rPr lang="en-US" dirty="0" err="1"/>
              <a:t>oksidativni</a:t>
            </a:r>
            <a:r>
              <a:rPr lang="en-US" dirty="0"/>
              <a:t> </a:t>
            </a:r>
            <a:r>
              <a:rPr lang="en-US" dirty="0" err="1"/>
              <a:t>stres</a:t>
            </a:r>
            <a:r>
              <a:rPr lang="en-US" dirty="0"/>
              <a:t> (OS), </a:t>
            </a:r>
            <a:endParaRPr lang="hr-HR" dirty="0"/>
          </a:p>
          <a:p>
            <a:r>
              <a:rPr lang="en-US" dirty="0" err="1"/>
              <a:t>oštećenje</a:t>
            </a:r>
            <a:r>
              <a:rPr lang="en-US" dirty="0"/>
              <a:t> </a:t>
            </a:r>
            <a:r>
              <a:rPr lang="en-US" dirty="0" err="1"/>
              <a:t>mitohondrijske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, </a:t>
            </a:r>
            <a:r>
              <a:rPr lang="en-US" dirty="0" err="1"/>
              <a:t>ekscitotoksičnost</a:t>
            </a:r>
            <a:r>
              <a:rPr lang="en-US" dirty="0"/>
              <a:t>, </a:t>
            </a:r>
            <a:endParaRPr lang="hr-HR" dirty="0"/>
          </a:p>
          <a:p>
            <a:r>
              <a:rPr lang="en-US" dirty="0" err="1"/>
              <a:t>kronični</a:t>
            </a:r>
            <a:r>
              <a:rPr lang="en-US" dirty="0"/>
              <a:t> </a:t>
            </a:r>
            <a:r>
              <a:rPr lang="en-US" dirty="0" err="1"/>
              <a:t>upalni</a:t>
            </a:r>
            <a:r>
              <a:rPr lang="en-US" dirty="0"/>
              <a:t> </a:t>
            </a:r>
            <a:r>
              <a:rPr lang="en-US" dirty="0" err="1"/>
              <a:t>odgovor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gliozu</a:t>
            </a:r>
            <a:r>
              <a:rPr lang="en-US" dirty="0"/>
              <a:t>,</a:t>
            </a:r>
            <a:endParaRPr lang="hr-HR" dirty="0"/>
          </a:p>
          <a:p>
            <a:r>
              <a:rPr lang="en-US" dirty="0"/>
              <a:t> </a:t>
            </a:r>
            <a:r>
              <a:rPr lang="en-US" dirty="0" err="1"/>
              <a:t>pogrešno</a:t>
            </a:r>
            <a:r>
              <a:rPr lang="en-US" dirty="0"/>
              <a:t> </a:t>
            </a:r>
            <a:r>
              <a:rPr lang="en-US" dirty="0" err="1"/>
              <a:t>savijanje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, </a:t>
            </a:r>
            <a:r>
              <a:rPr lang="en-US" dirty="0" err="1"/>
              <a:t>agregaciju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nakupljanje</a:t>
            </a:r>
            <a:r>
              <a:rPr lang="en-US" dirty="0"/>
              <a:t>, </a:t>
            </a:r>
            <a:endParaRPr lang="hr-HR" dirty="0"/>
          </a:p>
          <a:p>
            <a:r>
              <a:rPr lang="en-US" dirty="0" err="1"/>
              <a:t>deregulaciju</a:t>
            </a:r>
            <a:r>
              <a:rPr lang="en-US" dirty="0"/>
              <a:t> </a:t>
            </a:r>
            <a:r>
              <a:rPr lang="en-US" dirty="0" err="1"/>
              <a:t>autofagije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hr-HR" dirty="0"/>
          </a:p>
          <a:p>
            <a:r>
              <a:rPr lang="en-US" dirty="0" err="1"/>
              <a:t>proteosomsku</a:t>
            </a:r>
            <a:r>
              <a:rPr lang="en-US" dirty="0"/>
              <a:t> </a:t>
            </a:r>
            <a:r>
              <a:rPr lang="en-US" dirty="0" err="1"/>
              <a:t>razgradnju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, </a:t>
            </a:r>
            <a:endParaRPr lang="hr-HR" dirty="0"/>
          </a:p>
          <a:p>
            <a:r>
              <a:rPr lang="en-US" dirty="0" err="1"/>
              <a:t>promjene</a:t>
            </a:r>
            <a:r>
              <a:rPr lang="en-US" dirty="0"/>
              <a:t> u </a:t>
            </a:r>
            <a:r>
              <a:rPr lang="en-US" dirty="0" err="1"/>
              <a:t>lipidnom</a:t>
            </a:r>
            <a:r>
              <a:rPr lang="en-US" dirty="0"/>
              <a:t> </a:t>
            </a:r>
            <a:r>
              <a:rPr lang="en-US" dirty="0" err="1"/>
              <a:t>profilu</a:t>
            </a:r>
            <a:r>
              <a:rPr lang="en-US" dirty="0"/>
              <a:t> </a:t>
            </a:r>
            <a:r>
              <a:rPr lang="en-US" dirty="0" err="1"/>
              <a:t>mozga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poremećeni</a:t>
            </a:r>
            <a:r>
              <a:rPr lang="en-US" dirty="0"/>
              <a:t> </a:t>
            </a:r>
            <a:r>
              <a:rPr lang="en-US" dirty="0" err="1"/>
              <a:t>metabolizam</a:t>
            </a:r>
            <a:r>
              <a:rPr lang="en-US" dirty="0"/>
              <a:t> </a:t>
            </a:r>
            <a:r>
              <a:rPr lang="en-US" dirty="0" err="1"/>
              <a:t>ceramida</a:t>
            </a:r>
            <a:r>
              <a:rPr lang="en-US" dirty="0"/>
              <a:t>, </a:t>
            </a:r>
            <a:endParaRPr lang="hr-HR" dirty="0"/>
          </a:p>
          <a:p>
            <a:r>
              <a:rPr lang="en-US" dirty="0" err="1"/>
              <a:t>oštećenje</a:t>
            </a:r>
            <a:r>
              <a:rPr lang="en-US" dirty="0"/>
              <a:t> </a:t>
            </a:r>
            <a:r>
              <a:rPr lang="en-US" dirty="0" err="1"/>
              <a:t>sinaptičkih</a:t>
            </a:r>
            <a:r>
              <a:rPr lang="en-US" dirty="0"/>
              <a:t> </a:t>
            </a:r>
            <a:r>
              <a:rPr lang="en-US" dirty="0" err="1"/>
              <a:t>funkciju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, u </a:t>
            </a:r>
            <a:r>
              <a:rPr lang="en-US" dirty="0" err="1"/>
              <a:t>konačnici</a:t>
            </a:r>
            <a:r>
              <a:rPr lang="en-US" dirty="0"/>
              <a:t>, </a:t>
            </a:r>
            <a:r>
              <a:rPr lang="en-US" dirty="0" err="1"/>
              <a:t>smrt</a:t>
            </a:r>
            <a:r>
              <a:rPr lang="en-US" dirty="0"/>
              <a:t> </a:t>
            </a:r>
            <a:r>
              <a:rPr lang="en-US" dirty="0" err="1"/>
              <a:t>neurona</a:t>
            </a:r>
            <a:r>
              <a:rPr lang="en-US" dirty="0"/>
              <a:t> [2-8].</a:t>
            </a:r>
          </a:p>
          <a:p>
            <a:endParaRPr lang="hr-HR" dirty="0"/>
          </a:p>
          <a:p>
            <a:r>
              <a:rPr lang="en-US" b="1" dirty="0">
                <a:solidFill>
                  <a:srgbClr val="C00000"/>
                </a:solidFill>
              </a:rPr>
              <a:t>OS je </a:t>
            </a:r>
            <a:r>
              <a:rPr lang="en-US" b="1" dirty="0" err="1">
                <a:solidFill>
                  <a:srgbClr val="C00000"/>
                </a:solidFill>
              </a:rPr>
              <a:t>jedan</a:t>
            </a:r>
            <a:r>
              <a:rPr lang="en-US" b="1" dirty="0">
                <a:solidFill>
                  <a:srgbClr val="C00000"/>
                </a:solidFill>
              </a:rPr>
              <a:t> od </a:t>
            </a:r>
            <a:r>
              <a:rPr lang="en-US" b="1" dirty="0" err="1">
                <a:solidFill>
                  <a:srgbClr val="C00000"/>
                </a:solidFill>
              </a:rPr>
              <a:t>najvažnijih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mehanizama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koji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pridonose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staničnom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oštećenju</a:t>
            </a:r>
            <a:r>
              <a:rPr lang="en-US" b="1" dirty="0">
                <a:solidFill>
                  <a:srgbClr val="C00000"/>
                </a:solidFill>
              </a:rPr>
              <a:t> u </a:t>
            </a:r>
            <a:r>
              <a:rPr lang="en-US" b="1" dirty="0" err="1">
                <a:solidFill>
                  <a:srgbClr val="C00000"/>
                </a:solidFill>
              </a:rPr>
              <a:t>neurodegenerativnim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bolestima</a:t>
            </a:r>
            <a:r>
              <a:rPr lang="en-US" b="1" dirty="0">
                <a:solidFill>
                  <a:srgbClr val="C00000"/>
                </a:solidFill>
              </a:rPr>
              <a:t> [2,6,19–22]. </a:t>
            </a:r>
            <a:r>
              <a:rPr lang="en-US" b="1" dirty="0" err="1">
                <a:solidFill>
                  <a:srgbClr val="C00000"/>
                </a:solidFill>
              </a:rPr>
              <a:t>Nastaje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kada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proizvodnja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reaktivnih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vrsta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kisika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dušika</a:t>
            </a:r>
            <a:r>
              <a:rPr lang="en-US" b="1" dirty="0">
                <a:solidFill>
                  <a:srgbClr val="C00000"/>
                </a:solidFill>
              </a:rPr>
              <a:t> (ROS </a:t>
            </a:r>
            <a:r>
              <a:rPr lang="en-US" b="1" dirty="0" err="1">
                <a:solidFill>
                  <a:srgbClr val="C00000"/>
                </a:solidFill>
              </a:rPr>
              <a:t>i</a:t>
            </a:r>
            <a:r>
              <a:rPr lang="en-US" b="1" dirty="0">
                <a:solidFill>
                  <a:srgbClr val="C00000"/>
                </a:solidFill>
              </a:rPr>
              <a:t> RNS) </a:t>
            </a:r>
            <a:r>
              <a:rPr lang="en-US" b="1" dirty="0" err="1">
                <a:solidFill>
                  <a:srgbClr val="C00000"/>
                </a:solidFill>
              </a:rPr>
              <a:t>premašuje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endogene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sustave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enzimske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neenzimske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antioksidativne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obrane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remeteći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staničnu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redoks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homeostazu</a:t>
            </a:r>
            <a:r>
              <a:rPr lang="en-US" dirty="0"/>
              <a:t>. U AD-u OS </a:t>
            </a:r>
            <a:r>
              <a:rPr lang="en-US" dirty="0" err="1"/>
              <a:t>predstavlja</a:t>
            </a:r>
            <a:r>
              <a:rPr lang="en-US" dirty="0"/>
              <a:t> rani </a:t>
            </a:r>
            <a:r>
              <a:rPr lang="en-US" dirty="0" err="1"/>
              <a:t>događaj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uvelike</a:t>
            </a:r>
            <a:r>
              <a:rPr lang="en-US" dirty="0"/>
              <a:t> </a:t>
            </a:r>
            <a:r>
              <a:rPr lang="en-US" dirty="0" err="1"/>
              <a:t>prethodi</a:t>
            </a:r>
            <a:r>
              <a:rPr lang="en-US" dirty="0"/>
              <a:t> </a:t>
            </a:r>
            <a:r>
              <a:rPr lang="en-US" dirty="0" err="1"/>
              <a:t>pojavi</a:t>
            </a:r>
            <a:r>
              <a:rPr lang="en-US" dirty="0"/>
              <a:t> </a:t>
            </a:r>
            <a:r>
              <a:rPr lang="en-US" dirty="0" err="1"/>
              <a:t>prvih</a:t>
            </a:r>
            <a:r>
              <a:rPr lang="en-US" dirty="0"/>
              <a:t> </a:t>
            </a:r>
            <a:r>
              <a:rPr lang="en-US" dirty="0" err="1"/>
              <a:t>kliničkih</a:t>
            </a:r>
            <a:r>
              <a:rPr lang="en-US" dirty="0"/>
              <a:t> </a:t>
            </a:r>
            <a:r>
              <a:rPr lang="en-US" dirty="0" err="1"/>
              <a:t>simptoma</a:t>
            </a:r>
            <a:r>
              <a:rPr lang="en-US" dirty="0"/>
              <a:t> [23-25]. Kao </a:t>
            </a:r>
            <a:r>
              <a:rPr lang="en-US" dirty="0" err="1"/>
              <a:t>visoko</a:t>
            </a:r>
            <a:r>
              <a:rPr lang="en-US" dirty="0"/>
              <a:t> </a:t>
            </a:r>
            <a:r>
              <a:rPr lang="en-US" dirty="0" err="1"/>
              <a:t>reaktivni</a:t>
            </a:r>
            <a:r>
              <a:rPr lang="en-US" dirty="0"/>
              <a:t> </a:t>
            </a:r>
            <a:r>
              <a:rPr lang="en-US" dirty="0" err="1"/>
              <a:t>dijelovi</a:t>
            </a:r>
            <a:r>
              <a:rPr lang="en-US" dirty="0"/>
              <a:t>, ROS </a:t>
            </a:r>
            <a:r>
              <a:rPr lang="en-US" dirty="0" err="1"/>
              <a:t>i</a:t>
            </a:r>
            <a:r>
              <a:rPr lang="en-US" dirty="0"/>
              <a:t> RNS </a:t>
            </a:r>
            <a:r>
              <a:rPr lang="en-US" dirty="0" err="1"/>
              <a:t>reagiraju</a:t>
            </a:r>
            <a:r>
              <a:rPr lang="en-US" dirty="0"/>
              <a:t> s </a:t>
            </a:r>
            <a:r>
              <a:rPr lang="en-US" b="1" dirty="0" err="1"/>
              <a:t>obližnjim</a:t>
            </a:r>
            <a:r>
              <a:rPr lang="en-US" b="1" dirty="0"/>
              <a:t> </a:t>
            </a:r>
            <a:r>
              <a:rPr lang="en-US" b="1" dirty="0" err="1"/>
              <a:t>molekularnim</a:t>
            </a:r>
            <a:r>
              <a:rPr lang="en-US" b="1" dirty="0"/>
              <a:t> </a:t>
            </a:r>
            <a:r>
              <a:rPr lang="en-US" b="1" dirty="0" err="1"/>
              <a:t>ciljevima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proteini</a:t>
            </a:r>
            <a:r>
              <a:rPr lang="en-US" dirty="0"/>
              <a:t>, DNA, </a:t>
            </a:r>
            <a:r>
              <a:rPr lang="en-US" dirty="0" err="1"/>
              <a:t>lipidi</a:t>
            </a:r>
            <a:r>
              <a:rPr lang="en-US" dirty="0"/>
              <a:t>, </a:t>
            </a:r>
            <a:r>
              <a:rPr lang="en-US" dirty="0" err="1"/>
              <a:t>ugljikohidrati</a:t>
            </a:r>
            <a:r>
              <a:rPr lang="en-US" dirty="0"/>
              <a:t>), </a:t>
            </a:r>
            <a:r>
              <a:rPr lang="en-US" dirty="0" err="1"/>
              <a:t>narušavajući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ugrožavajući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funkciju</a:t>
            </a:r>
            <a:r>
              <a:rPr lang="en-US" dirty="0"/>
              <a:t>.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remeti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funkciju</a:t>
            </a:r>
            <a:r>
              <a:rPr lang="en-US" dirty="0"/>
              <a:t>, </a:t>
            </a:r>
            <a:r>
              <a:rPr lang="en-US" dirty="0" err="1"/>
              <a:t>oksidativno</a:t>
            </a:r>
            <a:r>
              <a:rPr lang="en-US" dirty="0"/>
              <a:t> </a:t>
            </a:r>
            <a:r>
              <a:rPr lang="en-US" dirty="0" err="1"/>
              <a:t>oštećenje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uzrokuje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konformacijske</a:t>
            </a:r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potiče</a:t>
            </a:r>
            <a:r>
              <a:rPr lang="en-US" dirty="0"/>
              <a:t> </a:t>
            </a:r>
            <a:r>
              <a:rPr lang="en-US" dirty="0" err="1"/>
              <a:t>agregaciju</a:t>
            </a:r>
            <a:r>
              <a:rPr lang="en-US" dirty="0"/>
              <a:t>. </a:t>
            </a:r>
            <a:r>
              <a:rPr lang="en-US" dirty="0" err="1"/>
              <a:t>Naknadno</a:t>
            </a:r>
            <a:r>
              <a:rPr lang="en-US" dirty="0"/>
              <a:t>, </a:t>
            </a:r>
            <a:r>
              <a:rPr lang="en-US" dirty="0" err="1"/>
              <a:t>nakupljanje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dovodi</a:t>
            </a:r>
            <a:r>
              <a:rPr lang="en-US" dirty="0"/>
              <a:t> do </a:t>
            </a:r>
            <a:r>
              <a:rPr lang="en-US" dirty="0" err="1"/>
              <a:t>raširene</a:t>
            </a:r>
            <a:r>
              <a:rPr lang="en-US" dirty="0"/>
              <a:t> </a:t>
            </a:r>
            <a:r>
              <a:rPr lang="en-US" dirty="0" err="1"/>
              <a:t>aktivacije</a:t>
            </a:r>
            <a:r>
              <a:rPr lang="en-US" dirty="0"/>
              <a:t> </a:t>
            </a:r>
            <a:r>
              <a:rPr lang="en-US" dirty="0" err="1"/>
              <a:t>mikroglije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pokreće</a:t>
            </a:r>
            <a:r>
              <a:rPr lang="en-US" dirty="0"/>
              <a:t> </a:t>
            </a:r>
            <a:r>
              <a:rPr lang="en-US" dirty="0" err="1"/>
              <a:t>aktivaciju</a:t>
            </a:r>
            <a:r>
              <a:rPr lang="en-US" dirty="0"/>
              <a:t> </a:t>
            </a:r>
            <a:r>
              <a:rPr lang="en-US" dirty="0" err="1"/>
              <a:t>upalnih</a:t>
            </a:r>
            <a:r>
              <a:rPr lang="en-US" dirty="0"/>
              <a:t> </a:t>
            </a:r>
            <a:r>
              <a:rPr lang="en-US" dirty="0" err="1"/>
              <a:t>puteva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oslobađanje</a:t>
            </a:r>
            <a:r>
              <a:rPr lang="en-US" dirty="0"/>
              <a:t> </a:t>
            </a:r>
            <a:r>
              <a:rPr lang="en-US" dirty="0" err="1"/>
              <a:t>proupalnih</a:t>
            </a:r>
            <a:r>
              <a:rPr lang="en-US" dirty="0"/>
              <a:t> </a:t>
            </a:r>
            <a:r>
              <a:rPr lang="en-US" dirty="0" err="1"/>
              <a:t>medijatora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zauzvrat</a:t>
            </a:r>
            <a:r>
              <a:rPr lang="en-US" dirty="0"/>
              <a:t> </a:t>
            </a:r>
            <a:r>
              <a:rPr lang="en-US" dirty="0" err="1"/>
              <a:t>dodatno</a:t>
            </a:r>
            <a:r>
              <a:rPr lang="en-US" dirty="0"/>
              <a:t> </a:t>
            </a:r>
            <a:r>
              <a:rPr lang="en-US" dirty="0" err="1"/>
              <a:t>povećava</a:t>
            </a:r>
            <a:r>
              <a:rPr lang="en-US" dirty="0"/>
              <a:t> </a:t>
            </a:r>
            <a:r>
              <a:rPr lang="en-US" dirty="0" err="1"/>
              <a:t>stvaranje</a:t>
            </a:r>
            <a:r>
              <a:rPr lang="en-US" dirty="0"/>
              <a:t> ROS-a, OS, </a:t>
            </a:r>
            <a:r>
              <a:rPr lang="en-US" dirty="0" err="1"/>
              <a:t>agregaciju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oštećenje</a:t>
            </a:r>
            <a:r>
              <a:rPr lang="en-US" dirty="0"/>
              <a:t> </a:t>
            </a:r>
            <a:r>
              <a:rPr lang="en-US" dirty="0" err="1"/>
              <a:t>neurona</a:t>
            </a:r>
            <a:r>
              <a:rPr lang="en-US" dirty="0"/>
              <a:t>. U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začaranom</a:t>
            </a:r>
            <a:r>
              <a:rPr lang="en-US" dirty="0"/>
              <a:t> </a:t>
            </a:r>
            <a:r>
              <a:rPr lang="en-US" dirty="0" err="1"/>
              <a:t>krugu</a:t>
            </a:r>
            <a:r>
              <a:rPr lang="en-US" dirty="0"/>
              <a:t>, </a:t>
            </a:r>
            <a:r>
              <a:rPr lang="en-US" dirty="0" err="1"/>
              <a:t>razgradnja</a:t>
            </a:r>
            <a:r>
              <a:rPr lang="en-US" dirty="0"/>
              <a:t> </a:t>
            </a:r>
            <a:r>
              <a:rPr lang="en-US" dirty="0" err="1"/>
              <a:t>krivo</a:t>
            </a:r>
            <a:r>
              <a:rPr lang="en-US" dirty="0"/>
              <a:t> </a:t>
            </a:r>
            <a:r>
              <a:rPr lang="en-US" dirty="0" err="1"/>
              <a:t>presavijenih</a:t>
            </a:r>
            <a:r>
              <a:rPr lang="en-US" dirty="0"/>
              <a:t> </a:t>
            </a:r>
            <a:r>
              <a:rPr lang="en-US" dirty="0" err="1"/>
              <a:t>proteina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oštećenih</a:t>
            </a:r>
            <a:r>
              <a:rPr lang="en-US" dirty="0"/>
              <a:t> </a:t>
            </a:r>
            <a:r>
              <a:rPr lang="en-US" dirty="0" err="1"/>
              <a:t>organela</a:t>
            </a:r>
            <a:r>
              <a:rPr lang="en-US" dirty="0"/>
              <a:t> </a:t>
            </a:r>
            <a:r>
              <a:rPr lang="en-US" dirty="0" err="1"/>
              <a:t>sustavom</a:t>
            </a:r>
            <a:r>
              <a:rPr lang="en-US" dirty="0"/>
              <a:t> </a:t>
            </a:r>
            <a:r>
              <a:rPr lang="en-US" dirty="0" err="1"/>
              <a:t>ubikvitin</a:t>
            </a:r>
            <a:r>
              <a:rPr lang="en-US" dirty="0"/>
              <a:t>/</a:t>
            </a:r>
            <a:r>
              <a:rPr lang="en-US" dirty="0" err="1"/>
              <a:t>proteasom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autofagija</a:t>
            </a:r>
            <a:r>
              <a:rPr lang="en-US" dirty="0"/>
              <a:t> </a:t>
            </a:r>
            <a:r>
              <a:rPr lang="en-US" dirty="0" err="1"/>
              <a:t>također</a:t>
            </a:r>
            <a:r>
              <a:rPr lang="en-US" dirty="0"/>
              <a:t> je </a:t>
            </a:r>
            <a:r>
              <a:rPr lang="en-US" dirty="0" err="1"/>
              <a:t>poremećena</a:t>
            </a:r>
            <a:r>
              <a:rPr lang="en-US" dirty="0"/>
              <a:t> [5,6,8,10,26-30].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tiče</a:t>
            </a:r>
            <a:r>
              <a:rPr lang="en-US" dirty="0"/>
              <a:t> </a:t>
            </a:r>
            <a:r>
              <a:rPr lang="en-US" dirty="0" err="1"/>
              <a:t>oksidativnog</a:t>
            </a:r>
            <a:r>
              <a:rPr lang="en-US" dirty="0"/>
              <a:t> </a:t>
            </a:r>
            <a:r>
              <a:rPr lang="en-US" dirty="0" err="1"/>
              <a:t>oštećenja</a:t>
            </a:r>
            <a:r>
              <a:rPr lang="en-US" dirty="0"/>
              <a:t> </a:t>
            </a:r>
            <a:r>
              <a:rPr lang="en-US" dirty="0" err="1"/>
              <a:t>molekula</a:t>
            </a:r>
            <a:r>
              <a:rPr lang="en-US" dirty="0"/>
              <a:t> </a:t>
            </a:r>
            <a:r>
              <a:rPr lang="en-US" dirty="0" err="1"/>
              <a:t>lipida</a:t>
            </a:r>
            <a:r>
              <a:rPr lang="en-US" dirty="0"/>
              <a:t>, </a:t>
            </a:r>
            <a:r>
              <a:rPr lang="en-US" dirty="0" err="1"/>
              <a:t>povećana</a:t>
            </a:r>
            <a:r>
              <a:rPr lang="en-US" dirty="0"/>
              <a:t> </a:t>
            </a:r>
            <a:r>
              <a:rPr lang="en-US" dirty="0" err="1"/>
              <a:t>proizvodnja</a:t>
            </a:r>
            <a:r>
              <a:rPr lang="en-US" dirty="0"/>
              <a:t> 4-hidroksi-2-nonenala (HNE), </a:t>
            </a:r>
            <a:r>
              <a:rPr lang="en-US" dirty="0" err="1"/>
              <a:t>krajnjeg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peroksidacije</a:t>
            </a:r>
            <a:r>
              <a:rPr lang="en-US" dirty="0"/>
              <a:t> </a:t>
            </a:r>
            <a:r>
              <a:rPr lang="en-US" dirty="0" err="1"/>
              <a:t>lipida</a:t>
            </a:r>
            <a:r>
              <a:rPr lang="en-US" dirty="0"/>
              <a:t>, </a:t>
            </a:r>
            <a:r>
              <a:rPr lang="en-US" dirty="0" err="1"/>
              <a:t>sprječava</a:t>
            </a:r>
            <a:r>
              <a:rPr lang="en-US" dirty="0"/>
              <a:t> </a:t>
            </a:r>
            <a:r>
              <a:rPr lang="en-US" dirty="0" err="1"/>
              <a:t>uklanjanje</a:t>
            </a:r>
            <a:r>
              <a:rPr lang="en-US" dirty="0"/>
              <a:t> </a:t>
            </a:r>
            <a:r>
              <a:rPr lang="en-US" dirty="0" err="1"/>
              <a:t>glutamata</a:t>
            </a:r>
            <a:r>
              <a:rPr lang="en-US" dirty="0"/>
              <a:t> </a:t>
            </a:r>
            <a:r>
              <a:rPr lang="en-US" dirty="0" err="1"/>
              <a:t>inhibicijom</a:t>
            </a:r>
            <a:r>
              <a:rPr lang="en-US" dirty="0"/>
              <a:t> </a:t>
            </a:r>
            <a:r>
              <a:rPr lang="en-US" dirty="0" err="1"/>
              <a:t>transportera</a:t>
            </a:r>
            <a:r>
              <a:rPr lang="en-US" dirty="0"/>
              <a:t> </a:t>
            </a:r>
            <a:r>
              <a:rPr lang="en-US" dirty="0" err="1"/>
              <a:t>glutamata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zajedno</a:t>
            </a:r>
            <a:r>
              <a:rPr lang="en-US" dirty="0"/>
              <a:t> s </a:t>
            </a:r>
            <a:r>
              <a:rPr lang="en-US" dirty="0" err="1"/>
              <a:t>deplecijom</a:t>
            </a:r>
            <a:r>
              <a:rPr lang="en-US" dirty="0"/>
              <a:t> ATP-a, </a:t>
            </a:r>
            <a:r>
              <a:rPr lang="en-US" dirty="0" err="1"/>
              <a:t>potiče</a:t>
            </a:r>
            <a:r>
              <a:rPr lang="en-US" dirty="0"/>
              <a:t> </a:t>
            </a:r>
            <a:r>
              <a:rPr lang="en-US" dirty="0" err="1"/>
              <a:t>ekscitotoksičnost</a:t>
            </a:r>
            <a:r>
              <a:rPr lang="en-US" dirty="0"/>
              <a:t> </a:t>
            </a:r>
            <a:r>
              <a:rPr lang="en-US" dirty="0" err="1"/>
              <a:t>posredovanu</a:t>
            </a:r>
            <a:r>
              <a:rPr lang="en-US" dirty="0"/>
              <a:t> </a:t>
            </a:r>
            <a:r>
              <a:rPr lang="en-US" dirty="0" err="1"/>
              <a:t>glutamatom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povećava</a:t>
            </a:r>
            <a:r>
              <a:rPr lang="en-US" dirty="0"/>
              <a:t> </a:t>
            </a:r>
            <a:r>
              <a:rPr lang="en-US" dirty="0" err="1"/>
              <a:t>proizvodnju</a:t>
            </a:r>
            <a:r>
              <a:rPr lang="en-US" dirty="0"/>
              <a:t> </a:t>
            </a:r>
            <a:r>
              <a:rPr lang="en-US" dirty="0" err="1"/>
              <a:t>dušikovog</a:t>
            </a:r>
            <a:r>
              <a:rPr lang="en-US" dirty="0"/>
              <a:t> </a:t>
            </a:r>
            <a:r>
              <a:rPr lang="en-US" dirty="0" err="1"/>
              <a:t>oksida</a:t>
            </a:r>
            <a:r>
              <a:rPr lang="en-US" dirty="0"/>
              <a:t> (NO). OS </a:t>
            </a:r>
            <a:r>
              <a:rPr lang="en-US" dirty="0" err="1"/>
              <a:t>također</a:t>
            </a:r>
            <a:r>
              <a:rPr lang="en-US" dirty="0"/>
              <a:t> </a:t>
            </a:r>
            <a:r>
              <a:rPr lang="en-US" dirty="0" err="1"/>
              <a:t>utječe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metabolizam</a:t>
            </a:r>
            <a:r>
              <a:rPr lang="en-US" dirty="0"/>
              <a:t> </a:t>
            </a:r>
            <a:r>
              <a:rPr lang="en-US" dirty="0" err="1"/>
              <a:t>lipidnih</a:t>
            </a:r>
            <a:r>
              <a:rPr lang="en-US" dirty="0"/>
              <a:t> </a:t>
            </a:r>
            <a:r>
              <a:rPr lang="en-US" dirty="0" err="1"/>
              <a:t>signalnih</a:t>
            </a:r>
            <a:r>
              <a:rPr lang="en-US" dirty="0"/>
              <a:t> </a:t>
            </a:r>
            <a:r>
              <a:rPr lang="en-US" dirty="0" err="1"/>
              <a:t>molekula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potiče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neurotoksičnost</a:t>
            </a:r>
            <a:r>
              <a:rPr lang="en-US" dirty="0"/>
              <a:t> [2,31].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52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prirodni </a:t>
            </a:r>
            <a:r>
              <a:rPr lang="hr-HR" dirty="0" err="1"/>
              <a:t>polifenolni</a:t>
            </a:r>
            <a:r>
              <a:rPr lang="hr-HR" dirty="0"/>
              <a:t> spojevi</a:t>
            </a:r>
          </a:p>
          <a:p>
            <a:r>
              <a:rPr lang="hr-HR" dirty="0"/>
              <a:t>osnovna C6-C3-C6 struktura</a:t>
            </a:r>
          </a:p>
          <a:p>
            <a:r>
              <a:rPr lang="hr-HR" dirty="0"/>
              <a:t>više od 6500 različitih struktura</a:t>
            </a:r>
            <a:endParaRPr lang="hr-HR" altLang="en-US" dirty="0"/>
          </a:p>
          <a:p>
            <a:pPr>
              <a:spcBef>
                <a:spcPct val="0"/>
              </a:spcBef>
            </a:pPr>
            <a:r>
              <a:rPr lang="hr-HR" altLang="en-US" dirty="0"/>
              <a:t>antioksidacijsko djelovanje</a:t>
            </a:r>
          </a:p>
          <a:p>
            <a:pPr>
              <a:spcBef>
                <a:spcPct val="0"/>
              </a:spcBef>
            </a:pPr>
            <a:r>
              <a:rPr lang="hr-HR" altLang="en-US" dirty="0"/>
              <a:t>protuupalni</a:t>
            </a:r>
          </a:p>
          <a:p>
            <a:pPr>
              <a:spcBef>
                <a:spcPct val="0"/>
              </a:spcBef>
            </a:pPr>
            <a:r>
              <a:rPr lang="hr-HR" altLang="en-US" dirty="0" err="1"/>
              <a:t>neuroprotektivni</a:t>
            </a:r>
            <a:endParaRPr lang="hr-HR" altLang="en-US" dirty="0"/>
          </a:p>
          <a:p>
            <a:pPr>
              <a:spcBef>
                <a:spcPct val="0"/>
              </a:spcBef>
            </a:pPr>
            <a:r>
              <a:rPr lang="hr-HR" altLang="en-US" dirty="0" err="1"/>
              <a:t>protuviralni</a:t>
            </a:r>
            <a:endParaRPr lang="hr-HR" alt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1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98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97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90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Ovajsupstituent</a:t>
            </a:r>
            <a:r>
              <a:rPr lang="hr-HR" dirty="0"/>
              <a:t> bi trebao izazvati razlike u interakciji membrana-</a:t>
            </a:r>
            <a:r>
              <a:rPr lang="hr-HR" dirty="0" err="1"/>
              <a:t>flavonolcijski</a:t>
            </a:r>
            <a:r>
              <a:rPr lang="hr-HR" dirty="0"/>
              <a:t> obrasci; to se pak odražava na njihov položaj, tj. dubinu </a:t>
            </a:r>
            <a:r>
              <a:rPr lang="hr-HR" dirty="0" err="1"/>
              <a:t>prodiranjaunutar</a:t>
            </a:r>
            <a:r>
              <a:rPr lang="hr-HR" dirty="0"/>
              <a:t> </a:t>
            </a:r>
            <a:r>
              <a:rPr lang="hr-HR" dirty="0" err="1"/>
              <a:t>dvosloja</a:t>
            </a:r>
            <a:r>
              <a:rPr lang="hr-HR" dirty="0"/>
              <a:t> kao i fizikalno-kemijske, termotropne i na-</a:t>
            </a:r>
            <a:r>
              <a:rPr lang="hr-HR" dirty="0" err="1"/>
              <a:t>nomehanička</a:t>
            </a:r>
            <a:r>
              <a:rPr lang="hr-HR" dirty="0"/>
              <a:t> svojstva </a:t>
            </a:r>
            <a:r>
              <a:rPr lang="hr-HR" dirty="0" err="1"/>
              <a:t>dvosloja</a:t>
            </a:r>
            <a:r>
              <a:rPr lang="hr-HR" dirty="0"/>
              <a:t> koja bi mogla biti bitna za ne-razumjeti dinamiku njihovog prolaska kroz </a:t>
            </a:r>
            <a:r>
              <a:rPr lang="hr-HR" dirty="0" err="1"/>
              <a:t>lipidni</a:t>
            </a:r>
            <a:r>
              <a:rPr lang="hr-HR" dirty="0"/>
              <a:t> </a:t>
            </a:r>
            <a:r>
              <a:rPr lang="hr-HR" dirty="0" err="1"/>
              <a:t>dvosloj</a:t>
            </a:r>
            <a:r>
              <a:rPr lang="hr-HR" dirty="0"/>
              <a:t>. </a:t>
            </a:r>
            <a:r>
              <a:rPr lang="hr-HR" dirty="0" err="1"/>
              <a:t>Tijekomeksperimentalni</a:t>
            </a:r>
            <a:r>
              <a:rPr lang="hr-HR" dirty="0"/>
              <a:t> rad problem </a:t>
            </a:r>
            <a:r>
              <a:rPr lang="hr-HR" dirty="0" err="1"/>
              <a:t>klasteriranja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koji se </a:t>
            </a:r>
            <a:r>
              <a:rPr lang="hr-HR" dirty="0" err="1"/>
              <a:t>pojaviopotaknulo</a:t>
            </a:r>
            <a:r>
              <a:rPr lang="hr-HR" dirty="0"/>
              <a:t> nas je da upotrijebimo MD simulacije za tumačenje </a:t>
            </a:r>
            <a:r>
              <a:rPr lang="hr-HR" dirty="0" err="1"/>
              <a:t>ob</a:t>
            </a:r>
            <a:r>
              <a:rPr lang="hr-HR" dirty="0"/>
              <a:t>-servirani podaci. Drugim riječima, </a:t>
            </a:r>
            <a:r>
              <a:rPr lang="hr-HR" b="1" dirty="0"/>
              <a:t>svrha ove studije </a:t>
            </a:r>
            <a:r>
              <a:rPr lang="hr-HR" dirty="0"/>
              <a:t>bila </a:t>
            </a:r>
            <a:r>
              <a:rPr lang="hr-HR" dirty="0" err="1"/>
              <a:t>jepružiti</a:t>
            </a:r>
            <a:r>
              <a:rPr lang="hr-HR" dirty="0"/>
              <a:t> dokaze o samom postojanju </a:t>
            </a:r>
            <a:r>
              <a:rPr lang="hr-HR" dirty="0" err="1"/>
              <a:t>klastera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i </a:t>
            </a:r>
            <a:r>
              <a:rPr lang="hr-HR" dirty="0" err="1"/>
              <a:t>vidjetipod</a:t>
            </a:r>
            <a:r>
              <a:rPr lang="hr-HR" dirty="0"/>
              <a:t> kojim su okolnostima nastali.</a:t>
            </a:r>
          </a:p>
          <a:p>
            <a:r>
              <a:rPr lang="hr-HR" dirty="0"/>
              <a:t>Cilj ove studije je istražiti interakcije </a:t>
            </a:r>
            <a:r>
              <a:rPr lang="hr-HR" dirty="0" err="1"/>
              <a:t>izmeđuDMPC</a:t>
            </a:r>
            <a:r>
              <a:rPr lang="hr-HR" dirty="0"/>
              <a:t> </a:t>
            </a:r>
            <a:r>
              <a:rPr lang="hr-HR" dirty="0" err="1"/>
              <a:t>dvoslojevi</a:t>
            </a:r>
            <a:r>
              <a:rPr lang="hr-HR" dirty="0"/>
              <a:t> (kao dio </a:t>
            </a:r>
            <a:r>
              <a:rPr lang="hr-HR" dirty="0" err="1"/>
              <a:t>liposoma</a:t>
            </a:r>
            <a:r>
              <a:rPr lang="hr-HR" dirty="0"/>
              <a:t> ili na čvrstoj površini)i dva različita </a:t>
            </a:r>
            <a:r>
              <a:rPr lang="hr-HR" dirty="0" err="1"/>
              <a:t>flavonola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s fokusom na </a:t>
            </a:r>
            <a:r>
              <a:rPr lang="hr-HR" dirty="0" err="1"/>
              <a:t>učinkestvaranje</a:t>
            </a:r>
            <a:r>
              <a:rPr lang="hr-HR" dirty="0"/>
              <a:t> </a:t>
            </a:r>
            <a:r>
              <a:rPr lang="hr-HR" dirty="0" err="1"/>
              <a:t>klastera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i njihov utjecaj na </a:t>
            </a:r>
            <a:r>
              <a:rPr lang="hr-HR" dirty="0" err="1"/>
              <a:t>membranutermotropna</a:t>
            </a:r>
            <a:r>
              <a:rPr lang="hr-HR" dirty="0"/>
              <a:t> i </a:t>
            </a:r>
            <a:r>
              <a:rPr lang="hr-HR" dirty="0" err="1"/>
              <a:t>nanomehanička</a:t>
            </a:r>
            <a:r>
              <a:rPr lang="hr-HR" dirty="0"/>
              <a:t> svojstva dva različita </a:t>
            </a:r>
            <a:r>
              <a:rPr lang="hr-HR" dirty="0" err="1"/>
              <a:t>flavonola</a:t>
            </a:r>
            <a:r>
              <a:rPr lang="hr-HR" dirty="0"/>
              <a:t>. </a:t>
            </a:r>
            <a:r>
              <a:rPr lang="hr-HR" dirty="0" err="1"/>
              <a:t>Udrugim</a:t>
            </a:r>
            <a:r>
              <a:rPr lang="hr-HR" dirty="0"/>
              <a:t> riječima, </a:t>
            </a:r>
            <a:r>
              <a:rPr lang="hr-HR" dirty="0" err="1"/>
              <a:t>klasteriranje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izaziva suptilne promjene </a:t>
            </a:r>
            <a:r>
              <a:rPr lang="hr-HR" dirty="0" err="1"/>
              <a:t>utermotropna</a:t>
            </a:r>
            <a:r>
              <a:rPr lang="hr-HR" dirty="0"/>
              <a:t> svojstva membrane. tj. promjene faznog </a:t>
            </a:r>
            <a:r>
              <a:rPr lang="hr-HR" dirty="0" err="1"/>
              <a:t>prijelazatemperature</a:t>
            </a:r>
            <a:r>
              <a:rPr lang="hr-HR" dirty="0"/>
              <a:t> i entalpije inducirane nakupinama gostujućih molekula </a:t>
            </a:r>
            <a:r>
              <a:rPr lang="hr-HR" dirty="0" err="1"/>
              <a:t>kojeutvrđeni</a:t>
            </a:r>
            <a:r>
              <a:rPr lang="hr-HR" dirty="0"/>
              <a:t> su kalorimetrijom S druge strane, </a:t>
            </a:r>
            <a:r>
              <a:rPr lang="hr-HR" b="1" dirty="0"/>
              <a:t>suptilne </a:t>
            </a:r>
            <a:r>
              <a:rPr lang="hr-HR" b="1" dirty="0" err="1"/>
              <a:t>promjeneu</a:t>
            </a:r>
            <a:r>
              <a:rPr lang="hr-HR" b="1" dirty="0"/>
              <a:t> elastičnosti membrane izazvanoj grupiranjem MCE ili </a:t>
            </a:r>
            <a:r>
              <a:rPr lang="hr-HR" b="1" dirty="0" err="1"/>
              <a:t>MCI,flavonoida</a:t>
            </a:r>
            <a:r>
              <a:rPr lang="hr-HR" b="1" dirty="0"/>
              <a:t> </a:t>
            </a:r>
            <a:r>
              <a:rPr lang="hr-HR" dirty="0"/>
              <a:t>iz podskupine </a:t>
            </a:r>
            <a:r>
              <a:rPr lang="hr-HR" dirty="0" err="1"/>
              <a:t>flavonola</a:t>
            </a:r>
            <a:r>
              <a:rPr lang="hr-HR" dirty="0"/>
              <a:t>, mjereni su </a:t>
            </a:r>
            <a:r>
              <a:rPr lang="hr-HR" dirty="0" err="1"/>
              <a:t>silomspektroskopija</a:t>
            </a:r>
            <a:r>
              <a:rPr lang="hr-HR" dirty="0"/>
              <a:t> (FS).Čak i biološki važan par </a:t>
            </a:r>
            <a:r>
              <a:rPr lang="hr-HR" dirty="0" err="1"/>
              <a:t>flavonola</a:t>
            </a:r>
            <a:r>
              <a:rPr lang="hr-HR" dirty="0"/>
              <a:t> pokazuje jasnu </a:t>
            </a:r>
            <a:r>
              <a:rPr lang="hr-HR" dirty="0" err="1"/>
              <a:t>razlikurazlika</a:t>
            </a:r>
            <a:r>
              <a:rPr lang="hr-HR" dirty="0"/>
              <a:t> u njihovoj </a:t>
            </a:r>
            <a:r>
              <a:rPr lang="hr-HR" dirty="0" err="1"/>
              <a:t>bioraspoloživosti</a:t>
            </a:r>
            <a:r>
              <a:rPr lang="hr-HR" dirty="0"/>
              <a:t> [17] i njihovim </a:t>
            </a:r>
            <a:r>
              <a:rPr lang="hr-HR" dirty="0" err="1"/>
              <a:t>anti</a:t>
            </a:r>
            <a:r>
              <a:rPr lang="hr-HR" dirty="0"/>
              <a:t>- ili </a:t>
            </a:r>
            <a:r>
              <a:rPr lang="hr-HR" dirty="0" err="1"/>
              <a:t>prooksidansimaaktivnost</a:t>
            </a:r>
            <a:r>
              <a:rPr lang="hr-HR" dirty="0"/>
              <a:t> [5], </a:t>
            </a:r>
            <a:r>
              <a:rPr lang="hr-HR" b="1" dirty="0"/>
              <a:t>glavni naglasak ove studije je farmakološka im-važnost povezana s fenomenom grupiranja </a:t>
            </a:r>
            <a:r>
              <a:rPr lang="hr-HR" b="1" dirty="0" err="1"/>
              <a:t>flavonola</a:t>
            </a:r>
            <a:r>
              <a:rPr lang="hr-HR" b="1" dirty="0"/>
              <a:t> </a:t>
            </a:r>
            <a:r>
              <a:rPr lang="hr-HR" b="1" dirty="0" err="1"/>
              <a:t>unutarlipidne</a:t>
            </a:r>
            <a:r>
              <a:rPr lang="hr-HR" b="1" dirty="0"/>
              <a:t> </a:t>
            </a:r>
            <a:r>
              <a:rPr lang="hr-HR" dirty="0"/>
              <a:t>membrane, posebice s obzirom na njihov potencijal kao modela </a:t>
            </a:r>
            <a:r>
              <a:rPr lang="hr-HR" dirty="0" err="1"/>
              <a:t>lijekanosači</a:t>
            </a:r>
            <a:r>
              <a:rPr lang="hr-HR" dirty="0"/>
              <a:t> s obećavajućim kapacitetom za prihvat kemijskih i </a:t>
            </a:r>
            <a:r>
              <a:rPr lang="hr-HR" dirty="0" err="1"/>
              <a:t>strukturnihturalne</a:t>
            </a:r>
            <a:r>
              <a:rPr lang="hr-HR" dirty="0"/>
              <a:t> različite lijekove </a:t>
            </a:r>
            <a:r>
              <a:rPr lang="hr-HR" b="1" dirty="0"/>
              <a:t>bez opasnosti od vlastite razgradnje </a:t>
            </a:r>
            <a:r>
              <a:rPr lang="hr-HR" b="1" dirty="0" err="1"/>
              <a:t>poreformiranje</a:t>
            </a:r>
            <a:r>
              <a:rPr lang="hr-HR" dirty="0"/>
              <a:t>.</a:t>
            </a:r>
          </a:p>
          <a:p>
            <a:r>
              <a:rPr lang="en-GB" dirty="0" err="1"/>
              <a:t>Više</a:t>
            </a:r>
            <a:r>
              <a:rPr lang="en-GB" dirty="0"/>
              <a:t> </a:t>
            </a:r>
            <a:r>
              <a:rPr lang="en-GB" b="1" dirty="0" err="1"/>
              <a:t>hidrofobnih</a:t>
            </a:r>
            <a:r>
              <a:rPr lang="en-GB" b="1" dirty="0"/>
              <a:t> </a:t>
            </a:r>
            <a:r>
              <a:rPr lang="en-GB" b="1" dirty="0" err="1"/>
              <a:t>flavonola</a:t>
            </a:r>
            <a:r>
              <a:rPr lang="en-GB" b="1" dirty="0"/>
              <a:t> </a:t>
            </a:r>
            <a:r>
              <a:rPr lang="en-GB" b="1" dirty="0" err="1"/>
              <a:t>pokazuje</a:t>
            </a:r>
            <a:r>
              <a:rPr lang="en-GB" b="1" dirty="0"/>
              <a:t> </a:t>
            </a:r>
            <a:r>
              <a:rPr lang="en-GB" b="1" dirty="0" err="1"/>
              <a:t>izrazit</a:t>
            </a:r>
            <a:r>
              <a:rPr lang="en-GB" b="1" dirty="0"/>
              <a:t> </a:t>
            </a:r>
            <a:r>
              <a:rPr lang="en-GB" b="1" dirty="0" err="1"/>
              <a:t>afinitet</a:t>
            </a:r>
            <a:r>
              <a:rPr lang="en-GB" b="1" dirty="0"/>
              <a:t> </a:t>
            </a:r>
            <a:r>
              <a:rPr lang="en-GB" b="1" dirty="0" err="1"/>
              <a:t>za</a:t>
            </a:r>
            <a:r>
              <a:rPr lang="en-GB" b="1" dirty="0"/>
              <a:t> mem-</a:t>
            </a:r>
            <a:r>
              <a:rPr lang="en-GB" b="1" dirty="0" err="1"/>
              <a:t>unutrašnjost</a:t>
            </a:r>
            <a:r>
              <a:rPr lang="en-GB" b="1" dirty="0"/>
              <a:t> brane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stoga</a:t>
            </a:r>
            <a:r>
              <a:rPr lang="en-GB" b="1" dirty="0"/>
              <a:t> </a:t>
            </a:r>
            <a:r>
              <a:rPr lang="en-GB" b="1" dirty="0" err="1"/>
              <a:t>uzrokuju</a:t>
            </a:r>
            <a:r>
              <a:rPr lang="en-GB" b="1" dirty="0"/>
              <a:t> </a:t>
            </a:r>
            <a:r>
              <a:rPr lang="en-GB" b="1" dirty="0" err="1"/>
              <a:t>značajno</a:t>
            </a:r>
            <a:r>
              <a:rPr lang="en-GB" b="1" dirty="0"/>
              <a:t> </a:t>
            </a:r>
            <a:r>
              <a:rPr lang="en-GB" b="1" dirty="0" err="1"/>
              <a:t>povećanje</a:t>
            </a:r>
            <a:r>
              <a:rPr lang="en-GB" b="1" dirty="0"/>
              <a:t> </a:t>
            </a:r>
            <a:r>
              <a:rPr lang="en-GB" b="1" dirty="0" err="1"/>
              <a:t>membranepropusnost</a:t>
            </a:r>
            <a:r>
              <a:rPr lang="en-GB" dirty="0"/>
              <a:t>. </a:t>
            </a:r>
            <a:r>
              <a:rPr lang="en-GB" dirty="0" err="1"/>
              <a:t>Očito</a:t>
            </a:r>
            <a:r>
              <a:rPr lang="en-GB" dirty="0"/>
              <a:t>, </a:t>
            </a:r>
            <a:r>
              <a:rPr lang="en-GB" b="1" dirty="0" err="1"/>
              <a:t>podrijetlo</a:t>
            </a:r>
            <a:r>
              <a:rPr lang="en-GB" b="1" dirty="0"/>
              <a:t> </a:t>
            </a:r>
            <a:r>
              <a:rPr lang="en-GB" b="1" dirty="0" err="1"/>
              <a:t>uočenog</a:t>
            </a:r>
            <a:r>
              <a:rPr lang="en-GB" b="1" dirty="0"/>
              <a:t> </a:t>
            </a:r>
            <a:r>
              <a:rPr lang="en-GB" b="1" dirty="0" err="1"/>
              <a:t>odstupanja</a:t>
            </a:r>
            <a:r>
              <a:rPr lang="en-GB" b="1" dirty="0"/>
              <a:t> </a:t>
            </a:r>
            <a:r>
              <a:rPr lang="en-GB" b="1" dirty="0" err="1"/>
              <a:t>uglavnom</a:t>
            </a:r>
            <a:r>
              <a:rPr lang="en-GB" b="1" dirty="0"/>
              <a:t> </a:t>
            </a:r>
            <a:r>
              <a:rPr lang="en-GB" b="1" dirty="0" err="1"/>
              <a:t>ležiu</a:t>
            </a:r>
            <a:r>
              <a:rPr lang="en-GB" b="1" dirty="0"/>
              <a:t> </a:t>
            </a:r>
            <a:r>
              <a:rPr lang="en-GB" b="1" dirty="0" err="1"/>
              <a:t>molekularnoj</a:t>
            </a:r>
            <a:r>
              <a:rPr lang="en-GB" b="1" dirty="0"/>
              <a:t> </a:t>
            </a:r>
            <a:r>
              <a:rPr lang="en-GB" b="1" dirty="0" err="1"/>
              <a:t>strukturi</a:t>
            </a:r>
            <a:r>
              <a:rPr lang="en-GB" b="1" dirty="0"/>
              <a:t> </a:t>
            </a:r>
            <a:r>
              <a:rPr lang="en-GB" b="1" dirty="0" err="1"/>
              <a:t>flavonola</a:t>
            </a:r>
            <a:r>
              <a:rPr lang="en-GB" b="1" dirty="0"/>
              <a:t>, </a:t>
            </a:r>
            <a:r>
              <a:rPr lang="en-GB" b="1" dirty="0" err="1"/>
              <a:t>hidrofobnost</a:t>
            </a:r>
            <a:r>
              <a:rPr lang="en-GB" b="1" dirty="0"/>
              <a:t>/</a:t>
            </a:r>
            <a:r>
              <a:rPr lang="en-GB" b="1" dirty="0" err="1"/>
              <a:t>hidrofilnost</a:t>
            </a:r>
            <a:r>
              <a:rPr lang="en-GB" b="1" dirty="0"/>
              <a:t> </a:t>
            </a:r>
            <a:r>
              <a:rPr lang="en-GB" b="1" dirty="0" err="1"/>
              <a:t>flavonolai</a:t>
            </a:r>
            <a:r>
              <a:rPr lang="en-GB" b="1" dirty="0"/>
              <a:t> </a:t>
            </a:r>
            <a:r>
              <a:rPr lang="en-GB" b="1" dirty="0" err="1"/>
              <a:t>sastav</a:t>
            </a:r>
            <a:r>
              <a:rPr lang="en-GB" b="1" dirty="0"/>
              <a:t> membrane</a:t>
            </a:r>
            <a:r>
              <a:rPr lang="en-GB" dirty="0"/>
              <a:t>. </a:t>
            </a:r>
            <a:r>
              <a:rPr lang="en-GB" dirty="0" err="1"/>
              <a:t>Stupanj</a:t>
            </a:r>
            <a:r>
              <a:rPr lang="en-GB" dirty="0"/>
              <a:t> </a:t>
            </a:r>
            <a:r>
              <a:rPr lang="en-GB" dirty="0" err="1"/>
              <a:t>hidroksilacije</a:t>
            </a:r>
            <a:r>
              <a:rPr lang="en-GB" dirty="0"/>
              <a:t> </a:t>
            </a:r>
            <a:r>
              <a:rPr lang="en-GB" dirty="0" err="1"/>
              <a:t>flavonolaizravno</a:t>
            </a:r>
            <a:r>
              <a:rPr lang="en-GB" dirty="0"/>
              <a:t> </a:t>
            </a:r>
            <a:r>
              <a:rPr lang="en-GB" dirty="0" err="1"/>
              <a:t>određuje</a:t>
            </a:r>
            <a:r>
              <a:rPr lang="en-GB" dirty="0"/>
              <a:t> </a:t>
            </a:r>
            <a:r>
              <a:rPr lang="en-GB" dirty="0" err="1"/>
              <a:t>njihovu</a:t>
            </a:r>
            <a:r>
              <a:rPr lang="en-GB" dirty="0"/>
              <a:t> </a:t>
            </a:r>
            <a:r>
              <a:rPr lang="en-GB" dirty="0" err="1"/>
              <a:t>hidrofobnost</a:t>
            </a:r>
            <a:r>
              <a:rPr lang="en-GB" dirty="0"/>
              <a:t>/</a:t>
            </a:r>
            <a:r>
              <a:rPr lang="en-GB" dirty="0" err="1"/>
              <a:t>hidrofilnost</a:t>
            </a:r>
            <a:r>
              <a:rPr lang="en-GB" dirty="0"/>
              <a:t>, a time </a:t>
            </a:r>
            <a:r>
              <a:rPr lang="en-GB" dirty="0" err="1"/>
              <a:t>imjesto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jačina</a:t>
            </a:r>
            <a:r>
              <a:rPr lang="en-GB" dirty="0"/>
              <a:t> </a:t>
            </a:r>
            <a:r>
              <a:rPr lang="en-GB" dirty="0" err="1"/>
              <a:t>njihove</a:t>
            </a:r>
            <a:r>
              <a:rPr lang="en-GB" dirty="0"/>
              <a:t> </a:t>
            </a:r>
            <a:r>
              <a:rPr lang="en-GB" dirty="0" err="1"/>
              <a:t>interakcije</a:t>
            </a:r>
            <a:r>
              <a:rPr lang="en-GB" dirty="0"/>
              <a:t> s </a:t>
            </a:r>
            <a:r>
              <a:rPr lang="en-GB" dirty="0" err="1"/>
              <a:t>membranom</a:t>
            </a:r>
            <a:r>
              <a:rPr lang="en-GB" dirty="0"/>
              <a:t> [15]. </a:t>
            </a:r>
            <a:r>
              <a:rPr lang="en-GB" dirty="0" err="1"/>
              <a:t>Thehidrofilni</a:t>
            </a:r>
            <a:r>
              <a:rPr lang="en-GB" dirty="0"/>
              <a:t> </a:t>
            </a:r>
            <a:r>
              <a:rPr lang="en-GB" dirty="0" err="1"/>
              <a:t>flavonoli</a:t>
            </a:r>
            <a:r>
              <a:rPr lang="en-GB" dirty="0"/>
              <a:t>, </a:t>
            </a:r>
            <a:r>
              <a:rPr lang="en-GB" dirty="0" err="1"/>
              <a:t>posebno</a:t>
            </a:r>
            <a:r>
              <a:rPr lang="en-GB" dirty="0"/>
              <a:t> </a:t>
            </a:r>
            <a:r>
              <a:rPr lang="en-GB" dirty="0" err="1"/>
              <a:t>oni</a:t>
            </a:r>
            <a:r>
              <a:rPr lang="en-GB" dirty="0"/>
              <a:t> s </a:t>
            </a:r>
            <a:r>
              <a:rPr lang="en-GB" dirty="0" err="1"/>
              <a:t>planarnom</a:t>
            </a:r>
            <a:r>
              <a:rPr lang="en-GB" dirty="0"/>
              <a:t> </a:t>
            </a:r>
            <a:r>
              <a:rPr lang="en-GB" dirty="0" err="1"/>
              <a:t>kvazikrutom</a:t>
            </a:r>
            <a:r>
              <a:rPr lang="en-GB" dirty="0"/>
              <a:t> </a:t>
            </a:r>
            <a:r>
              <a:rPr lang="en-GB" dirty="0" err="1"/>
              <a:t>strukturomtura</a:t>
            </a:r>
            <a:r>
              <a:rPr lang="en-GB" dirty="0"/>
              <a:t> </a:t>
            </a:r>
            <a:r>
              <a:rPr lang="en-GB" b="1" dirty="0" err="1"/>
              <a:t>može</a:t>
            </a:r>
            <a:r>
              <a:rPr lang="en-GB" b="1" dirty="0"/>
              <a:t> </a:t>
            </a:r>
            <a:r>
              <a:rPr lang="en-GB" b="1" dirty="0" err="1"/>
              <a:t>formirati</a:t>
            </a:r>
            <a:r>
              <a:rPr lang="en-GB" b="1" dirty="0"/>
              <a:t> </a:t>
            </a:r>
            <a:r>
              <a:rPr lang="en-GB" b="1" dirty="0" err="1"/>
              <a:t>vodikove</a:t>
            </a:r>
            <a:r>
              <a:rPr lang="en-GB" b="1" dirty="0"/>
              <a:t> </a:t>
            </a:r>
            <a:r>
              <a:rPr lang="en-GB" b="1" dirty="0" err="1"/>
              <a:t>veze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 </a:t>
            </a:r>
            <a:r>
              <a:rPr lang="en-GB" b="1" dirty="0" err="1"/>
              <a:t>sučeljem</a:t>
            </a:r>
            <a:r>
              <a:rPr lang="en-GB" b="1" dirty="0"/>
              <a:t> </a:t>
            </a:r>
            <a:r>
              <a:rPr lang="en-GB" b="1" dirty="0" err="1"/>
              <a:t>polarne</a:t>
            </a:r>
            <a:r>
              <a:rPr lang="en-GB" b="1" dirty="0"/>
              <a:t> </a:t>
            </a:r>
            <a:r>
              <a:rPr lang="en-GB" b="1" dirty="0" err="1"/>
              <a:t>membrane,</a:t>
            </a:r>
            <a:r>
              <a:rPr lang="en-GB" dirty="0" err="1"/>
              <a:t>izazivajući</a:t>
            </a:r>
            <a:r>
              <a:rPr lang="en-GB" dirty="0"/>
              <a:t> </a:t>
            </a:r>
            <a:r>
              <a:rPr lang="en-GB" b="1" dirty="0" err="1"/>
              <a:t>krutost</a:t>
            </a:r>
            <a:r>
              <a:rPr lang="en-GB" b="1" dirty="0"/>
              <a:t> membrane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se </a:t>
            </a:r>
            <a:r>
              <a:rPr lang="en-GB" dirty="0" err="1"/>
              <a:t>također</a:t>
            </a:r>
            <a:r>
              <a:rPr lang="en-GB" dirty="0"/>
              <a:t> </a:t>
            </a:r>
            <a:r>
              <a:rPr lang="en-GB" dirty="0" err="1"/>
              <a:t>naziva</a:t>
            </a:r>
            <a:r>
              <a:rPr lang="en-GB" dirty="0"/>
              <a:t> </a:t>
            </a:r>
            <a:r>
              <a:rPr lang="en-GB" b="1" dirty="0" err="1"/>
              <a:t>smanjenjemfluidnost</a:t>
            </a:r>
            <a:r>
              <a:rPr lang="en-GB" b="1" dirty="0"/>
              <a:t> </a:t>
            </a:r>
            <a:r>
              <a:rPr lang="en-GB" b="1" dirty="0" err="1"/>
              <a:t>ili</a:t>
            </a:r>
            <a:r>
              <a:rPr lang="en-GB" b="1" dirty="0"/>
              <a:t> </a:t>
            </a:r>
            <a:r>
              <a:rPr lang="en-GB" b="1" dirty="0" err="1"/>
              <a:t>povećanje</a:t>
            </a:r>
            <a:r>
              <a:rPr lang="en-GB" b="1" dirty="0"/>
              <a:t> </a:t>
            </a:r>
            <a:r>
              <a:rPr lang="en-GB" b="1" dirty="0" err="1"/>
              <a:t>mikroviskoznosti</a:t>
            </a:r>
            <a:r>
              <a:rPr lang="en-GB" b="1" dirty="0"/>
              <a:t> </a:t>
            </a:r>
            <a:r>
              <a:rPr lang="en-GB" dirty="0"/>
              <a:t>membrane.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njihovompolariteta</a:t>
            </a:r>
            <a:r>
              <a:rPr lang="en-GB" dirty="0"/>
              <a:t>, </a:t>
            </a:r>
            <a:r>
              <a:rPr lang="en-GB" dirty="0" err="1"/>
              <a:t>očekuje</a:t>
            </a:r>
            <a:r>
              <a:rPr lang="en-GB" dirty="0"/>
              <a:t> se </a:t>
            </a:r>
            <a:r>
              <a:rPr lang="en-GB" b="1" dirty="0" err="1"/>
              <a:t>nejednolika</a:t>
            </a:r>
            <a:r>
              <a:rPr lang="en-GB" b="1" dirty="0"/>
              <a:t> </a:t>
            </a:r>
            <a:r>
              <a:rPr lang="en-GB" b="1" dirty="0" err="1"/>
              <a:t>raspodjela</a:t>
            </a:r>
            <a:r>
              <a:rPr lang="en-GB" b="1" dirty="0"/>
              <a:t> </a:t>
            </a:r>
            <a:r>
              <a:rPr lang="en-GB" b="1" dirty="0" err="1"/>
              <a:t>po</a:t>
            </a:r>
            <a:r>
              <a:rPr lang="en-GB" b="1" dirty="0"/>
              <a:t> </a:t>
            </a:r>
            <a:r>
              <a:rPr lang="en-GB" b="1" dirty="0" err="1"/>
              <a:t>membranii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MCE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MCI. </a:t>
            </a:r>
            <a:r>
              <a:rPr lang="en-GB" dirty="0" err="1"/>
              <a:t>Stoga</a:t>
            </a:r>
            <a:r>
              <a:rPr lang="en-GB" dirty="0"/>
              <a:t> bi </a:t>
            </a:r>
            <a:r>
              <a:rPr lang="en-GB" dirty="0" err="1"/>
              <a:t>vjerojatnije</a:t>
            </a:r>
            <a:r>
              <a:rPr lang="en-GB" dirty="0"/>
              <a:t> </a:t>
            </a:r>
            <a:r>
              <a:rPr lang="en-GB" dirty="0" err="1"/>
              <a:t>lokacije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MCEbiti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vodenoj</a:t>
            </a:r>
            <a:r>
              <a:rPr lang="en-GB" dirty="0"/>
              <a:t> </a:t>
            </a:r>
            <a:r>
              <a:rPr lang="en-GB" dirty="0" err="1"/>
              <a:t>fazi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potvrdio</a:t>
            </a:r>
            <a:r>
              <a:rPr lang="en-GB" dirty="0"/>
              <a:t> </a:t>
            </a:r>
            <a:r>
              <a:rPr lang="en-GB" dirty="0" err="1"/>
              <a:t>Scheidt</a:t>
            </a:r>
            <a:r>
              <a:rPr lang="en-GB" dirty="0"/>
              <a:t> [16].</a:t>
            </a:r>
            <a:endParaRPr lang="hr-HR" dirty="0"/>
          </a:p>
          <a:p>
            <a:r>
              <a:rPr lang="en-GB" dirty="0" err="1"/>
              <a:t>Praćenje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termotropnih</a:t>
            </a:r>
            <a:r>
              <a:rPr lang="en-GB" dirty="0"/>
              <a:t> </a:t>
            </a:r>
            <a:r>
              <a:rPr lang="en-GB" dirty="0" err="1"/>
              <a:t>svojstava</a:t>
            </a:r>
            <a:r>
              <a:rPr lang="en-GB" dirty="0"/>
              <a:t> </a:t>
            </a:r>
            <a:r>
              <a:rPr lang="en-GB" dirty="0" err="1"/>
              <a:t>pomoću</a:t>
            </a:r>
            <a:r>
              <a:rPr lang="en-GB" dirty="0"/>
              <a:t> </a:t>
            </a:r>
            <a:r>
              <a:rPr lang="en-GB" dirty="0" err="1"/>
              <a:t>diferencijalaskenirajuća</a:t>
            </a:r>
            <a:r>
              <a:rPr lang="en-GB" dirty="0"/>
              <a:t> </a:t>
            </a:r>
            <a:r>
              <a:rPr lang="en-GB" dirty="0" err="1"/>
              <a:t>kalorimetrija</a:t>
            </a:r>
            <a:r>
              <a:rPr lang="en-GB" dirty="0"/>
              <a:t> (DSC) </a:t>
            </a:r>
            <a:r>
              <a:rPr lang="en-GB" dirty="0" err="1"/>
              <a:t>pružila</a:t>
            </a:r>
            <a:r>
              <a:rPr lang="en-GB" dirty="0"/>
              <a:t> je </a:t>
            </a:r>
            <a:r>
              <a:rPr lang="en-GB" dirty="0" err="1"/>
              <a:t>vrijedne</a:t>
            </a:r>
            <a:r>
              <a:rPr lang="en-GB" dirty="0"/>
              <a:t> </a:t>
            </a:r>
            <a:r>
              <a:rPr lang="en-GB" dirty="0" err="1"/>
              <a:t>podatke</a:t>
            </a:r>
            <a:r>
              <a:rPr lang="en-GB" dirty="0"/>
              <a:t> </a:t>
            </a:r>
            <a:r>
              <a:rPr lang="en-GB" dirty="0" err="1"/>
              <a:t>oučinak</a:t>
            </a:r>
            <a:r>
              <a:rPr lang="en-GB" dirty="0"/>
              <a:t> </a:t>
            </a:r>
            <a:r>
              <a:rPr lang="en-GB" dirty="0" err="1"/>
              <a:t>molekula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redoslijed</a:t>
            </a:r>
            <a:r>
              <a:rPr lang="en-GB" dirty="0"/>
              <a:t> </a:t>
            </a:r>
            <a:r>
              <a:rPr lang="en-GB" dirty="0" err="1"/>
              <a:t>pakiranja</a:t>
            </a:r>
            <a:r>
              <a:rPr lang="en-GB" dirty="0"/>
              <a:t> u </a:t>
            </a:r>
            <a:r>
              <a:rPr lang="en-GB" dirty="0" err="1"/>
              <a:t>lipidnom</a:t>
            </a:r>
            <a:r>
              <a:rPr lang="en-GB" dirty="0"/>
              <a:t> bi-</a:t>
            </a:r>
            <a:r>
              <a:rPr lang="en-GB" dirty="0" err="1"/>
              <a:t>slojeva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fluidnost</a:t>
            </a:r>
            <a:r>
              <a:rPr lang="en-GB" dirty="0"/>
              <a:t> membrane. </a:t>
            </a:r>
            <a:r>
              <a:rPr lang="en-GB" dirty="0" err="1"/>
              <a:t>Učinci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naranije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objavljene</a:t>
            </a:r>
            <a:r>
              <a:rPr lang="en-GB" dirty="0"/>
              <a:t> </a:t>
            </a:r>
            <a:r>
              <a:rPr lang="en-GB" dirty="0" err="1"/>
              <a:t>karakteristike</a:t>
            </a:r>
            <a:r>
              <a:rPr lang="en-GB" dirty="0"/>
              <a:t> </a:t>
            </a:r>
            <a:r>
              <a:rPr lang="en-GB" dirty="0" err="1"/>
              <a:t>faznog</a:t>
            </a:r>
            <a:r>
              <a:rPr lang="en-GB" dirty="0"/>
              <a:t> </a:t>
            </a:r>
            <a:r>
              <a:rPr lang="en-GB" dirty="0" err="1"/>
              <a:t>prijelaza</a:t>
            </a:r>
            <a:r>
              <a:rPr lang="en-GB" dirty="0"/>
              <a:t>. </a:t>
            </a:r>
            <a:r>
              <a:rPr lang="en-GB" dirty="0" err="1"/>
              <a:t>Imapokazalo</a:t>
            </a:r>
            <a:r>
              <a:rPr lang="en-GB" dirty="0"/>
              <a:t> se da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povećanom</a:t>
            </a:r>
            <a:r>
              <a:rPr lang="en-GB" dirty="0"/>
              <a:t> </a:t>
            </a:r>
            <a:r>
              <a:rPr lang="en-GB" b="1" dirty="0" err="1"/>
              <a:t>molarnom</a:t>
            </a:r>
            <a:r>
              <a:rPr lang="en-GB" b="1" dirty="0"/>
              <a:t> </a:t>
            </a:r>
            <a:r>
              <a:rPr lang="en-GB" b="1" dirty="0" err="1"/>
              <a:t>udjelu</a:t>
            </a:r>
            <a:r>
              <a:rPr lang="en-GB" b="1" dirty="0"/>
              <a:t> </a:t>
            </a:r>
            <a:r>
              <a:rPr lang="en-GB" b="1" dirty="0" err="1"/>
              <a:t>flavonoidi</a:t>
            </a:r>
            <a:r>
              <a:rPr lang="en-GB" b="1" dirty="0"/>
              <a:t> </a:t>
            </a:r>
            <a:r>
              <a:rPr lang="en-GB" b="1" dirty="0" err="1"/>
              <a:t>stvaraju</a:t>
            </a:r>
            <a:r>
              <a:rPr lang="en-GB" b="1" dirty="0"/>
              <a:t> </a:t>
            </a:r>
            <a:r>
              <a:rPr lang="en-GB" b="1" dirty="0" err="1"/>
              <a:t>klasterešto</a:t>
            </a:r>
            <a:r>
              <a:rPr lang="en-GB" b="1" dirty="0"/>
              <a:t> </a:t>
            </a:r>
            <a:r>
              <a:rPr lang="en-GB" b="1" dirty="0" err="1"/>
              <a:t>dovodi</a:t>
            </a:r>
            <a:r>
              <a:rPr lang="en-GB" b="1" dirty="0"/>
              <a:t> do </a:t>
            </a:r>
            <a:r>
              <a:rPr lang="en-GB" b="1" dirty="0" err="1"/>
              <a:t>stvaranja</a:t>
            </a:r>
            <a:r>
              <a:rPr lang="en-GB" b="1" dirty="0"/>
              <a:t> </a:t>
            </a:r>
            <a:r>
              <a:rPr lang="en-GB" b="1" dirty="0" err="1"/>
              <a:t>defekata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povećane</a:t>
            </a:r>
            <a:r>
              <a:rPr lang="en-GB" b="1" dirty="0"/>
              <a:t> </a:t>
            </a:r>
            <a:r>
              <a:rPr lang="en-GB" b="1" dirty="0" err="1"/>
              <a:t>propusnosti</a:t>
            </a:r>
            <a:r>
              <a:rPr lang="en-GB" b="1" dirty="0"/>
              <a:t> </a:t>
            </a:r>
            <a:r>
              <a:rPr lang="en-GB" b="1" dirty="0" err="1"/>
              <a:t>membrane.sposobnost</a:t>
            </a:r>
            <a:r>
              <a:rPr lang="en-GB" dirty="0"/>
              <a:t>.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još</a:t>
            </a:r>
            <a:r>
              <a:rPr lang="en-GB" dirty="0"/>
              <a:t> </a:t>
            </a:r>
            <a:r>
              <a:rPr lang="en-GB" dirty="0" err="1"/>
              <a:t>većim</a:t>
            </a:r>
            <a:r>
              <a:rPr lang="en-GB" dirty="0"/>
              <a:t> </a:t>
            </a:r>
            <a:r>
              <a:rPr lang="en-GB" b="1" dirty="0" err="1"/>
              <a:t>molarnim</a:t>
            </a:r>
            <a:r>
              <a:rPr lang="en-GB" b="1" dirty="0"/>
              <a:t> </a:t>
            </a:r>
            <a:r>
              <a:rPr lang="en-GB" b="1" dirty="0" err="1"/>
              <a:t>udjelima</a:t>
            </a:r>
            <a:r>
              <a:rPr lang="en-GB" b="1" dirty="0"/>
              <a:t>, </a:t>
            </a:r>
            <a:r>
              <a:rPr lang="en-GB" b="1" dirty="0" err="1"/>
              <a:t>molekule</a:t>
            </a:r>
            <a:r>
              <a:rPr lang="en-GB" b="1" dirty="0"/>
              <a:t> </a:t>
            </a:r>
            <a:r>
              <a:rPr lang="en-GB" b="1" dirty="0" err="1"/>
              <a:t>flavonola</a:t>
            </a:r>
            <a:r>
              <a:rPr lang="en-GB" b="1" dirty="0"/>
              <a:t> </a:t>
            </a:r>
            <a:r>
              <a:rPr lang="en-GB" b="1" dirty="0" err="1"/>
              <a:t>napuštajulipidne</a:t>
            </a:r>
            <a:r>
              <a:rPr lang="en-GB" b="1" dirty="0"/>
              <a:t> membrane </a:t>
            </a:r>
            <a:r>
              <a:rPr lang="en-GB" dirty="0"/>
              <a:t>s </a:t>
            </a:r>
            <a:r>
              <a:rPr lang="en-GB" dirty="0" err="1"/>
              <a:t>vremenom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izvan</a:t>
            </a:r>
            <a:r>
              <a:rPr lang="en-GB" dirty="0"/>
              <a:t> </a:t>
            </a:r>
            <a:r>
              <a:rPr lang="en-GB" dirty="0" err="1"/>
              <a:t>određene</a:t>
            </a:r>
            <a:r>
              <a:rPr lang="en-GB" dirty="0"/>
              <a:t> </a:t>
            </a:r>
            <a:r>
              <a:rPr lang="en-GB" dirty="0" err="1"/>
              <a:t>kritične</a:t>
            </a:r>
            <a:r>
              <a:rPr lang="en-GB" dirty="0"/>
              <a:t> </a:t>
            </a:r>
            <a:r>
              <a:rPr lang="en-GB" dirty="0" err="1"/>
              <a:t>koncentracijenije</a:t>
            </a:r>
            <a:r>
              <a:rPr lang="en-GB" dirty="0"/>
              <a:t> se </a:t>
            </a:r>
            <a:r>
              <a:rPr lang="en-GB" dirty="0" err="1"/>
              <a:t>očekivalo</a:t>
            </a:r>
            <a:r>
              <a:rPr lang="en-GB" dirty="0"/>
              <a:t> </a:t>
            </a:r>
            <a:r>
              <a:rPr lang="en-GB" dirty="0" err="1"/>
              <a:t>daljnje</a:t>
            </a:r>
            <a:r>
              <a:rPr lang="en-GB" dirty="0"/>
              <a:t> </a:t>
            </a:r>
            <a:r>
              <a:rPr lang="en-GB" dirty="0" err="1"/>
              <a:t>uvezivanje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višim</a:t>
            </a:r>
            <a:r>
              <a:rPr lang="en-GB" dirty="0"/>
              <a:t> </a:t>
            </a:r>
            <a:r>
              <a:rPr lang="en-GB" dirty="0" err="1"/>
              <a:t>molarnim</a:t>
            </a:r>
            <a:r>
              <a:rPr lang="en-GB" dirty="0"/>
              <a:t> </a:t>
            </a:r>
            <a:r>
              <a:rPr lang="en-GB" dirty="0" err="1"/>
              <a:t>udjelima</a:t>
            </a:r>
            <a:r>
              <a:rPr lang="en-GB" dirty="0"/>
              <a:t>, </a:t>
            </a:r>
            <a:r>
              <a:rPr lang="en-GB" dirty="0" err="1"/>
              <a:t>molekule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b="1" dirty="0" err="1"/>
              <a:t>biletrebao</a:t>
            </a:r>
            <a:r>
              <a:rPr lang="en-GB" b="1" dirty="0"/>
              <a:t> bi se </a:t>
            </a:r>
            <a:r>
              <a:rPr lang="en-GB" b="1" dirty="0" err="1"/>
              <a:t>agregirati</a:t>
            </a:r>
            <a:r>
              <a:rPr lang="en-GB" b="1" dirty="0"/>
              <a:t>, </a:t>
            </a:r>
            <a:r>
              <a:rPr lang="en-GB" b="1" dirty="0" err="1"/>
              <a:t>što</a:t>
            </a:r>
            <a:r>
              <a:rPr lang="en-GB" b="1" dirty="0"/>
              <a:t> </a:t>
            </a:r>
            <a:r>
              <a:rPr lang="en-GB" b="1" dirty="0" err="1"/>
              <a:t>rezultira</a:t>
            </a:r>
            <a:r>
              <a:rPr lang="en-GB" b="1" dirty="0"/>
              <a:t> </a:t>
            </a:r>
            <a:r>
              <a:rPr lang="en-GB" b="1" dirty="0" err="1"/>
              <a:t>oduzimanjem</a:t>
            </a:r>
            <a:r>
              <a:rPr lang="en-GB" b="1" dirty="0"/>
              <a:t> </a:t>
            </a:r>
            <a:r>
              <a:rPr lang="en-GB" b="1" dirty="0" err="1"/>
              <a:t>molekula</a:t>
            </a:r>
            <a:r>
              <a:rPr lang="en-GB" b="1" dirty="0"/>
              <a:t> </a:t>
            </a:r>
            <a:r>
              <a:rPr lang="en-GB" b="1" dirty="0" err="1"/>
              <a:t>flavonolaiz</a:t>
            </a:r>
            <a:r>
              <a:rPr lang="en-GB" b="1" dirty="0"/>
              <a:t> </a:t>
            </a:r>
            <a:r>
              <a:rPr lang="en-GB" b="1" dirty="0" err="1"/>
              <a:t>heterogenog</a:t>
            </a:r>
            <a:r>
              <a:rPr lang="en-GB" b="1" dirty="0"/>
              <a:t> </a:t>
            </a:r>
            <a:r>
              <a:rPr lang="en-GB" b="1" dirty="0" err="1"/>
              <a:t>lipidnog</a:t>
            </a:r>
            <a:r>
              <a:rPr lang="en-GB" b="1" dirty="0"/>
              <a:t> </a:t>
            </a:r>
            <a:r>
              <a:rPr lang="en-GB" b="1" dirty="0" err="1"/>
              <a:t>dvosloja</a:t>
            </a:r>
            <a:r>
              <a:rPr lang="en-GB" dirty="0"/>
              <a:t>. </a:t>
            </a:r>
            <a:r>
              <a:rPr lang="en-GB" dirty="0" err="1"/>
              <a:t>Povećanje</a:t>
            </a:r>
            <a:r>
              <a:rPr lang="en-GB" dirty="0"/>
              <a:t> Tm je </a:t>
            </a:r>
            <a:r>
              <a:rPr lang="en-GB" dirty="0" err="1"/>
              <a:t>trebalo</a:t>
            </a:r>
            <a:r>
              <a:rPr lang="en-GB" dirty="0"/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uzrokovano</a:t>
            </a:r>
            <a:r>
              <a:rPr lang="en-GB" dirty="0"/>
              <a:t> </a:t>
            </a:r>
            <a:r>
              <a:rPr lang="en-GB" dirty="0" err="1"/>
              <a:t>sposobnošću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da </a:t>
            </a:r>
            <a:r>
              <a:rPr lang="en-GB" dirty="0" err="1"/>
              <a:t>napuste</a:t>
            </a:r>
            <a:r>
              <a:rPr lang="en-GB" dirty="0"/>
              <a:t> </a:t>
            </a:r>
            <a:r>
              <a:rPr lang="en-GB" dirty="0" err="1"/>
              <a:t>lipidni</a:t>
            </a:r>
            <a:r>
              <a:rPr lang="en-GB" dirty="0"/>
              <a:t> </a:t>
            </a:r>
            <a:r>
              <a:rPr lang="en-GB" dirty="0" err="1"/>
              <a:t>dvosloj</a:t>
            </a:r>
            <a:r>
              <a:rPr lang="en-GB" dirty="0"/>
              <a:t> trans-</a:t>
            </a:r>
            <a:r>
              <a:rPr lang="en-GB" dirty="0" err="1"/>
              <a:t>prenose</a:t>
            </a:r>
            <a:r>
              <a:rPr lang="en-GB" dirty="0"/>
              <a:t> se u </a:t>
            </a:r>
            <a:r>
              <a:rPr lang="en-GB" dirty="0" err="1"/>
              <a:t>vodeni</a:t>
            </a:r>
            <a:r>
              <a:rPr lang="en-GB" dirty="0"/>
              <a:t> </a:t>
            </a:r>
            <a:r>
              <a:rPr lang="en-GB" dirty="0" err="1"/>
              <a:t>medij</a:t>
            </a:r>
            <a:r>
              <a:rPr lang="en-GB" dirty="0"/>
              <a:t>. </a:t>
            </a:r>
            <a:r>
              <a:rPr lang="en-GB" dirty="0" err="1"/>
              <a:t>Autori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to </a:t>
            </a:r>
            <a:r>
              <a:rPr lang="en-GB" dirty="0" err="1"/>
              <a:t>predložiliispod</a:t>
            </a:r>
            <a:r>
              <a:rPr lang="en-GB" dirty="0"/>
              <a:t> Tm, </a:t>
            </a:r>
            <a:r>
              <a:rPr lang="en-GB" dirty="0" err="1"/>
              <a:t>molekule</a:t>
            </a:r>
            <a:r>
              <a:rPr lang="en-GB" dirty="0"/>
              <a:t> </a:t>
            </a:r>
            <a:r>
              <a:rPr lang="en-GB" b="1" dirty="0" err="1"/>
              <a:t>flavonola</a:t>
            </a:r>
            <a:r>
              <a:rPr lang="en-GB" b="1" dirty="0"/>
              <a:t> </a:t>
            </a:r>
            <a:r>
              <a:rPr lang="en-GB" b="1" dirty="0" err="1"/>
              <a:t>su</a:t>
            </a:r>
            <a:r>
              <a:rPr lang="en-GB" b="1" dirty="0"/>
              <a:t> </a:t>
            </a:r>
            <a:r>
              <a:rPr lang="en-GB" b="1" dirty="0" err="1"/>
              <a:t>manje</a:t>
            </a:r>
            <a:r>
              <a:rPr lang="en-GB" b="1" dirty="0"/>
              <a:t> </a:t>
            </a:r>
            <a:r>
              <a:rPr lang="en-GB" b="1" dirty="0" err="1"/>
              <a:t>topive</a:t>
            </a:r>
            <a:r>
              <a:rPr lang="en-GB" b="1" dirty="0"/>
              <a:t> u </a:t>
            </a:r>
            <a:r>
              <a:rPr lang="en-GB" b="1" dirty="0" err="1"/>
              <a:t>krutoj</a:t>
            </a:r>
            <a:r>
              <a:rPr lang="en-GB" b="1" dirty="0"/>
              <a:t> </a:t>
            </a:r>
            <a:r>
              <a:rPr lang="en-GB" b="1" dirty="0" err="1"/>
              <a:t>strukturi</a:t>
            </a:r>
            <a:r>
              <a:rPr lang="en-GB" b="1" dirty="0"/>
              <a:t> gel faze</a:t>
            </a:r>
            <a:r>
              <a:rPr lang="en-GB" dirty="0"/>
              <a:t>, a </a:t>
            </a:r>
            <a:r>
              <a:rPr lang="en-GB" dirty="0" err="1"/>
              <a:t>povećanjem</a:t>
            </a:r>
            <a:r>
              <a:rPr lang="en-GB" dirty="0"/>
              <a:t> </a:t>
            </a:r>
            <a:r>
              <a:rPr lang="en-GB" dirty="0" err="1"/>
              <a:t>molarne</a:t>
            </a:r>
            <a:r>
              <a:rPr lang="en-GB" dirty="0"/>
              <a:t> </a:t>
            </a:r>
            <a:r>
              <a:rPr lang="en-GB" dirty="0" err="1"/>
              <a:t>frakcije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dolazi</a:t>
            </a:r>
            <a:r>
              <a:rPr lang="en-GB" dirty="0"/>
              <a:t> do </a:t>
            </a:r>
            <a:r>
              <a:rPr lang="en-GB" dirty="0" err="1"/>
              <a:t>procesa</a:t>
            </a:r>
            <a:r>
              <a:rPr lang="en-GB" dirty="0"/>
              <a:t> </a:t>
            </a:r>
            <a:r>
              <a:rPr lang="en-GB" dirty="0" err="1"/>
              <a:t>agregacije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hr-HR" dirty="0"/>
              <a:t> DMPC membrana može da zadrži </a:t>
            </a:r>
            <a:r>
              <a:rPr lang="hr-HR" dirty="0" err="1"/>
              <a:t>flavonole</a:t>
            </a:r>
            <a:r>
              <a:rPr lang="hr-HR" dirty="0"/>
              <a:t> u sebi čak i kada </a:t>
            </a:r>
            <a:r>
              <a:rPr lang="hr-HR" dirty="0" err="1"/>
              <a:t>molarna</a:t>
            </a:r>
            <a:r>
              <a:rPr lang="hr-HR" dirty="0"/>
              <a:t> frakcija </a:t>
            </a:r>
            <a:r>
              <a:rPr lang="hr-HR" dirty="0" err="1"/>
              <a:t>flavonoladostiže</a:t>
            </a:r>
            <a:r>
              <a:rPr lang="hr-HR" dirty="0"/>
              <a:t> 0,30. Dakle, glavna varijabla u objašnjenju </a:t>
            </a:r>
            <a:r>
              <a:rPr lang="hr-HR" dirty="0" err="1"/>
              <a:t>varijabilnostičini</a:t>
            </a:r>
            <a:r>
              <a:rPr lang="hr-HR" dirty="0"/>
              <a:t> se da je fluidnost membrane koncentracija </a:t>
            </a:r>
            <a:r>
              <a:rPr lang="hr-HR" dirty="0" err="1"/>
              <a:t>flavonola</a:t>
            </a:r>
            <a:r>
              <a:rPr lang="hr-HR" dirty="0"/>
              <a:t>. </a:t>
            </a:r>
            <a:r>
              <a:rPr lang="hr-HR" dirty="0" err="1"/>
              <a:t>Themagnituda</a:t>
            </a:r>
            <a:r>
              <a:rPr lang="hr-HR" dirty="0"/>
              <a:t> interakcija </a:t>
            </a:r>
            <a:r>
              <a:rPr lang="hr-HR" dirty="0" err="1"/>
              <a:t>flavonol</a:t>
            </a:r>
            <a:r>
              <a:rPr lang="hr-HR" dirty="0"/>
              <a:t>-membrana varira od </a:t>
            </a:r>
            <a:r>
              <a:rPr lang="hr-HR" dirty="0" err="1"/>
              <a:t>slabodovodeći</a:t>
            </a:r>
            <a:r>
              <a:rPr lang="hr-HR" dirty="0"/>
              <a:t> do potpunog razaranja </a:t>
            </a:r>
            <a:r>
              <a:rPr lang="hr-HR" dirty="0" err="1"/>
              <a:t>lipidne</a:t>
            </a:r>
            <a:r>
              <a:rPr lang="hr-HR" dirty="0"/>
              <a:t> membrane [16,19,23]. </a:t>
            </a:r>
            <a:r>
              <a:rPr lang="hr-HR" dirty="0" err="1"/>
              <a:t>TheUtvrđeno</a:t>
            </a:r>
            <a:r>
              <a:rPr lang="hr-HR" dirty="0"/>
              <a:t> je da povećanje </a:t>
            </a:r>
            <a:r>
              <a:rPr lang="hr-HR" dirty="0" err="1"/>
              <a:t>molarne</a:t>
            </a:r>
            <a:r>
              <a:rPr lang="hr-HR" dirty="0"/>
              <a:t> frakcije </a:t>
            </a:r>
            <a:r>
              <a:rPr lang="hr-HR" dirty="0" err="1"/>
              <a:t>flavonola</a:t>
            </a:r>
            <a:r>
              <a:rPr lang="hr-HR" dirty="0"/>
              <a:t> rezultira hetero-genetska raspodjela </a:t>
            </a:r>
            <a:r>
              <a:rPr lang="hr-HR" dirty="0" err="1"/>
              <a:t>flavonola</a:t>
            </a:r>
            <a:r>
              <a:rPr lang="hr-HR" dirty="0"/>
              <a:t> u membrani, njihovo </a:t>
            </a:r>
            <a:r>
              <a:rPr lang="hr-HR" dirty="0" err="1"/>
              <a:t>nakupljanjena</a:t>
            </a:r>
            <a:r>
              <a:rPr lang="hr-HR" dirty="0"/>
              <a:t> sučelju membrane i, konačno, do stvaranja </a:t>
            </a:r>
            <a:r>
              <a:rPr lang="hr-HR" dirty="0" err="1"/>
              <a:t>brojaagregati</a:t>
            </a:r>
            <a:r>
              <a:rPr lang="hr-HR" dirty="0"/>
              <a:t> ili </a:t>
            </a:r>
            <a:r>
              <a:rPr lang="hr-HR" dirty="0" err="1"/>
              <a:t>klasteri</a:t>
            </a:r>
            <a:r>
              <a:rPr lang="hr-HR" dirty="0"/>
              <a:t> </a:t>
            </a:r>
            <a:r>
              <a:rPr lang="hr-HR" dirty="0" err="1"/>
              <a:t>flavonola</a:t>
            </a:r>
            <a:r>
              <a:rPr lang="hr-HR" dirty="0"/>
              <a:t> [14,24]. Formiranje grozdova </a:t>
            </a:r>
            <a:r>
              <a:rPr lang="hr-HR" dirty="0" err="1"/>
              <a:t>imauočeno</a:t>
            </a:r>
            <a:r>
              <a:rPr lang="hr-HR" dirty="0"/>
              <a:t> čak i pri srednjim koncentracijama </a:t>
            </a:r>
            <a:r>
              <a:rPr lang="hr-HR" dirty="0" err="1"/>
              <a:t>flavonola</a:t>
            </a:r>
            <a:r>
              <a:rPr lang="hr-HR" dirty="0"/>
              <a:t> [18].</a:t>
            </a:r>
          </a:p>
          <a:p>
            <a:r>
              <a:rPr lang="en-GB" dirty="0" err="1"/>
              <a:t>Svi</a:t>
            </a:r>
            <a:r>
              <a:rPr lang="en-GB" dirty="0"/>
              <a:t> </a:t>
            </a:r>
            <a:r>
              <a:rPr lang="en-GB" dirty="0" err="1"/>
              <a:t>ovi</a:t>
            </a:r>
            <a:r>
              <a:rPr lang="en-GB" dirty="0"/>
              <a:t> </a:t>
            </a:r>
            <a:r>
              <a:rPr lang="en-GB" dirty="0" err="1"/>
              <a:t>rezultati</a:t>
            </a:r>
            <a:r>
              <a:rPr lang="en-GB" dirty="0"/>
              <a:t> </a:t>
            </a:r>
            <a:r>
              <a:rPr lang="en-GB" dirty="0" err="1"/>
              <a:t>ukazuju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to da je </a:t>
            </a:r>
            <a:r>
              <a:rPr lang="en-GB" dirty="0" err="1"/>
              <a:t>vezanje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staničnu</a:t>
            </a:r>
            <a:r>
              <a:rPr lang="en-GB" dirty="0"/>
              <a:t> </a:t>
            </a:r>
            <a:r>
              <a:rPr lang="en-GB" dirty="0" err="1"/>
              <a:t>membranu</a:t>
            </a:r>
            <a:r>
              <a:rPr lang="en-GB" dirty="0"/>
              <a:t>, </a:t>
            </a:r>
            <a:r>
              <a:rPr lang="en-GB" dirty="0" err="1"/>
              <a:t>stabiliziranje</a:t>
            </a:r>
            <a:r>
              <a:rPr lang="en-GB" dirty="0"/>
              <a:t> </a:t>
            </a:r>
            <a:r>
              <a:rPr lang="en-GB" dirty="0" err="1"/>
              <a:t>dvosloja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sprječavanje</a:t>
            </a:r>
            <a:r>
              <a:rPr lang="en-GB" dirty="0"/>
              <a:t> </a:t>
            </a:r>
            <a:r>
              <a:rPr lang="en-GB" dirty="0" err="1"/>
              <a:t>stapanja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vrlo</a:t>
            </a:r>
            <a:r>
              <a:rPr lang="en-GB" dirty="0"/>
              <a:t> </a:t>
            </a:r>
            <a:r>
              <a:rPr lang="en-GB" dirty="0" err="1"/>
              <a:t>važan</a:t>
            </a:r>
            <a:r>
              <a:rPr lang="en-GB" dirty="0"/>
              <a:t> </a:t>
            </a:r>
            <a:r>
              <a:rPr lang="en-GB" dirty="0" err="1"/>
              <a:t>fenomen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ulazak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u </a:t>
            </a:r>
            <a:r>
              <a:rPr lang="en-GB" dirty="0" err="1"/>
              <a:t>membranu</a:t>
            </a:r>
            <a:r>
              <a:rPr lang="en-GB" dirty="0"/>
              <a:t> [27].</a:t>
            </a:r>
            <a:endParaRPr lang="hr-HR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39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Palatino Linotype" panose="02040502050505030304" pitchFamily="18" charset="0"/>
              </a:rPr>
              <a:t>ne dolazi do značajne promjene </a:t>
            </a:r>
            <a:r>
              <a:rPr lang="hr-HR" sz="1200" dirty="0" err="1">
                <a:latin typeface="Palatino Linotype" panose="02040502050505030304" pitchFamily="18" charset="0"/>
              </a:rPr>
              <a:t>nanomehaničkih</a:t>
            </a:r>
            <a:r>
              <a:rPr lang="hr-HR" sz="1200" dirty="0">
                <a:latin typeface="Palatino Linotype" panose="02040502050505030304" pitchFamily="18" charset="0"/>
              </a:rPr>
              <a:t> parametara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b="1" dirty="0" err="1">
                <a:latin typeface="Palatino Linotype" panose="02040502050505030304" pitchFamily="18" charset="0"/>
              </a:rPr>
              <a:t>flavonoidi</a:t>
            </a:r>
            <a:r>
              <a:rPr lang="hr-HR" sz="1200" b="1" dirty="0">
                <a:latin typeface="Palatino Linotype" panose="02040502050505030304" pitchFamily="18" charset="0"/>
              </a:rPr>
              <a:t> uzrokuju lokalizirane promjene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b="1" dirty="0" err="1">
                <a:latin typeface="Palatino Linotype" panose="02040502050505030304" pitchFamily="18" charset="0"/>
              </a:rPr>
              <a:t>Agregacija</a:t>
            </a:r>
            <a:r>
              <a:rPr lang="hr-HR" sz="1200" b="1" dirty="0">
                <a:latin typeface="Palatino Linotype" panose="02040502050505030304" pitchFamily="18" charset="0"/>
              </a:rPr>
              <a:t> –morfološke</a:t>
            </a:r>
            <a:r>
              <a:rPr lang="hr-HR" sz="1200" b="1" baseline="0" dirty="0">
                <a:latin typeface="Palatino Linotype" panose="02040502050505030304" pitchFamily="18" charset="0"/>
              </a:rPr>
              <a:t> promjene</a:t>
            </a:r>
            <a:endParaRPr lang="hr-HR" sz="1200" b="1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15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39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Glavni</a:t>
            </a:r>
            <a:r>
              <a:rPr lang="en-GB" dirty="0"/>
              <a:t> </a:t>
            </a:r>
            <a:r>
              <a:rPr lang="en-GB" dirty="0" err="1"/>
              <a:t>zadatak</a:t>
            </a:r>
            <a:r>
              <a:rPr lang="en-GB" dirty="0"/>
              <a:t> </a:t>
            </a:r>
            <a:r>
              <a:rPr lang="en-GB" dirty="0" err="1"/>
              <a:t>ovog</a:t>
            </a:r>
            <a:r>
              <a:rPr lang="en-GB" dirty="0"/>
              <a:t> </a:t>
            </a:r>
            <a:r>
              <a:rPr lang="en-GB" dirty="0" err="1"/>
              <a:t>istraživanja</a:t>
            </a:r>
            <a:r>
              <a:rPr lang="en-GB" dirty="0"/>
              <a:t> je </a:t>
            </a:r>
            <a:r>
              <a:rPr lang="en-GB" dirty="0" err="1"/>
              <a:t>istražiti</a:t>
            </a:r>
            <a:r>
              <a:rPr lang="en-GB" dirty="0"/>
              <a:t> </a:t>
            </a:r>
            <a:r>
              <a:rPr lang="en-GB" dirty="0" err="1"/>
              <a:t>utjecaj</a:t>
            </a:r>
            <a:r>
              <a:rPr lang="en-GB" dirty="0"/>
              <a:t> </a:t>
            </a:r>
            <a:r>
              <a:rPr lang="en-GB" dirty="0" err="1"/>
              <a:t>oksidacije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strukturnesvojstva</a:t>
            </a:r>
            <a:r>
              <a:rPr lang="en-GB" dirty="0"/>
              <a:t> SLB-a u </a:t>
            </a:r>
            <a:r>
              <a:rPr lang="en-GB" dirty="0" err="1"/>
              <a:t>odsutnosti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prisutnosti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. </a:t>
            </a:r>
            <a:r>
              <a:rPr lang="en-GB" dirty="0" err="1"/>
              <a:t>Pokazalo</a:t>
            </a:r>
            <a:r>
              <a:rPr lang="en-GB" dirty="0"/>
              <a:t> se da je AFM </a:t>
            </a:r>
            <a:r>
              <a:rPr lang="en-GB" dirty="0" err="1"/>
              <a:t>učinkovitalat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proučavanje</a:t>
            </a:r>
            <a:r>
              <a:rPr lang="en-GB" dirty="0"/>
              <a:t> </a:t>
            </a:r>
            <a:r>
              <a:rPr lang="en-GB" dirty="0" err="1"/>
              <a:t>mehanizma</a:t>
            </a:r>
            <a:r>
              <a:rPr lang="en-GB" dirty="0"/>
              <a:t> </a:t>
            </a:r>
            <a:r>
              <a:rPr lang="en-GB" dirty="0" err="1"/>
              <a:t>formiranja</a:t>
            </a:r>
            <a:r>
              <a:rPr lang="en-GB" dirty="0"/>
              <a:t> SLB-ova [47,86] </a:t>
            </a:r>
            <a:r>
              <a:rPr lang="en-GB" dirty="0" err="1"/>
              <a:t>jer</a:t>
            </a:r>
            <a:r>
              <a:rPr lang="en-GB" dirty="0"/>
              <a:t> </a:t>
            </a:r>
            <a:r>
              <a:rPr lang="en-GB" dirty="0" err="1"/>
              <a:t>pruža</a:t>
            </a:r>
            <a:r>
              <a:rPr lang="en-GB" dirty="0"/>
              <a:t> </a:t>
            </a:r>
            <a:r>
              <a:rPr lang="en-GB" dirty="0" err="1"/>
              <a:t>informacije</a:t>
            </a:r>
            <a:r>
              <a:rPr lang="en-GB" dirty="0"/>
              <a:t> </a:t>
            </a:r>
            <a:r>
              <a:rPr lang="en-GB" dirty="0" err="1"/>
              <a:t>ostruktura</a:t>
            </a:r>
            <a:r>
              <a:rPr lang="en-GB" dirty="0"/>
              <a:t> </a:t>
            </a:r>
            <a:r>
              <a:rPr lang="en-GB" dirty="0" err="1"/>
              <a:t>adsorbiranog</a:t>
            </a:r>
            <a:r>
              <a:rPr lang="en-GB" dirty="0"/>
              <a:t> </a:t>
            </a:r>
            <a:r>
              <a:rPr lang="en-GB" dirty="0" err="1"/>
              <a:t>materijala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njegova</a:t>
            </a:r>
            <a:r>
              <a:rPr lang="en-GB" dirty="0"/>
              <a:t> </a:t>
            </a:r>
            <a:r>
              <a:rPr lang="en-GB" dirty="0" err="1"/>
              <a:t>elastična</a:t>
            </a:r>
            <a:r>
              <a:rPr lang="en-GB" dirty="0"/>
              <a:t> </a:t>
            </a:r>
            <a:r>
              <a:rPr lang="en-GB" dirty="0" err="1"/>
              <a:t>svojstva</a:t>
            </a:r>
            <a:r>
              <a:rPr lang="en-GB" dirty="0"/>
              <a:t>. </a:t>
            </a:r>
            <a:r>
              <a:rPr lang="en-GB" dirty="0" err="1"/>
              <a:t>Umetanje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u </a:t>
            </a:r>
            <a:r>
              <a:rPr lang="en-GB" dirty="0" err="1"/>
              <a:t>membranu</a:t>
            </a:r>
            <a:r>
              <a:rPr lang="en-GB" dirty="0"/>
              <a:t> </a:t>
            </a:r>
            <a:r>
              <a:rPr lang="en-GB" dirty="0" err="1"/>
              <a:t>izazivadeformacija</a:t>
            </a:r>
            <a:r>
              <a:rPr lang="en-GB" dirty="0"/>
              <a:t> </a:t>
            </a:r>
            <a:r>
              <a:rPr lang="en-GB" dirty="0" err="1"/>
              <a:t>površine</a:t>
            </a:r>
            <a:r>
              <a:rPr lang="en-GB" dirty="0"/>
              <a:t> membrane,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rezultira</a:t>
            </a:r>
            <a:r>
              <a:rPr lang="en-GB" dirty="0"/>
              <a:t> </a:t>
            </a:r>
            <a:r>
              <a:rPr lang="en-GB" b="1" dirty="0" err="1"/>
              <a:t>promjenama</a:t>
            </a:r>
            <a:r>
              <a:rPr lang="en-GB" b="1" dirty="0"/>
              <a:t> u </a:t>
            </a:r>
            <a:r>
              <a:rPr lang="en-GB" b="1" dirty="0" err="1"/>
              <a:t>hrapavosti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debljini</a:t>
            </a:r>
            <a:r>
              <a:rPr lang="en-GB" b="1" dirty="0"/>
              <a:t> </a:t>
            </a:r>
            <a:r>
              <a:rPr lang="en-GB" b="1" dirty="0" err="1"/>
              <a:t>membrane.S</a:t>
            </a:r>
            <a:r>
              <a:rPr lang="en-GB" b="1" dirty="0"/>
              <a:t> </a:t>
            </a:r>
            <a:r>
              <a:rPr lang="en-GB" dirty="0" err="1"/>
              <a:t>druge</a:t>
            </a:r>
            <a:r>
              <a:rPr lang="en-GB" dirty="0"/>
              <a:t> </a:t>
            </a:r>
            <a:r>
              <a:rPr lang="en-GB" dirty="0" err="1"/>
              <a:t>strane</a:t>
            </a:r>
            <a:r>
              <a:rPr lang="en-GB" dirty="0"/>
              <a:t>, </a:t>
            </a:r>
            <a:r>
              <a:rPr lang="en-GB" dirty="0" err="1"/>
              <a:t>peroksidacija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/>
              <a:t>izaziva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fragmentaciju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membranestrukturna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oštećenja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koja</a:t>
            </a:r>
            <a:r>
              <a:rPr lang="en-GB" dirty="0">
                <a:solidFill>
                  <a:schemeClr val="tx1"/>
                </a:solidFill>
              </a:rPr>
              <a:t> bi </a:t>
            </a:r>
            <a:r>
              <a:rPr lang="en-GB" dirty="0" err="1">
                <a:solidFill>
                  <a:schemeClr val="tx1"/>
                </a:solidFill>
              </a:rPr>
              <a:t>trebala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biti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potisnuta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prisutnosti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flavonola</a:t>
            </a:r>
            <a:r>
              <a:rPr lang="en-GB" dirty="0"/>
              <a:t>. U tom </a:t>
            </a:r>
            <a:r>
              <a:rPr lang="en-GB" dirty="0" err="1"/>
              <a:t>slučaju</a:t>
            </a:r>
            <a:r>
              <a:rPr lang="en-GB" dirty="0"/>
              <a:t>, </a:t>
            </a:r>
            <a:r>
              <a:rPr lang="en-GB" dirty="0" err="1"/>
              <a:t>opsegperoksidacija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/>
              <a:t>očituje</a:t>
            </a:r>
            <a:r>
              <a:rPr lang="en-GB" dirty="0"/>
              <a:t> se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promjenu</a:t>
            </a:r>
            <a:r>
              <a:rPr lang="en-GB" dirty="0"/>
              <a:t> </a:t>
            </a:r>
            <a:r>
              <a:rPr lang="en-GB" dirty="0" err="1"/>
              <a:t>ključnih</a:t>
            </a:r>
            <a:r>
              <a:rPr lang="en-GB" dirty="0"/>
              <a:t> </a:t>
            </a:r>
            <a:r>
              <a:rPr lang="en-GB" dirty="0" err="1"/>
              <a:t>strukturnih</a:t>
            </a:r>
            <a:r>
              <a:rPr lang="en-GB" dirty="0"/>
              <a:t> </a:t>
            </a:r>
            <a:r>
              <a:rPr lang="en-GB" dirty="0" err="1"/>
              <a:t>parametara.Zaštitna</a:t>
            </a:r>
            <a:r>
              <a:rPr lang="en-GB" dirty="0"/>
              <a:t> </a:t>
            </a:r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ovisi</a:t>
            </a:r>
            <a:r>
              <a:rPr lang="en-GB" dirty="0"/>
              <a:t> o </a:t>
            </a:r>
            <a:r>
              <a:rPr lang="en-GB" dirty="0" err="1"/>
              <a:t>međusobnim</a:t>
            </a:r>
            <a:r>
              <a:rPr lang="en-GB" dirty="0"/>
              <a:t> </a:t>
            </a:r>
            <a:r>
              <a:rPr lang="en-GB" dirty="0" err="1"/>
              <a:t>interakcijama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/>
              <a:t>iflavonoli</a:t>
            </a:r>
            <a:r>
              <a:rPr lang="en-GB" dirty="0"/>
              <a:t>. </a:t>
            </a:r>
            <a:r>
              <a:rPr lang="en-GB" dirty="0" err="1"/>
              <a:t>Pitanje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se </a:t>
            </a:r>
            <a:r>
              <a:rPr lang="en-GB" dirty="0" err="1"/>
              <a:t>postavilo</a:t>
            </a:r>
            <a:r>
              <a:rPr lang="en-GB" dirty="0"/>
              <a:t> </a:t>
            </a:r>
            <a:r>
              <a:rPr lang="en-GB" dirty="0" err="1"/>
              <a:t>bilo</a:t>
            </a:r>
            <a:r>
              <a:rPr lang="en-GB" dirty="0"/>
              <a:t> je da li </a:t>
            </a:r>
            <a:r>
              <a:rPr lang="en-GB" dirty="0" err="1"/>
              <a:t>flavonoidi</a:t>
            </a:r>
            <a:r>
              <a:rPr lang="en-GB" dirty="0"/>
              <a:t>, s </a:t>
            </a:r>
            <a:r>
              <a:rPr lang="en-GB" dirty="0" err="1"/>
              <a:t>obzirom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njihovu</a:t>
            </a:r>
            <a:r>
              <a:rPr lang="en-GB" dirty="0"/>
              <a:t> </a:t>
            </a:r>
            <a:r>
              <a:rPr lang="en-GB" dirty="0" err="1"/>
              <a:t>hidrofobnosti</a:t>
            </a:r>
            <a:r>
              <a:rPr lang="en-GB" dirty="0"/>
              <a:t> </a:t>
            </a:r>
            <a:r>
              <a:rPr lang="en-GB" dirty="0" err="1"/>
              <a:t>strukturu</a:t>
            </a:r>
            <a:r>
              <a:rPr lang="en-GB" dirty="0"/>
              <a:t>, </a:t>
            </a:r>
            <a:r>
              <a:rPr lang="en-GB" dirty="0" err="1"/>
              <a:t>mogu</a:t>
            </a:r>
            <a:r>
              <a:rPr lang="en-GB" dirty="0"/>
              <a:t> se </a:t>
            </a:r>
            <a:r>
              <a:rPr lang="en-GB" dirty="0" err="1"/>
              <a:t>bočno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homogeno</a:t>
            </a:r>
            <a:r>
              <a:rPr lang="en-GB" dirty="0"/>
              <a:t> </a:t>
            </a:r>
            <a:r>
              <a:rPr lang="en-GB" dirty="0" err="1"/>
              <a:t>umetnuti</a:t>
            </a:r>
            <a:r>
              <a:rPr lang="en-GB" dirty="0"/>
              <a:t> u </a:t>
            </a:r>
            <a:r>
              <a:rPr lang="en-GB" dirty="0" err="1"/>
              <a:t>dvosloj</a:t>
            </a:r>
            <a:r>
              <a:rPr lang="en-GB" dirty="0"/>
              <a:t>. </a:t>
            </a:r>
            <a:r>
              <a:rPr lang="en-GB" dirty="0" err="1"/>
              <a:t>Pogledi</a:t>
            </a:r>
            <a:r>
              <a:rPr lang="en-GB" dirty="0"/>
              <a:t> s </a:t>
            </a:r>
            <a:r>
              <a:rPr lang="en-GB" dirty="0" err="1"/>
              <a:t>vrha</a:t>
            </a:r>
            <a:r>
              <a:rPr lang="en-GB" dirty="0"/>
              <a:t> </a:t>
            </a:r>
            <a:r>
              <a:rPr lang="en-GB" dirty="0" err="1"/>
              <a:t>namorfologija</a:t>
            </a:r>
            <a:r>
              <a:rPr lang="en-GB" dirty="0"/>
              <a:t> DOPC SLB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bez </a:t>
            </a:r>
            <a:r>
              <a:rPr lang="en-GB" dirty="0" err="1"/>
              <a:t>umetnutih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prikazana</a:t>
            </a:r>
            <a:r>
              <a:rPr lang="en-GB" dirty="0"/>
              <a:t> je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slikama</a:t>
            </a:r>
            <a:r>
              <a:rPr lang="en-GB" dirty="0"/>
              <a:t> 10 </a:t>
            </a:r>
            <a:r>
              <a:rPr lang="en-GB" dirty="0" err="1"/>
              <a:t>i</a:t>
            </a:r>
            <a:r>
              <a:rPr lang="en-GB" dirty="0"/>
              <a:t> 11,i </a:t>
            </a:r>
            <a:r>
              <a:rPr lang="en-GB" dirty="0" err="1"/>
              <a:t>slika</a:t>
            </a:r>
            <a:r>
              <a:rPr lang="en-GB" dirty="0"/>
              <a:t> S6. </a:t>
            </a:r>
            <a:r>
              <a:rPr lang="en-GB" dirty="0" err="1"/>
              <a:t>Budući</a:t>
            </a:r>
            <a:r>
              <a:rPr lang="en-GB" dirty="0"/>
              <a:t> da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uvjeti</a:t>
            </a:r>
            <a:r>
              <a:rPr lang="en-GB" dirty="0"/>
              <a:t> </a:t>
            </a:r>
            <a:r>
              <a:rPr lang="en-GB" dirty="0" err="1"/>
              <a:t>snimanja</a:t>
            </a:r>
            <a:r>
              <a:rPr lang="en-GB" dirty="0"/>
              <a:t> </a:t>
            </a:r>
            <a:r>
              <a:rPr lang="en-GB" dirty="0" err="1"/>
              <a:t>bili</a:t>
            </a:r>
            <a:r>
              <a:rPr lang="en-GB" dirty="0"/>
              <a:t> </a:t>
            </a:r>
            <a:r>
              <a:rPr lang="en-GB" dirty="0" err="1"/>
              <a:t>isti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ispitivane</a:t>
            </a:r>
            <a:r>
              <a:rPr lang="en-GB" dirty="0"/>
              <a:t> </a:t>
            </a:r>
            <a:r>
              <a:rPr lang="en-GB" dirty="0" err="1"/>
              <a:t>uzorke</a:t>
            </a:r>
            <a:r>
              <a:rPr lang="en-GB" dirty="0"/>
              <a:t>, </a:t>
            </a:r>
            <a:r>
              <a:rPr lang="en-GB" dirty="0" err="1"/>
              <a:t>sviuočene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u </a:t>
            </a:r>
            <a:r>
              <a:rPr lang="en-GB" dirty="0" err="1"/>
              <a:t>morfologiji</a:t>
            </a:r>
            <a:r>
              <a:rPr lang="en-GB" dirty="0"/>
              <a:t> </a:t>
            </a:r>
            <a:r>
              <a:rPr lang="en-GB" dirty="0" err="1"/>
              <a:t>formiranih</a:t>
            </a:r>
            <a:r>
              <a:rPr lang="en-GB" dirty="0"/>
              <a:t> SLB </a:t>
            </a:r>
            <a:r>
              <a:rPr lang="en-GB" dirty="0" err="1"/>
              <a:t>odgovaraju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razlikama</a:t>
            </a:r>
            <a:r>
              <a:rPr lang="en-GB" dirty="0"/>
              <a:t> </a:t>
            </a:r>
            <a:r>
              <a:rPr lang="en-GB" dirty="0" err="1"/>
              <a:t>izmeđuuzorci</a:t>
            </a:r>
            <a:r>
              <a:rPr lang="en-GB" dirty="0"/>
              <a:t>. </a:t>
            </a:r>
            <a:r>
              <a:rPr lang="en-GB" dirty="0" err="1"/>
              <a:t>Profili</a:t>
            </a:r>
            <a:r>
              <a:rPr lang="en-GB" dirty="0"/>
              <a:t> </a:t>
            </a:r>
            <a:r>
              <a:rPr lang="en-GB" dirty="0" err="1"/>
              <a:t>poprečnog</a:t>
            </a:r>
            <a:r>
              <a:rPr lang="en-GB" dirty="0"/>
              <a:t> </a:t>
            </a:r>
            <a:r>
              <a:rPr lang="en-GB" dirty="0" err="1"/>
              <a:t>presjeka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S7)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debljine</a:t>
            </a:r>
            <a:r>
              <a:rPr lang="en-GB" dirty="0"/>
              <a:t> </a:t>
            </a:r>
            <a:r>
              <a:rPr lang="en-GB" dirty="0" err="1"/>
              <a:t>dvosloja</a:t>
            </a:r>
            <a:r>
              <a:rPr lang="en-GB" dirty="0"/>
              <a:t> </a:t>
            </a:r>
            <a:r>
              <a:rPr lang="en-GB" dirty="0" err="1"/>
              <a:t>dobiveni</a:t>
            </a:r>
            <a:r>
              <a:rPr lang="en-GB" dirty="0"/>
              <a:t> </a:t>
            </a:r>
            <a:r>
              <a:rPr lang="en-GB" dirty="0" err="1"/>
              <a:t>skokom</a:t>
            </a:r>
            <a:r>
              <a:rPr lang="en-GB" dirty="0"/>
              <a:t> </a:t>
            </a:r>
            <a:r>
              <a:rPr lang="en-GB" dirty="0" err="1"/>
              <a:t>ukrivulje</a:t>
            </a:r>
            <a:r>
              <a:rPr lang="en-GB" dirty="0"/>
              <a:t> sile </a:t>
            </a:r>
            <a:r>
              <a:rPr lang="en-GB" dirty="0" err="1"/>
              <a:t>odgovaraju</a:t>
            </a:r>
            <a:r>
              <a:rPr lang="en-GB" dirty="0"/>
              <a:t> </a:t>
            </a:r>
            <a:r>
              <a:rPr lang="en-GB" dirty="0" err="1"/>
              <a:t>jednom</a:t>
            </a:r>
            <a:r>
              <a:rPr lang="en-GB" dirty="0"/>
              <a:t> SLB. </a:t>
            </a:r>
            <a:r>
              <a:rPr lang="en-GB" dirty="0" err="1"/>
              <a:t>Homogene</a:t>
            </a:r>
            <a:r>
              <a:rPr lang="en-GB" dirty="0"/>
              <a:t> </a:t>
            </a:r>
            <a:r>
              <a:rPr lang="en-GB" dirty="0" err="1"/>
              <a:t>hrapave</a:t>
            </a:r>
            <a:r>
              <a:rPr lang="en-GB" dirty="0"/>
              <a:t> SLB </a:t>
            </a:r>
            <a:r>
              <a:rPr lang="en-GB" dirty="0" err="1"/>
              <a:t>mrlje</a:t>
            </a:r>
            <a:r>
              <a:rPr lang="en-GB" dirty="0"/>
              <a:t> </a:t>
            </a:r>
            <a:r>
              <a:rPr lang="en-GB" dirty="0" err="1"/>
              <a:t>vidljive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bez </a:t>
            </a:r>
            <a:r>
              <a:rPr lang="en-GB" dirty="0" err="1"/>
              <a:t>obziraunesenih</a:t>
            </a:r>
            <a:r>
              <a:rPr lang="en-GB" dirty="0"/>
              <a:t> </a:t>
            </a:r>
            <a:r>
              <a:rPr lang="en-GB" dirty="0" err="1"/>
              <a:t>flavonola.Na</a:t>
            </a:r>
            <a:r>
              <a:rPr lang="en-GB" dirty="0"/>
              <a:t> </a:t>
            </a:r>
            <a:r>
              <a:rPr lang="en-GB" dirty="0" err="1"/>
              <a:t>mjestu</a:t>
            </a:r>
            <a:r>
              <a:rPr lang="en-GB" dirty="0"/>
              <a:t> </a:t>
            </a:r>
            <a:r>
              <a:rPr lang="en-GB" dirty="0" err="1"/>
              <a:t>gdje</a:t>
            </a:r>
            <a:r>
              <a:rPr lang="en-GB" dirty="0"/>
              <a:t> se </a:t>
            </a:r>
            <a:r>
              <a:rPr lang="en-GB" dirty="0" err="1"/>
              <a:t>nalazi</a:t>
            </a:r>
            <a:r>
              <a:rPr lang="en-GB" dirty="0"/>
              <a:t> </a:t>
            </a:r>
            <a:r>
              <a:rPr lang="en-GB" dirty="0" err="1"/>
              <a:t>molekula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stvara</a:t>
            </a:r>
            <a:r>
              <a:rPr lang="en-GB" dirty="0"/>
              <a:t> se mala </a:t>
            </a:r>
            <a:r>
              <a:rPr lang="en-GB" dirty="0" err="1"/>
              <a:t>šupljina</a:t>
            </a:r>
            <a:r>
              <a:rPr lang="en-GB" dirty="0"/>
              <a:t> </a:t>
            </a:r>
            <a:r>
              <a:rPr lang="en-GB" dirty="0" err="1"/>
              <a:t>molekula</a:t>
            </a:r>
            <a:r>
              <a:rPr lang="en-GB" dirty="0"/>
              <a:t> </a:t>
            </a:r>
            <a:r>
              <a:rPr lang="en-GB" dirty="0" err="1"/>
              <a:t>vode,praćeno</a:t>
            </a:r>
            <a:r>
              <a:rPr lang="en-GB" dirty="0"/>
              <a:t> </a:t>
            </a:r>
            <a:r>
              <a:rPr lang="en-GB" dirty="0" err="1"/>
              <a:t>promjenom</a:t>
            </a:r>
            <a:r>
              <a:rPr lang="en-GB" dirty="0"/>
              <a:t> </a:t>
            </a:r>
            <a:r>
              <a:rPr lang="en-GB" dirty="0" err="1"/>
              <a:t>debljine</a:t>
            </a:r>
            <a:r>
              <a:rPr lang="en-GB" dirty="0"/>
              <a:t> membrane.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svaki</a:t>
            </a:r>
            <a:r>
              <a:rPr lang="en-GB" dirty="0"/>
              <a:t> </a:t>
            </a:r>
            <a:r>
              <a:rPr lang="en-GB" dirty="0" err="1"/>
              <a:t>uzorak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korigiraneza</a:t>
            </a:r>
            <a:r>
              <a:rPr lang="en-GB" dirty="0"/>
              <a:t> </a:t>
            </a:r>
            <a:r>
              <a:rPr lang="en-GB" dirty="0" err="1"/>
              <a:t>učinak</a:t>
            </a:r>
            <a:r>
              <a:rPr lang="en-GB" dirty="0"/>
              <a:t> </a:t>
            </a:r>
            <a:r>
              <a:rPr lang="en-GB" dirty="0" err="1"/>
              <a:t>konvolucije</a:t>
            </a:r>
            <a:r>
              <a:rPr lang="en-GB" dirty="0"/>
              <a:t> </a:t>
            </a:r>
            <a:r>
              <a:rPr lang="en-GB" dirty="0" err="1"/>
              <a:t>vrha</a:t>
            </a:r>
            <a:r>
              <a:rPr lang="en-GB" dirty="0"/>
              <a:t> [87]. </a:t>
            </a:r>
            <a:r>
              <a:rPr lang="en-GB" dirty="0" err="1"/>
              <a:t>Mijenjaju</a:t>
            </a:r>
            <a:r>
              <a:rPr lang="en-GB" dirty="0"/>
              <a:t> se </a:t>
            </a:r>
            <a:r>
              <a:rPr lang="en-GB" dirty="0" err="1"/>
              <a:t>umetanje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proces</a:t>
            </a:r>
            <a:r>
              <a:rPr lang="en-GB" dirty="0"/>
              <a:t> </a:t>
            </a:r>
            <a:r>
              <a:rPr lang="en-GB" dirty="0" err="1"/>
              <a:t>peroksidacije</a:t>
            </a:r>
            <a:r>
              <a:rPr lang="en-GB" dirty="0"/>
              <a:t> </a:t>
            </a:r>
            <a:r>
              <a:rPr lang="en-GB" dirty="0" err="1"/>
              <a:t>lipidapočetne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prikazano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slici</a:t>
            </a:r>
            <a:r>
              <a:rPr lang="en-GB" dirty="0"/>
              <a:t> 12.</a:t>
            </a:r>
            <a:r>
              <a:rPr lang="hr-HR" dirty="0"/>
              <a:t> </a:t>
            </a:r>
          </a:p>
          <a:p>
            <a:r>
              <a:rPr lang="hr-HR" dirty="0" err="1"/>
              <a:t>Peroksidacija</a:t>
            </a:r>
            <a:r>
              <a:rPr lang="hr-HR" dirty="0"/>
              <a:t> lipida uzrokuje fragmentaciju lipida i propadanje membrane, što </a:t>
            </a:r>
            <a:r>
              <a:rPr lang="hr-HR" dirty="0" err="1"/>
              <a:t>jeučinak</a:t>
            </a:r>
            <a:r>
              <a:rPr lang="hr-HR" dirty="0"/>
              <a:t> koji bi se </a:t>
            </a:r>
            <a:r>
              <a:rPr lang="hr-HR" b="1" dirty="0"/>
              <a:t>trebao odraziti u vrijednostima hrapavosti</a:t>
            </a:r>
            <a:r>
              <a:rPr lang="hr-HR" dirty="0"/>
              <a:t>. Naši rezultati su pokazali da nakon </a:t>
            </a:r>
            <a:r>
              <a:rPr lang="hr-HR" dirty="0" err="1"/>
              <a:t>induciranelipidne</a:t>
            </a:r>
            <a:r>
              <a:rPr lang="hr-HR" dirty="0"/>
              <a:t> </a:t>
            </a:r>
            <a:r>
              <a:rPr lang="hr-HR" dirty="0" err="1"/>
              <a:t>peroksidacije</a:t>
            </a:r>
            <a:r>
              <a:rPr lang="hr-HR" dirty="0"/>
              <a:t>, hrapavost DOPC-a bez </a:t>
            </a:r>
            <a:r>
              <a:rPr lang="hr-HR" dirty="0" err="1"/>
              <a:t>flavonola</a:t>
            </a:r>
            <a:r>
              <a:rPr lang="hr-HR" dirty="0"/>
              <a:t> </a:t>
            </a:r>
            <a:r>
              <a:rPr lang="hr-HR" dirty="0">
                <a:solidFill>
                  <a:schemeClr val="tx1"/>
                </a:solidFill>
              </a:rPr>
              <a:t>dramatično se povećala</a:t>
            </a:r>
            <a:r>
              <a:rPr lang="hr-HR" dirty="0"/>
              <a:t>. Uzorci </a:t>
            </a:r>
            <a:r>
              <a:rPr lang="hr-HR" dirty="0" err="1"/>
              <a:t>odDOPC</a:t>
            </a:r>
            <a:r>
              <a:rPr lang="hr-HR" dirty="0"/>
              <a:t> SLB s ugrađenim </a:t>
            </a:r>
            <a:r>
              <a:rPr lang="hr-HR" dirty="0" err="1"/>
              <a:t>flavonolima</a:t>
            </a:r>
            <a:r>
              <a:rPr lang="hr-HR" dirty="0"/>
              <a:t> pokazao je </a:t>
            </a:r>
            <a:r>
              <a:rPr lang="hr-HR" b="1" dirty="0"/>
              <a:t>manji porast ili čak smanjenje </a:t>
            </a:r>
            <a:r>
              <a:rPr lang="hr-HR" b="1" dirty="0" err="1"/>
              <a:t>površinehrapavosti</a:t>
            </a:r>
            <a:r>
              <a:rPr lang="hr-HR" dirty="0"/>
              <a:t>, što ukazuje na njihovu ulogu u očuvanju ukupnog integriteta membrane.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11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Dakle</a:t>
            </a:r>
            <a:r>
              <a:rPr lang="en-GB" dirty="0"/>
              <a:t>, </a:t>
            </a:r>
            <a:r>
              <a:rPr lang="en-GB" dirty="0" err="1"/>
              <a:t>dvoslojporemećaj</a:t>
            </a:r>
            <a:r>
              <a:rPr lang="en-GB" dirty="0"/>
              <a:t> </a:t>
            </a:r>
            <a:r>
              <a:rPr lang="en-GB" dirty="0" err="1"/>
              <a:t>uzrokovan</a:t>
            </a:r>
            <a:r>
              <a:rPr lang="en-GB" dirty="0"/>
              <a:t> </a:t>
            </a:r>
            <a:r>
              <a:rPr lang="en-GB" dirty="0" err="1"/>
              <a:t>prisutnošću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njihov</a:t>
            </a:r>
            <a:r>
              <a:rPr lang="hr-HR" dirty="0"/>
              <a:t>a</a:t>
            </a:r>
            <a:r>
              <a:rPr lang="en-GB" dirty="0"/>
              <a:t> u</a:t>
            </a:r>
            <a:r>
              <a:rPr lang="hr-HR" dirty="0"/>
              <a:t>gradnja</a:t>
            </a:r>
            <a:r>
              <a:rPr lang="en-GB" dirty="0"/>
              <a:t>, u </a:t>
            </a:r>
            <a:r>
              <a:rPr lang="en-GB" dirty="0" err="1"/>
              <a:t>skladu</a:t>
            </a:r>
            <a:r>
              <a:rPr lang="en-GB" dirty="0"/>
              <a:t> je s </a:t>
            </a:r>
            <a:r>
              <a:rPr lang="en-GB" dirty="0" err="1"/>
              <a:t>njihovimodgovarajući</a:t>
            </a:r>
            <a:r>
              <a:rPr lang="en-GB" dirty="0"/>
              <a:t> </a:t>
            </a:r>
            <a:r>
              <a:rPr lang="en-GB" dirty="0" err="1"/>
              <a:t>koeficijenti</a:t>
            </a:r>
            <a:r>
              <a:rPr lang="en-GB" dirty="0"/>
              <a:t> </a:t>
            </a:r>
            <a:r>
              <a:rPr lang="en-GB" dirty="0" err="1"/>
              <a:t>raspodjele.Izrazito</a:t>
            </a:r>
            <a:r>
              <a:rPr lang="en-GB" dirty="0"/>
              <a:t> </a:t>
            </a:r>
            <a:r>
              <a:rPr lang="en-GB" dirty="0" err="1"/>
              <a:t>povećanje</a:t>
            </a:r>
            <a:r>
              <a:rPr lang="en-GB" dirty="0"/>
              <a:t> </a:t>
            </a:r>
            <a:r>
              <a:rPr lang="en-GB" dirty="0" err="1"/>
              <a:t>Youngovog</a:t>
            </a:r>
            <a:r>
              <a:rPr lang="en-GB" dirty="0"/>
              <a:t> </a:t>
            </a:r>
            <a:r>
              <a:rPr lang="en-GB" dirty="0" err="1"/>
              <a:t>modula</a:t>
            </a:r>
            <a:r>
              <a:rPr lang="en-GB" dirty="0"/>
              <a:t> </a:t>
            </a:r>
            <a:r>
              <a:rPr lang="en-GB" dirty="0" err="1"/>
              <a:t>uočeno</a:t>
            </a:r>
            <a:r>
              <a:rPr lang="en-GB" dirty="0"/>
              <a:t> je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izlaganja</a:t>
            </a:r>
            <a:r>
              <a:rPr lang="en-GB" dirty="0"/>
              <a:t> DOPC </a:t>
            </a:r>
            <a:r>
              <a:rPr lang="en-GB" dirty="0" err="1"/>
              <a:t>SLBna</a:t>
            </a:r>
            <a:r>
              <a:rPr lang="en-GB" dirty="0"/>
              <a:t> </a:t>
            </a:r>
            <a:r>
              <a:rPr lang="en-GB" dirty="0" err="1"/>
              <a:t>vodikov</a:t>
            </a:r>
            <a:r>
              <a:rPr lang="en-GB" dirty="0"/>
              <a:t> </a:t>
            </a:r>
            <a:r>
              <a:rPr lang="en-GB" dirty="0" err="1"/>
              <a:t>peroksid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ione</a:t>
            </a:r>
            <a:r>
              <a:rPr lang="en-GB" dirty="0"/>
              <a:t> </a:t>
            </a:r>
            <a:r>
              <a:rPr lang="en-GB" dirty="0" err="1"/>
              <a:t>željeza</a:t>
            </a:r>
            <a:r>
              <a:rPr lang="en-GB" dirty="0"/>
              <a:t>(II). </a:t>
            </a:r>
            <a:r>
              <a:rPr lang="en-GB" dirty="0" err="1"/>
              <a:t>Općenito</a:t>
            </a:r>
            <a:r>
              <a:rPr lang="en-GB" dirty="0"/>
              <a:t>, </a:t>
            </a:r>
            <a:r>
              <a:rPr lang="en-GB" dirty="0" err="1"/>
              <a:t>skok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induciraneperoksidacija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 </a:t>
            </a:r>
            <a:r>
              <a:rPr lang="en-GB" dirty="0" err="1"/>
              <a:t>smanjuje</a:t>
            </a:r>
            <a:r>
              <a:rPr lang="en-GB" dirty="0"/>
              <a:t> se s </a:t>
            </a:r>
            <a:r>
              <a:rPr lang="en-GB" dirty="0" err="1"/>
              <a:t>povećanjem</a:t>
            </a:r>
            <a:r>
              <a:rPr lang="en-GB" dirty="0"/>
              <a:t> </a:t>
            </a:r>
            <a:r>
              <a:rPr lang="en-GB" dirty="0" err="1"/>
              <a:t>molarne</a:t>
            </a:r>
            <a:r>
              <a:rPr lang="en-GB" dirty="0"/>
              <a:t> </a:t>
            </a:r>
            <a:r>
              <a:rPr lang="en-GB" dirty="0" err="1"/>
              <a:t>frakcije</a:t>
            </a:r>
            <a:r>
              <a:rPr lang="en-GB" dirty="0"/>
              <a:t> </a:t>
            </a:r>
            <a:r>
              <a:rPr lang="en-GB" dirty="0" err="1"/>
              <a:t>flavonola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očuvanje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membrane. </a:t>
            </a:r>
            <a:r>
              <a:rPr lang="en-GB" dirty="0" err="1"/>
              <a:t>Jedina</a:t>
            </a:r>
            <a:r>
              <a:rPr lang="en-GB" dirty="0"/>
              <a:t> </a:t>
            </a:r>
            <a:r>
              <a:rPr lang="en-GB" dirty="0" err="1"/>
              <a:t>iznimka</a:t>
            </a:r>
            <a:r>
              <a:rPr lang="en-GB" dirty="0"/>
              <a:t> je DOPC s MCI </a:t>
            </a:r>
            <a:r>
              <a:rPr lang="en-GB" dirty="0" err="1"/>
              <a:t>nanajveća</a:t>
            </a:r>
            <a:r>
              <a:rPr lang="en-GB" dirty="0"/>
              <a:t> </a:t>
            </a:r>
            <a:r>
              <a:rPr lang="en-GB" dirty="0" err="1"/>
              <a:t>molarna</a:t>
            </a:r>
            <a:r>
              <a:rPr lang="en-GB" dirty="0"/>
              <a:t> </a:t>
            </a:r>
            <a:r>
              <a:rPr lang="en-GB" dirty="0" err="1"/>
              <a:t>frakcija</a:t>
            </a:r>
            <a:r>
              <a:rPr lang="en-GB" dirty="0"/>
              <a:t>, </a:t>
            </a:r>
            <a:r>
              <a:rPr lang="en-GB" dirty="0" err="1"/>
              <a:t>gdje</a:t>
            </a:r>
            <a:r>
              <a:rPr lang="en-GB" dirty="0"/>
              <a:t> se </a:t>
            </a:r>
            <a:r>
              <a:rPr lang="en-GB" dirty="0" err="1"/>
              <a:t>opaža</a:t>
            </a:r>
            <a:r>
              <a:rPr lang="en-GB" dirty="0"/>
              <a:t>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inducirane</a:t>
            </a:r>
            <a:r>
              <a:rPr lang="en-GB" dirty="0"/>
              <a:t> </a:t>
            </a:r>
            <a:r>
              <a:rPr lang="en-GB" dirty="0" err="1"/>
              <a:t>peroksidacije</a:t>
            </a:r>
            <a:r>
              <a:rPr lang="en-GB" dirty="0"/>
              <a:t> </a:t>
            </a:r>
            <a:r>
              <a:rPr lang="en-GB" dirty="0" err="1"/>
              <a:t>lipida.Budući</a:t>
            </a:r>
            <a:r>
              <a:rPr lang="en-GB" dirty="0"/>
              <a:t> da </a:t>
            </a:r>
            <a:r>
              <a:rPr lang="en-GB" dirty="0" err="1"/>
              <a:t>vrijednost</a:t>
            </a:r>
            <a:r>
              <a:rPr lang="en-GB" dirty="0"/>
              <a:t> E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peroksidacije</a:t>
            </a:r>
            <a:r>
              <a:rPr lang="en-GB" dirty="0"/>
              <a:t> </a:t>
            </a:r>
            <a:r>
              <a:rPr lang="en-GB" dirty="0" err="1"/>
              <a:t>pada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sličnu</a:t>
            </a:r>
            <a:r>
              <a:rPr lang="en-GB" dirty="0"/>
              <a:t> </a:t>
            </a:r>
            <a:r>
              <a:rPr lang="en-GB" dirty="0" err="1"/>
              <a:t>vrijednost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u </a:t>
            </a:r>
            <a:r>
              <a:rPr lang="en-GB" dirty="0" err="1"/>
              <a:t>slučaju</a:t>
            </a:r>
            <a:r>
              <a:rPr lang="en-GB" dirty="0"/>
              <a:t> </a:t>
            </a:r>
            <a:r>
              <a:rPr lang="en-GB" dirty="0" err="1"/>
              <a:t>čistih</a:t>
            </a:r>
            <a:r>
              <a:rPr lang="en-GB" dirty="0"/>
              <a:t> DOPC </a:t>
            </a:r>
            <a:r>
              <a:rPr lang="en-GB" dirty="0" err="1"/>
              <a:t>liposomaprije</a:t>
            </a:r>
            <a:r>
              <a:rPr lang="en-GB" dirty="0"/>
              <a:t> </a:t>
            </a:r>
            <a:r>
              <a:rPr lang="en-GB" dirty="0" err="1"/>
              <a:t>peroksidacije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, to bi </a:t>
            </a:r>
            <a:r>
              <a:rPr lang="en-GB" dirty="0" err="1"/>
              <a:t>moglo</a:t>
            </a:r>
            <a:r>
              <a:rPr lang="en-GB" dirty="0"/>
              <a:t> </a:t>
            </a:r>
            <a:r>
              <a:rPr lang="en-GB" dirty="0" err="1"/>
              <a:t>ukazivati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izlazak</a:t>
            </a:r>
            <a:r>
              <a:rPr lang="en-GB" dirty="0"/>
              <a:t> MCI </a:t>
            </a:r>
            <a:r>
              <a:rPr lang="en-GB" dirty="0" err="1"/>
              <a:t>iz</a:t>
            </a:r>
            <a:r>
              <a:rPr lang="en-GB" dirty="0"/>
              <a:t> membrane.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en-GB" dirty="0" err="1"/>
              <a:t>mogućiobjašnjenje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ovo</a:t>
            </a:r>
            <a:r>
              <a:rPr lang="en-GB" dirty="0"/>
              <a:t>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mogla</a:t>
            </a:r>
            <a:r>
              <a:rPr lang="en-GB" dirty="0"/>
              <a:t> bi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u </a:t>
            </a:r>
            <a:r>
              <a:rPr lang="en-GB" dirty="0" err="1"/>
              <a:t>interakcijama</a:t>
            </a:r>
            <a:r>
              <a:rPr lang="en-GB" dirty="0"/>
              <a:t> MCI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polarnih</a:t>
            </a:r>
            <a:r>
              <a:rPr lang="en-GB" dirty="0"/>
              <a:t> </a:t>
            </a:r>
            <a:r>
              <a:rPr lang="en-GB" dirty="0" err="1"/>
              <a:t>glavanakon</a:t>
            </a:r>
            <a:r>
              <a:rPr lang="en-GB" dirty="0"/>
              <a:t> </a:t>
            </a:r>
            <a:r>
              <a:rPr lang="en-GB" dirty="0" err="1"/>
              <a:t>peroksidacije</a:t>
            </a:r>
            <a:r>
              <a:rPr lang="en-GB" dirty="0"/>
              <a:t> </a:t>
            </a:r>
            <a:r>
              <a:rPr lang="en-GB" dirty="0" err="1"/>
              <a:t>lipida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84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Sva</a:t>
            </a:r>
            <a:r>
              <a:rPr lang="en-GB" dirty="0"/>
              <a:t> </a:t>
            </a:r>
            <a:r>
              <a:rPr lang="en-GB" dirty="0" err="1"/>
              <a:t>mjerenja</a:t>
            </a:r>
            <a:r>
              <a:rPr lang="en-GB" dirty="0"/>
              <a:t> </a:t>
            </a:r>
            <a:r>
              <a:rPr lang="en-GB" dirty="0" err="1"/>
              <a:t>snimanja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mapiranja</a:t>
            </a:r>
            <a:r>
              <a:rPr lang="en-GB" dirty="0"/>
              <a:t> sile </a:t>
            </a:r>
            <a:r>
              <a:rPr lang="en-GB" dirty="0" err="1"/>
              <a:t>provedena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s 4% </a:t>
            </a:r>
            <a:r>
              <a:rPr lang="en-GB" dirty="0" err="1"/>
              <a:t>paraformaldehidom</a:t>
            </a:r>
            <a:r>
              <a:rPr lang="en-GB" dirty="0"/>
              <a:t> </a:t>
            </a:r>
            <a:r>
              <a:rPr lang="en-GB" dirty="0" err="1"/>
              <a:t>fiksiranim</a:t>
            </a:r>
            <a:r>
              <a:rPr lang="en-GB" dirty="0"/>
              <a:t> </a:t>
            </a:r>
            <a:r>
              <a:rPr lang="en-GB" dirty="0" err="1"/>
              <a:t>neuronima</a:t>
            </a:r>
            <a:r>
              <a:rPr lang="en-GB" dirty="0"/>
              <a:t> </a:t>
            </a:r>
            <a:r>
              <a:rPr lang="en-GB" dirty="0" err="1"/>
              <a:t>okruglih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. I </a:t>
            </a:r>
            <a:r>
              <a:rPr lang="en-GB" dirty="0" err="1"/>
              <a:t>kontrolna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tretirana</a:t>
            </a:r>
            <a:r>
              <a:rPr lang="en-GB" dirty="0"/>
              <a:t> </a:t>
            </a:r>
            <a:r>
              <a:rPr lang="en-GB" dirty="0" err="1"/>
              <a:t>skupina</a:t>
            </a:r>
            <a:r>
              <a:rPr lang="en-GB" dirty="0"/>
              <a:t> </a:t>
            </a:r>
            <a:r>
              <a:rPr lang="en-GB" dirty="0" err="1"/>
              <a:t>imale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isti</a:t>
            </a:r>
            <a:r>
              <a:rPr lang="en-GB" dirty="0"/>
              <a:t> </a:t>
            </a:r>
            <a:r>
              <a:rPr lang="en-GB" dirty="0" err="1"/>
              <a:t>postupak</a:t>
            </a:r>
            <a:r>
              <a:rPr lang="en-GB" dirty="0"/>
              <a:t> </a:t>
            </a:r>
            <a:r>
              <a:rPr lang="en-GB" dirty="0" err="1"/>
              <a:t>fiksacije</a:t>
            </a:r>
            <a:r>
              <a:rPr lang="en-GB" dirty="0"/>
              <a:t>, pa se </a:t>
            </a:r>
            <a:r>
              <a:rPr lang="en-GB" dirty="0" err="1"/>
              <a:t>stoga</a:t>
            </a:r>
            <a:r>
              <a:rPr lang="en-GB" dirty="0"/>
              <a:t>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uočene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pripisati</a:t>
            </a:r>
            <a:r>
              <a:rPr lang="en-GB" dirty="0"/>
              <a:t> </a:t>
            </a:r>
            <a:r>
              <a:rPr lang="en-GB" dirty="0" err="1"/>
              <a:t>različitim</a:t>
            </a:r>
            <a:r>
              <a:rPr lang="en-GB" dirty="0"/>
              <a:t> </a:t>
            </a:r>
            <a:r>
              <a:rPr lang="en-GB" dirty="0" err="1"/>
              <a:t>tretmanima</a:t>
            </a:r>
            <a:r>
              <a:rPr lang="en-GB" dirty="0"/>
              <a:t> </a:t>
            </a:r>
            <a:r>
              <a:rPr lang="en-GB" dirty="0" err="1"/>
              <a:t>lijekovima.Invertirane</a:t>
            </a:r>
            <a:r>
              <a:rPr lang="en-GB" dirty="0"/>
              <a:t> </a:t>
            </a:r>
            <a:r>
              <a:rPr lang="en-GB" dirty="0" err="1"/>
              <a:t>svjetlosne</a:t>
            </a:r>
            <a:r>
              <a:rPr lang="en-GB" dirty="0"/>
              <a:t> </a:t>
            </a:r>
            <a:r>
              <a:rPr lang="en-GB" dirty="0" err="1"/>
              <a:t>mikroskopske</a:t>
            </a:r>
            <a:r>
              <a:rPr lang="en-GB" dirty="0"/>
              <a:t> </a:t>
            </a:r>
            <a:r>
              <a:rPr lang="en-GB" dirty="0" err="1"/>
              <a:t>slike</a:t>
            </a:r>
            <a:r>
              <a:rPr lang="en-GB" dirty="0"/>
              <a:t> </a:t>
            </a:r>
            <a:r>
              <a:rPr lang="en-GB" dirty="0" err="1"/>
              <a:t>pokazuju</a:t>
            </a:r>
            <a:r>
              <a:rPr lang="en-GB" dirty="0"/>
              <a:t> </a:t>
            </a:r>
            <a:r>
              <a:rPr lang="en-GB" dirty="0" err="1"/>
              <a:t>topografiju</a:t>
            </a:r>
            <a:r>
              <a:rPr lang="en-GB" dirty="0"/>
              <a:t> </a:t>
            </a:r>
            <a:r>
              <a:rPr lang="en-GB" dirty="0" err="1"/>
              <a:t>neuronskog</a:t>
            </a:r>
            <a:r>
              <a:rPr lang="en-GB" dirty="0"/>
              <a:t> soma </a:t>
            </a:r>
            <a:r>
              <a:rPr lang="en-GB" dirty="0" err="1"/>
              <a:t>kontrolnog</a:t>
            </a:r>
            <a:r>
              <a:rPr lang="en-GB" dirty="0"/>
              <a:t> </a:t>
            </a:r>
            <a:r>
              <a:rPr lang="en-GB" dirty="0" err="1"/>
              <a:t>sustava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15A), </a:t>
            </a:r>
            <a:r>
              <a:rPr lang="en-GB" dirty="0" err="1"/>
              <a:t>neurona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tretmana</a:t>
            </a:r>
            <a:r>
              <a:rPr lang="en-GB" dirty="0"/>
              <a:t> s H2O2 (</a:t>
            </a:r>
            <a:r>
              <a:rPr lang="en-GB" dirty="0" err="1"/>
              <a:t>Slika</a:t>
            </a:r>
            <a:r>
              <a:rPr lang="en-GB" dirty="0"/>
              <a:t> 15D)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neurona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istovremenog</a:t>
            </a:r>
            <a:r>
              <a:rPr lang="en-GB" dirty="0"/>
              <a:t> </a:t>
            </a:r>
            <a:r>
              <a:rPr lang="en-GB" dirty="0" err="1"/>
              <a:t>izlaganja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kvercetinu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H2O2 (</a:t>
            </a:r>
            <a:r>
              <a:rPr lang="en-GB" dirty="0" err="1"/>
              <a:t>Slika</a:t>
            </a:r>
            <a:r>
              <a:rPr lang="en-GB" dirty="0"/>
              <a:t> 15G). </a:t>
            </a:r>
            <a:r>
              <a:rPr lang="en-GB" dirty="0" err="1"/>
              <a:t>Najviša</a:t>
            </a:r>
            <a:r>
              <a:rPr lang="en-GB" dirty="0"/>
              <a:t> </a:t>
            </a:r>
            <a:r>
              <a:rPr lang="en-GB" dirty="0" err="1"/>
              <a:t>regija</a:t>
            </a:r>
            <a:r>
              <a:rPr lang="en-GB" dirty="0"/>
              <a:t> some </a:t>
            </a:r>
            <a:r>
              <a:rPr lang="en-GB" dirty="0" err="1"/>
              <a:t>prikazana</a:t>
            </a:r>
            <a:r>
              <a:rPr lang="en-GB" dirty="0"/>
              <a:t> je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detaljnijim</a:t>
            </a:r>
            <a:r>
              <a:rPr lang="en-GB" dirty="0"/>
              <a:t> AFM </a:t>
            </a:r>
            <a:r>
              <a:rPr lang="en-GB" dirty="0" err="1"/>
              <a:t>slikama</a:t>
            </a:r>
            <a:r>
              <a:rPr lang="en-GB" dirty="0"/>
              <a:t> (Sl.15B, Sl.15E, Sl.15H),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zumiranim</a:t>
            </a:r>
            <a:r>
              <a:rPr lang="en-GB" dirty="0"/>
              <a:t> </a:t>
            </a:r>
            <a:r>
              <a:rPr lang="en-GB" dirty="0" err="1"/>
              <a:t>topografskim</a:t>
            </a:r>
            <a:r>
              <a:rPr lang="en-GB" dirty="0"/>
              <a:t> </a:t>
            </a:r>
            <a:r>
              <a:rPr lang="en-GB" dirty="0" err="1"/>
              <a:t>slikama</a:t>
            </a:r>
            <a:r>
              <a:rPr lang="en-GB" dirty="0"/>
              <a:t> (Sl.15C, Sl.15F, Sl.15I), </a:t>
            </a:r>
            <a:r>
              <a:rPr lang="en-GB" dirty="0" err="1"/>
              <a:t>neurona</a:t>
            </a:r>
            <a:r>
              <a:rPr lang="en-GB" dirty="0"/>
              <a:t> soma </a:t>
            </a:r>
            <a:r>
              <a:rPr lang="en-GB" dirty="0" err="1"/>
              <a:t>kontrolni</a:t>
            </a:r>
            <a:r>
              <a:rPr lang="en-GB" dirty="0"/>
              <a:t> </a:t>
            </a:r>
            <a:r>
              <a:rPr lang="en-GB" dirty="0" err="1"/>
              <a:t>sustav</a:t>
            </a:r>
            <a:r>
              <a:rPr lang="en-GB" dirty="0"/>
              <a:t>, neuron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tretmana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neuron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istovremenog</a:t>
            </a:r>
            <a:r>
              <a:rPr lang="en-GB" dirty="0"/>
              <a:t> </a:t>
            </a:r>
            <a:r>
              <a:rPr lang="en-GB" dirty="0" err="1"/>
              <a:t>izlaganja</a:t>
            </a:r>
            <a:r>
              <a:rPr lang="en-GB" dirty="0"/>
              <a:t> </a:t>
            </a:r>
            <a:r>
              <a:rPr lang="en-GB" dirty="0" err="1"/>
              <a:t>kvercetinu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H2O2.Izolirani </a:t>
            </a:r>
            <a:r>
              <a:rPr lang="en-GB" dirty="0" err="1"/>
              <a:t>kontrolni</a:t>
            </a:r>
            <a:r>
              <a:rPr lang="en-GB" dirty="0"/>
              <a:t> </a:t>
            </a:r>
            <a:r>
              <a:rPr lang="en-GB" dirty="0" err="1"/>
              <a:t>neuroni</a:t>
            </a:r>
            <a:r>
              <a:rPr lang="en-GB" dirty="0"/>
              <a:t> </a:t>
            </a:r>
            <a:r>
              <a:rPr lang="en-GB" dirty="0" err="1"/>
              <a:t>imali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izdužene</a:t>
            </a:r>
            <a:r>
              <a:rPr lang="en-GB" dirty="0"/>
              <a:t> soma </a:t>
            </a:r>
            <a:r>
              <a:rPr lang="en-GB" dirty="0" err="1"/>
              <a:t>oblike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15B) s </a:t>
            </a:r>
            <a:r>
              <a:rPr lang="en-GB" b="1" dirty="0" err="1"/>
              <a:t>naboranim</a:t>
            </a:r>
            <a:r>
              <a:rPr lang="en-GB" b="1" dirty="0"/>
              <a:t> </a:t>
            </a:r>
            <a:r>
              <a:rPr lang="en-GB" b="1" dirty="0" err="1"/>
              <a:t>strukturama</a:t>
            </a:r>
            <a:r>
              <a:rPr lang="en-GB" b="1" dirty="0"/>
              <a:t> </a:t>
            </a:r>
            <a:r>
              <a:rPr lang="en-GB" dirty="0" err="1"/>
              <a:t>koje</a:t>
            </a:r>
            <a:r>
              <a:rPr lang="en-GB" dirty="0"/>
              <a:t> se </a:t>
            </a:r>
            <a:r>
              <a:rPr lang="en-GB" dirty="0" err="1"/>
              <a:t>sastoje</a:t>
            </a:r>
            <a:r>
              <a:rPr lang="en-GB" dirty="0"/>
              <a:t> od </a:t>
            </a:r>
            <a:r>
              <a:rPr lang="en-GB" dirty="0" err="1"/>
              <a:t>različitih</a:t>
            </a:r>
            <a:r>
              <a:rPr lang="en-GB" dirty="0"/>
              <a:t> </a:t>
            </a:r>
            <a:r>
              <a:rPr lang="en-GB" dirty="0" err="1">
                <a:solidFill>
                  <a:schemeClr val="tx1"/>
                </a:solidFill>
              </a:rPr>
              <a:t>membranskih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proteina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presavijanja</a:t>
            </a:r>
            <a:r>
              <a:rPr lang="en-GB" dirty="0">
                <a:solidFill>
                  <a:schemeClr val="tx1"/>
                </a:solidFill>
              </a:rPr>
              <a:t> membrane </a:t>
            </a:r>
            <a:r>
              <a:rPr lang="en-GB" dirty="0"/>
              <a:t>(</a:t>
            </a:r>
            <a:r>
              <a:rPr lang="en-GB" dirty="0" err="1"/>
              <a:t>Slika</a:t>
            </a:r>
            <a:r>
              <a:rPr lang="en-GB" dirty="0"/>
              <a:t> 15C),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neuroni</a:t>
            </a:r>
            <a:r>
              <a:rPr lang="en-GB" dirty="0"/>
              <a:t> </a:t>
            </a:r>
            <a:r>
              <a:rPr lang="en-GB" dirty="0" err="1"/>
              <a:t>izloženi</a:t>
            </a:r>
            <a:r>
              <a:rPr lang="en-GB" dirty="0"/>
              <a:t> H2O2 </a:t>
            </a:r>
            <a:r>
              <a:rPr lang="en-GB" dirty="0" err="1"/>
              <a:t>imali</a:t>
            </a:r>
            <a:r>
              <a:rPr lang="en-GB" dirty="0"/>
              <a:t> </a:t>
            </a:r>
            <a:r>
              <a:rPr lang="en-GB" dirty="0" err="1"/>
              <a:t>nepravilne</a:t>
            </a:r>
            <a:r>
              <a:rPr lang="en-GB" dirty="0"/>
              <a:t> </a:t>
            </a:r>
            <a:r>
              <a:rPr lang="en-GB" dirty="0" err="1"/>
              <a:t>kružne</a:t>
            </a:r>
            <a:r>
              <a:rPr lang="en-GB" dirty="0"/>
              <a:t> </a:t>
            </a:r>
            <a:r>
              <a:rPr lang="en-GB" dirty="0" err="1"/>
              <a:t>oblike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15E)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degenerirana</a:t>
            </a:r>
            <a:r>
              <a:rPr lang="en-GB" dirty="0"/>
              <a:t> </a:t>
            </a:r>
            <a:r>
              <a:rPr lang="en-GB" dirty="0" err="1"/>
              <a:t>stanična</a:t>
            </a:r>
            <a:r>
              <a:rPr lang="en-GB" dirty="0"/>
              <a:t> </a:t>
            </a:r>
            <a:r>
              <a:rPr lang="en-GB" dirty="0" err="1"/>
              <a:t>tijela</a:t>
            </a:r>
            <a:r>
              <a:rPr lang="en-GB" dirty="0"/>
              <a:t> u </a:t>
            </a:r>
            <a:r>
              <a:rPr lang="en-GB" dirty="0" err="1"/>
              <a:t>kojima</a:t>
            </a:r>
            <a:r>
              <a:rPr lang="en-GB" dirty="0"/>
              <a:t> </a:t>
            </a:r>
            <a:r>
              <a:rPr lang="en-GB" dirty="0" err="1"/>
              <a:t>unakrsno</a:t>
            </a:r>
            <a:r>
              <a:rPr lang="en-GB" dirty="0"/>
              <a:t> </a:t>
            </a:r>
            <a:r>
              <a:rPr lang="en-GB" dirty="0" err="1"/>
              <a:t>povezivanje</a:t>
            </a:r>
            <a:r>
              <a:rPr lang="en-GB" dirty="0"/>
              <a:t> </a:t>
            </a:r>
            <a:r>
              <a:rPr lang="en-GB" dirty="0" err="1"/>
              <a:t>membranskih</a:t>
            </a:r>
            <a:r>
              <a:rPr lang="en-GB" dirty="0"/>
              <a:t> </a:t>
            </a:r>
            <a:r>
              <a:rPr lang="en-GB" dirty="0" err="1"/>
              <a:t>proteina</a:t>
            </a:r>
            <a:r>
              <a:rPr lang="en-GB" dirty="0"/>
              <a:t> je </a:t>
            </a:r>
            <a:r>
              <a:rPr lang="en-GB" dirty="0" err="1"/>
              <a:t>potisnuto</a:t>
            </a:r>
            <a:r>
              <a:rPr lang="en-GB" dirty="0"/>
              <a:t> (Sl.15F). </a:t>
            </a:r>
            <a:r>
              <a:rPr lang="en-GB" dirty="0" err="1"/>
              <a:t>Oblik</a:t>
            </a:r>
            <a:r>
              <a:rPr lang="en-GB" dirty="0"/>
              <a:t> </a:t>
            </a:r>
            <a:r>
              <a:rPr lang="en-GB" dirty="0" err="1"/>
              <a:t>neurona</a:t>
            </a:r>
            <a:r>
              <a:rPr lang="en-GB" dirty="0"/>
              <a:t> P19 </a:t>
            </a:r>
            <a:r>
              <a:rPr lang="en-GB" dirty="0" err="1"/>
              <a:t>tretiranih</a:t>
            </a:r>
            <a:r>
              <a:rPr lang="en-GB" dirty="0"/>
              <a:t> </a:t>
            </a:r>
            <a:r>
              <a:rPr lang="en-GB" dirty="0" err="1"/>
              <a:t>istovremeno</a:t>
            </a:r>
            <a:r>
              <a:rPr lang="en-GB" dirty="0"/>
              <a:t> s </a:t>
            </a:r>
            <a:r>
              <a:rPr lang="en-GB" dirty="0" err="1"/>
              <a:t>kvercetinom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H2O2 bio je </a:t>
            </a:r>
            <a:r>
              <a:rPr lang="en-GB" dirty="0" err="1"/>
              <a:t>pravilniji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15H),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b="1" dirty="0" err="1"/>
              <a:t>fini</a:t>
            </a:r>
            <a:r>
              <a:rPr lang="en-GB" b="1" dirty="0"/>
              <a:t> </a:t>
            </a:r>
            <a:r>
              <a:rPr lang="en-GB" b="1" dirty="0" err="1"/>
              <a:t>naborani</a:t>
            </a:r>
            <a:r>
              <a:rPr lang="en-GB" b="1" dirty="0"/>
              <a:t> </a:t>
            </a:r>
            <a:r>
              <a:rPr lang="en-GB" b="1" dirty="0" err="1"/>
              <a:t>sklopovi</a:t>
            </a:r>
            <a:r>
              <a:rPr lang="en-GB" b="1" dirty="0"/>
              <a:t> </a:t>
            </a:r>
            <a:r>
              <a:rPr lang="en-GB" b="1" dirty="0" err="1"/>
              <a:t>pokazali</a:t>
            </a:r>
            <a:r>
              <a:rPr lang="en-GB" b="1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manje</a:t>
            </a:r>
            <a:r>
              <a:rPr lang="en-GB" dirty="0"/>
              <a:t> </a:t>
            </a:r>
            <a:r>
              <a:rPr lang="en-GB" dirty="0" err="1"/>
              <a:t>modifikacije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blagotvorne</a:t>
            </a:r>
            <a:r>
              <a:rPr lang="en-GB" dirty="0"/>
              <a:t> </a:t>
            </a:r>
            <a:r>
              <a:rPr lang="en-GB" dirty="0" err="1"/>
              <a:t>učinke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morfologiju</a:t>
            </a:r>
            <a:r>
              <a:rPr lang="en-GB" dirty="0"/>
              <a:t> </a:t>
            </a:r>
            <a:r>
              <a:rPr lang="en-GB" dirty="0" err="1"/>
              <a:t>neurona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15I). </a:t>
            </a:r>
            <a:r>
              <a:rPr lang="en-GB" dirty="0" err="1"/>
              <a:t>Sferični</a:t>
            </a:r>
            <a:r>
              <a:rPr lang="en-GB" dirty="0"/>
              <a:t> </a:t>
            </a:r>
            <a:r>
              <a:rPr lang="en-GB" dirty="0" err="1"/>
              <a:t>rubovi</a:t>
            </a:r>
            <a:r>
              <a:rPr lang="en-GB" dirty="0"/>
              <a:t> </a:t>
            </a:r>
            <a:r>
              <a:rPr lang="en-GB" dirty="0" err="1"/>
              <a:t>kratera</a:t>
            </a:r>
            <a:r>
              <a:rPr lang="en-GB" dirty="0"/>
              <a:t> u </a:t>
            </a:r>
            <a:r>
              <a:rPr lang="en-GB" dirty="0" err="1"/>
              <a:t>kontrolnim</a:t>
            </a:r>
            <a:r>
              <a:rPr lang="en-GB" dirty="0"/>
              <a:t> </a:t>
            </a:r>
            <a:r>
              <a:rPr lang="en-GB" dirty="0" err="1"/>
              <a:t>neuronima</a:t>
            </a:r>
            <a:r>
              <a:rPr lang="en-GB" dirty="0"/>
              <a:t> P19 </a:t>
            </a:r>
            <a:r>
              <a:rPr lang="en-GB" dirty="0" err="1"/>
              <a:t>bili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jasni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oštri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15C)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značajno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nestali</a:t>
            </a:r>
            <a:r>
              <a:rPr lang="en-GB" dirty="0"/>
              <a:t> u </a:t>
            </a:r>
            <a:r>
              <a:rPr lang="en-GB" dirty="0" err="1"/>
              <a:t>neuronima</a:t>
            </a:r>
            <a:r>
              <a:rPr lang="en-GB" dirty="0"/>
              <a:t> </a:t>
            </a:r>
            <a:r>
              <a:rPr lang="en-GB" dirty="0" err="1"/>
              <a:t>tretiranim</a:t>
            </a:r>
            <a:r>
              <a:rPr lang="en-GB" dirty="0"/>
              <a:t> s H2O2 (</a:t>
            </a:r>
            <a:r>
              <a:rPr lang="en-GB" dirty="0" err="1"/>
              <a:t>Slika</a:t>
            </a:r>
            <a:r>
              <a:rPr lang="en-GB" dirty="0"/>
              <a:t> 15F). </a:t>
            </a:r>
            <a:r>
              <a:rPr lang="en-GB" dirty="0" err="1"/>
              <a:t>Nasuprot</a:t>
            </a:r>
            <a:r>
              <a:rPr lang="en-GB" dirty="0"/>
              <a:t> tome, u </a:t>
            </a:r>
            <a:r>
              <a:rPr lang="en-GB" dirty="0" err="1"/>
              <a:t>neuronima</a:t>
            </a:r>
            <a:r>
              <a:rPr lang="en-GB" dirty="0"/>
              <a:t> </a:t>
            </a:r>
            <a:r>
              <a:rPr lang="en-GB" dirty="0" err="1"/>
              <a:t>tretiranim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/H2O2 </a:t>
            </a:r>
            <a:r>
              <a:rPr lang="en-GB" dirty="0" err="1"/>
              <a:t>oni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bili</a:t>
            </a:r>
            <a:r>
              <a:rPr lang="en-GB" dirty="0"/>
              <a:t> </a:t>
            </a:r>
            <a:r>
              <a:rPr lang="en-GB" dirty="0" err="1"/>
              <a:t>izdubljeni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postali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plitki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manje</a:t>
            </a:r>
            <a:r>
              <a:rPr lang="en-GB" dirty="0"/>
              <a:t> </a:t>
            </a:r>
            <a:r>
              <a:rPr lang="en-GB" dirty="0" err="1"/>
              <a:t>oštećenje</a:t>
            </a:r>
            <a:r>
              <a:rPr lang="en-GB" dirty="0"/>
              <a:t> </a:t>
            </a:r>
            <a:r>
              <a:rPr lang="en-GB" dirty="0" err="1"/>
              <a:t>stanične</a:t>
            </a:r>
            <a:r>
              <a:rPr lang="en-GB" dirty="0"/>
              <a:t> membrane (</a:t>
            </a:r>
            <a:r>
              <a:rPr lang="en-GB" dirty="0" err="1"/>
              <a:t>Slika</a:t>
            </a:r>
            <a:r>
              <a:rPr lang="en-GB" dirty="0"/>
              <a:t> 15I).</a:t>
            </a:r>
            <a:endParaRPr lang="hr-HR" dirty="0"/>
          </a:p>
          <a:p>
            <a:r>
              <a:rPr lang="en-GB" dirty="0" err="1"/>
              <a:t>Podaci</a:t>
            </a:r>
            <a:r>
              <a:rPr lang="en-GB" dirty="0"/>
              <a:t> </a:t>
            </a:r>
            <a:r>
              <a:rPr lang="en-GB" dirty="0" err="1"/>
              <a:t>dobiveni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fiksnim</a:t>
            </a:r>
            <a:r>
              <a:rPr lang="en-GB" dirty="0"/>
              <a:t> P19 </a:t>
            </a:r>
            <a:r>
              <a:rPr lang="en-GB" dirty="0" err="1"/>
              <a:t>neuronima</a:t>
            </a:r>
            <a:r>
              <a:rPr lang="en-GB" dirty="0"/>
              <a:t> </a:t>
            </a:r>
            <a:r>
              <a:rPr lang="en-GB" dirty="0" err="1"/>
              <a:t>pružili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b="1" dirty="0" err="1"/>
              <a:t>detaljan</a:t>
            </a:r>
            <a:r>
              <a:rPr lang="en-GB" b="1" dirty="0"/>
              <a:t> </a:t>
            </a:r>
            <a:r>
              <a:rPr lang="en-GB" b="1" dirty="0" err="1"/>
              <a:t>dokaz</a:t>
            </a:r>
            <a:r>
              <a:rPr lang="en-GB" b="1" dirty="0"/>
              <a:t> </a:t>
            </a:r>
            <a:r>
              <a:rPr lang="en-GB" b="1" dirty="0" err="1"/>
              <a:t>morfoloških</a:t>
            </a:r>
            <a:r>
              <a:rPr lang="en-GB" b="1" dirty="0"/>
              <a:t> </a:t>
            </a:r>
            <a:r>
              <a:rPr lang="en-GB" b="1" dirty="0" err="1"/>
              <a:t>promjena</a:t>
            </a:r>
            <a:r>
              <a:rPr lang="en-GB" b="1" dirty="0"/>
              <a:t> </a:t>
            </a:r>
            <a:r>
              <a:rPr lang="en-GB" dirty="0"/>
              <a:t>u </a:t>
            </a:r>
            <a:r>
              <a:rPr lang="en-GB" dirty="0" err="1"/>
              <a:t>staničnoj</a:t>
            </a:r>
            <a:r>
              <a:rPr lang="en-GB" dirty="0"/>
              <a:t> </a:t>
            </a:r>
            <a:r>
              <a:rPr lang="en-GB" dirty="0" err="1"/>
              <a:t>strukturi</a:t>
            </a:r>
            <a:r>
              <a:rPr lang="en-GB" dirty="0"/>
              <a:t> pod </a:t>
            </a:r>
            <a:r>
              <a:rPr lang="en-GB" dirty="0" err="1"/>
              <a:t>različitim</a:t>
            </a:r>
            <a:r>
              <a:rPr lang="en-GB" dirty="0"/>
              <a:t> </a:t>
            </a:r>
            <a:r>
              <a:rPr lang="en-GB" dirty="0" err="1"/>
              <a:t>tretmanima</a:t>
            </a:r>
            <a:r>
              <a:rPr lang="en-GB" dirty="0"/>
              <a:t>. </a:t>
            </a:r>
            <a:r>
              <a:rPr lang="en-GB" dirty="0" err="1"/>
              <a:t>Slika</a:t>
            </a:r>
            <a:r>
              <a:rPr lang="en-GB" dirty="0"/>
              <a:t> 16 </a:t>
            </a:r>
            <a:r>
              <a:rPr lang="en-GB" dirty="0" err="1"/>
              <a:t>sažima</a:t>
            </a:r>
            <a:r>
              <a:rPr lang="en-GB" dirty="0"/>
              <a:t> H2O2-inducirano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volumena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 </a:t>
            </a:r>
            <a:r>
              <a:rPr lang="en-GB" b="1" dirty="0" err="1"/>
              <a:t>kao</a:t>
            </a:r>
            <a:r>
              <a:rPr lang="en-GB" b="1" dirty="0"/>
              <a:t> </a:t>
            </a:r>
            <a:r>
              <a:rPr lang="en-GB" b="1" dirty="0" err="1"/>
              <a:t>pokazatelja</a:t>
            </a:r>
            <a:r>
              <a:rPr lang="en-GB" b="1" dirty="0"/>
              <a:t> </a:t>
            </a:r>
            <a:r>
              <a:rPr lang="en-GB" b="1" dirty="0" err="1"/>
              <a:t>promjena</a:t>
            </a:r>
            <a:r>
              <a:rPr lang="en-GB" b="1" dirty="0"/>
              <a:t> </a:t>
            </a:r>
            <a:r>
              <a:rPr lang="en-GB" b="1" dirty="0" err="1"/>
              <a:t>citoskeleta</a:t>
            </a:r>
            <a:r>
              <a:rPr lang="en-GB" dirty="0"/>
              <a:t>. </a:t>
            </a:r>
            <a:r>
              <a:rPr lang="en-GB" dirty="0" err="1"/>
              <a:t>Određene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b="1" dirty="0" err="1"/>
              <a:t>Feret</a:t>
            </a:r>
            <a:r>
              <a:rPr lang="en-GB" b="1" dirty="0"/>
              <a:t> </a:t>
            </a:r>
            <a:r>
              <a:rPr lang="en-GB" b="1" dirty="0" err="1"/>
              <a:t>dimenzije</a:t>
            </a:r>
            <a:r>
              <a:rPr lang="en-GB" b="1" dirty="0"/>
              <a:t> </a:t>
            </a:r>
            <a:r>
              <a:rPr lang="en-GB" b="1" dirty="0" err="1"/>
              <a:t>neuronskih</a:t>
            </a:r>
            <a:r>
              <a:rPr lang="en-GB" b="1" dirty="0"/>
              <a:t> soma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b="1" dirty="0" err="1"/>
              <a:t>visina</a:t>
            </a:r>
            <a:r>
              <a:rPr lang="en-GB" b="1" dirty="0"/>
              <a:t> soma </a:t>
            </a:r>
            <a:r>
              <a:rPr lang="en-GB" b="1" dirty="0" err="1"/>
              <a:t>stanica</a:t>
            </a:r>
            <a:r>
              <a:rPr lang="en-GB" b="1" dirty="0"/>
              <a:t> </a:t>
            </a:r>
            <a:r>
              <a:rPr lang="en-GB" b="1" dirty="0" err="1"/>
              <a:t>kao</a:t>
            </a:r>
            <a:r>
              <a:rPr lang="en-GB" b="1" dirty="0"/>
              <a:t> </a:t>
            </a:r>
            <a:r>
              <a:rPr lang="en-GB" b="1" dirty="0" err="1"/>
              <a:t>pokazatelji</a:t>
            </a:r>
            <a:r>
              <a:rPr lang="en-GB" b="1" dirty="0"/>
              <a:t> </a:t>
            </a:r>
            <a:r>
              <a:rPr lang="en-GB" b="1" dirty="0" err="1"/>
              <a:t>oksidativnog</a:t>
            </a:r>
            <a:r>
              <a:rPr lang="en-GB" b="1" dirty="0"/>
              <a:t> </a:t>
            </a:r>
            <a:r>
              <a:rPr lang="en-GB" b="1" dirty="0" err="1"/>
              <a:t>oštećenja</a:t>
            </a:r>
            <a:r>
              <a:rPr lang="en-GB" dirty="0"/>
              <a:t>. </a:t>
            </a:r>
            <a:r>
              <a:rPr lang="en-GB" dirty="0" err="1"/>
              <a:t>Doista</a:t>
            </a:r>
            <a:r>
              <a:rPr lang="en-GB" dirty="0"/>
              <a:t>, </a:t>
            </a:r>
            <a:r>
              <a:rPr lang="en-GB" dirty="0" err="1"/>
              <a:t>oksidativni</a:t>
            </a:r>
            <a:r>
              <a:rPr lang="en-GB" dirty="0"/>
              <a:t> </a:t>
            </a:r>
            <a:r>
              <a:rPr lang="en-GB" dirty="0" err="1"/>
              <a:t>stres</a:t>
            </a:r>
            <a:r>
              <a:rPr lang="en-GB" dirty="0"/>
              <a:t> </a:t>
            </a:r>
            <a:r>
              <a:rPr lang="en-GB" dirty="0" err="1"/>
              <a:t>rezultira</a:t>
            </a:r>
            <a:r>
              <a:rPr lang="en-GB" dirty="0"/>
              <a:t> </a:t>
            </a:r>
            <a:r>
              <a:rPr lang="en-GB" b="1" dirty="0" err="1"/>
              <a:t>unutarnjom</a:t>
            </a:r>
            <a:r>
              <a:rPr lang="en-GB" b="1" dirty="0"/>
              <a:t> </a:t>
            </a:r>
            <a:r>
              <a:rPr lang="en-GB" b="1" dirty="0" err="1"/>
              <a:t>strukturnom</a:t>
            </a:r>
            <a:r>
              <a:rPr lang="en-GB" b="1" dirty="0"/>
              <a:t> </a:t>
            </a:r>
            <a:r>
              <a:rPr lang="en-GB" b="1" dirty="0" err="1"/>
              <a:t>reorganizacijom</a:t>
            </a:r>
            <a:r>
              <a:rPr lang="en-GB" b="1" dirty="0"/>
              <a:t> </a:t>
            </a:r>
            <a:r>
              <a:rPr lang="en-GB" b="1" dirty="0" err="1"/>
              <a:t>citoskeleta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se </a:t>
            </a:r>
            <a:r>
              <a:rPr lang="en-GB" dirty="0" err="1"/>
              <a:t>očituje</a:t>
            </a:r>
            <a:r>
              <a:rPr lang="en-GB" dirty="0"/>
              <a:t> u </a:t>
            </a:r>
            <a:r>
              <a:rPr lang="en-GB" dirty="0" err="1"/>
              <a:t>promjenama</a:t>
            </a:r>
            <a:r>
              <a:rPr lang="en-GB" dirty="0"/>
              <a:t> u </a:t>
            </a:r>
            <a:r>
              <a:rPr lang="en-GB" dirty="0" err="1"/>
              <a:t>obliku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iu</a:t>
            </a:r>
            <a:r>
              <a:rPr lang="en-GB" dirty="0"/>
              <a:t> </a:t>
            </a:r>
            <a:r>
              <a:rPr lang="en-GB" dirty="0" err="1"/>
              <a:t>razini</a:t>
            </a:r>
            <a:r>
              <a:rPr lang="en-GB" dirty="0"/>
              <a:t> FD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visini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. </a:t>
            </a:r>
            <a:r>
              <a:rPr lang="en-GB" dirty="0" err="1"/>
              <a:t>Iz</a:t>
            </a:r>
            <a:r>
              <a:rPr lang="en-GB" dirty="0"/>
              <a:t> tog </a:t>
            </a:r>
            <a:r>
              <a:rPr lang="en-GB" dirty="0" err="1"/>
              <a:t>razloga</a:t>
            </a:r>
            <a:r>
              <a:rPr lang="en-GB" dirty="0"/>
              <a:t>,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uočene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gore </a:t>
            </a:r>
            <a:r>
              <a:rPr lang="en-GB" dirty="0" err="1"/>
              <a:t>navedenih</a:t>
            </a:r>
            <a:r>
              <a:rPr lang="en-GB" dirty="0"/>
              <a:t> </a:t>
            </a:r>
            <a:r>
              <a:rPr lang="en-GB" dirty="0" err="1"/>
              <a:t>parametara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poslužiti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biofizički</a:t>
            </a:r>
            <a:r>
              <a:rPr lang="en-GB" dirty="0"/>
              <a:t> </a:t>
            </a:r>
            <a:r>
              <a:rPr lang="en-GB" dirty="0" err="1"/>
              <a:t>markeri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stanje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se </a:t>
            </a:r>
            <a:r>
              <a:rPr lang="en-GB" dirty="0" err="1"/>
              <a:t>proučavaju</a:t>
            </a:r>
            <a:r>
              <a:rPr lang="en-GB" dirty="0"/>
              <a:t>. </a:t>
            </a:r>
            <a:r>
              <a:rPr lang="en-GB" dirty="0" err="1"/>
              <a:t>Opažene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FDmin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FDmax</a:t>
            </a:r>
            <a:r>
              <a:rPr lang="en-GB" dirty="0"/>
              <a:t> </a:t>
            </a:r>
            <a:r>
              <a:rPr lang="en-GB" dirty="0" err="1"/>
              <a:t>uzrokovane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istovremenim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 se </a:t>
            </a:r>
            <a:r>
              <a:rPr lang="en-GB" dirty="0" err="1"/>
              <a:t>mijenjaju</a:t>
            </a:r>
            <a:r>
              <a:rPr lang="en-GB" dirty="0"/>
              <a:t>. </a:t>
            </a:r>
            <a:r>
              <a:rPr lang="en-GB" dirty="0" err="1"/>
              <a:t>FDmin</a:t>
            </a:r>
            <a:r>
              <a:rPr lang="en-GB" dirty="0"/>
              <a:t> se </a:t>
            </a:r>
            <a:r>
              <a:rPr lang="en-GB" dirty="0" err="1"/>
              <a:t>povećava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31% </a:t>
            </a:r>
            <a:r>
              <a:rPr lang="en-GB" dirty="0" err="1"/>
              <a:t>odnosno</a:t>
            </a:r>
            <a:r>
              <a:rPr lang="en-GB" dirty="0"/>
              <a:t> 38%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istovremenim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, u </a:t>
            </a:r>
            <a:r>
              <a:rPr lang="en-GB" dirty="0" err="1"/>
              <a:t>usporedbi</a:t>
            </a:r>
            <a:r>
              <a:rPr lang="en-GB" dirty="0"/>
              <a:t> s </a:t>
            </a:r>
            <a:r>
              <a:rPr lang="en-GB" dirty="0" err="1"/>
              <a:t>kontrolnim</a:t>
            </a:r>
            <a:r>
              <a:rPr lang="en-GB" dirty="0"/>
              <a:t> </a:t>
            </a:r>
            <a:r>
              <a:rPr lang="en-GB" dirty="0" err="1"/>
              <a:t>stanicama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da se </a:t>
            </a:r>
            <a:r>
              <a:rPr lang="en-GB" dirty="0" err="1"/>
              <a:t>neuronske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šire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16A). S </a:t>
            </a:r>
            <a:r>
              <a:rPr lang="en-GB" dirty="0" err="1"/>
              <a:t>druge</a:t>
            </a:r>
            <a:r>
              <a:rPr lang="en-GB" dirty="0"/>
              <a:t> </a:t>
            </a:r>
            <a:r>
              <a:rPr lang="en-GB" dirty="0" err="1"/>
              <a:t>strane</a:t>
            </a:r>
            <a:r>
              <a:rPr lang="en-GB" dirty="0"/>
              <a:t>, </a:t>
            </a:r>
            <a:r>
              <a:rPr lang="en-GB" dirty="0" err="1"/>
              <a:t>FDmax</a:t>
            </a:r>
            <a:r>
              <a:rPr lang="en-GB" dirty="0"/>
              <a:t> se </a:t>
            </a:r>
            <a:r>
              <a:rPr lang="en-GB" dirty="0" err="1"/>
              <a:t>smanjuje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26% </a:t>
            </a:r>
            <a:r>
              <a:rPr lang="en-GB" dirty="0" err="1"/>
              <a:t>odnosno</a:t>
            </a:r>
            <a:r>
              <a:rPr lang="en-GB" dirty="0"/>
              <a:t> 30%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istovremenim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odnosno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da se </a:t>
            </a:r>
            <a:r>
              <a:rPr lang="en-GB" b="1" dirty="0" err="1"/>
              <a:t>neuronske</a:t>
            </a:r>
            <a:r>
              <a:rPr lang="en-GB" b="1" dirty="0"/>
              <a:t> </a:t>
            </a:r>
            <a:r>
              <a:rPr lang="en-GB" b="1" dirty="0" err="1"/>
              <a:t>stanice</a:t>
            </a:r>
            <a:r>
              <a:rPr lang="en-GB" b="1" dirty="0"/>
              <a:t> </a:t>
            </a:r>
            <a:r>
              <a:rPr lang="en-GB" b="1" dirty="0" err="1"/>
              <a:t>skraćuju</a:t>
            </a:r>
            <a:r>
              <a:rPr lang="en-GB" dirty="0"/>
              <a:t>. </a:t>
            </a:r>
            <a:r>
              <a:rPr lang="en-GB" dirty="0" err="1"/>
              <a:t>Sama</a:t>
            </a:r>
            <a:r>
              <a:rPr lang="en-GB" dirty="0"/>
              <a:t> </a:t>
            </a:r>
            <a:r>
              <a:rPr lang="en-GB" dirty="0" err="1"/>
              <a:t>visina</a:t>
            </a:r>
            <a:r>
              <a:rPr lang="en-GB" dirty="0"/>
              <a:t> </a:t>
            </a:r>
            <a:r>
              <a:rPr lang="en-GB" dirty="0" err="1"/>
              <a:t>neuronskih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smanjila</a:t>
            </a:r>
            <a:r>
              <a:rPr lang="en-GB" dirty="0"/>
              <a:t> se </a:t>
            </a:r>
            <a:r>
              <a:rPr lang="en-GB" dirty="0" err="1"/>
              <a:t>za</a:t>
            </a:r>
            <a:r>
              <a:rPr lang="en-GB" dirty="0"/>
              <a:t> 15% </a:t>
            </a:r>
            <a:r>
              <a:rPr lang="en-GB" dirty="0" err="1"/>
              <a:t>odnosno</a:t>
            </a:r>
            <a:r>
              <a:rPr lang="en-GB" dirty="0"/>
              <a:t> 10%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istovremenim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. Na </a:t>
            </a:r>
            <a:r>
              <a:rPr lang="en-GB" dirty="0" err="1"/>
              <a:t>temelju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navedenih</a:t>
            </a:r>
            <a:r>
              <a:rPr lang="en-GB" dirty="0"/>
              <a:t> </a:t>
            </a:r>
            <a:r>
              <a:rPr lang="en-GB" dirty="0" err="1"/>
              <a:t>parametara</a:t>
            </a:r>
            <a:r>
              <a:rPr lang="en-GB" dirty="0"/>
              <a:t> </a:t>
            </a:r>
            <a:r>
              <a:rPr lang="en-GB" dirty="0" err="1"/>
              <a:t>izračunate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volumena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. </a:t>
            </a:r>
            <a:r>
              <a:rPr lang="en-GB" dirty="0" err="1"/>
              <a:t>Prema</a:t>
            </a:r>
            <a:r>
              <a:rPr lang="en-GB" dirty="0"/>
              <a:t> tome,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neuronskog</a:t>
            </a:r>
            <a:r>
              <a:rPr lang="en-GB" dirty="0"/>
              <a:t> </a:t>
            </a:r>
            <a:r>
              <a:rPr lang="en-GB" dirty="0" err="1"/>
              <a:t>volumena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tretmana</a:t>
            </a:r>
            <a:r>
              <a:rPr lang="en-GB" dirty="0"/>
              <a:t> s H2O2 </a:t>
            </a:r>
            <a:r>
              <a:rPr lang="en-GB" dirty="0" err="1"/>
              <a:t>izračunato</a:t>
            </a:r>
            <a:r>
              <a:rPr lang="en-GB" dirty="0"/>
              <a:t> je </a:t>
            </a:r>
            <a:r>
              <a:rPr lang="en-GB" b="1" dirty="0" err="1"/>
              <a:t>na</a:t>
            </a:r>
            <a:r>
              <a:rPr lang="en-GB" b="1" dirty="0"/>
              <a:t> 25% u </a:t>
            </a:r>
            <a:r>
              <a:rPr lang="en-GB" b="1" dirty="0" err="1"/>
              <a:t>usporedbi</a:t>
            </a:r>
            <a:r>
              <a:rPr lang="en-GB" b="1" dirty="0"/>
              <a:t> </a:t>
            </a:r>
            <a:r>
              <a:rPr lang="en-GB" dirty="0"/>
              <a:t>s </a:t>
            </a:r>
            <a:r>
              <a:rPr lang="en-GB" dirty="0" err="1"/>
              <a:t>kontrolnim</a:t>
            </a:r>
            <a:r>
              <a:rPr lang="en-GB" dirty="0"/>
              <a:t> </a:t>
            </a:r>
            <a:r>
              <a:rPr lang="en-GB" dirty="0" err="1"/>
              <a:t>stanicama</a:t>
            </a:r>
            <a:r>
              <a:rPr lang="en-GB" dirty="0"/>
              <a:t>, </a:t>
            </a:r>
            <a:r>
              <a:rPr lang="en-GB" dirty="0" err="1"/>
              <a:t>dok</a:t>
            </a:r>
            <a:r>
              <a:rPr lang="en-GB" dirty="0"/>
              <a:t> je </a:t>
            </a:r>
            <a:r>
              <a:rPr lang="en-GB" dirty="0" err="1"/>
              <a:t>učinak</a:t>
            </a:r>
            <a:r>
              <a:rPr lang="en-GB" dirty="0"/>
              <a:t> </a:t>
            </a:r>
            <a:r>
              <a:rPr lang="en-GB" dirty="0" err="1"/>
              <a:t>smanjen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b="1" dirty="0"/>
              <a:t>5% u </a:t>
            </a:r>
            <a:r>
              <a:rPr lang="en-GB" b="1" dirty="0" err="1"/>
              <a:t>prisutnosti</a:t>
            </a:r>
            <a:r>
              <a:rPr lang="en-GB" b="1" dirty="0"/>
              <a:t> </a:t>
            </a:r>
            <a:r>
              <a:rPr lang="en-GB" dirty="0" err="1"/>
              <a:t>kvercetina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16B). </a:t>
            </a:r>
            <a:r>
              <a:rPr lang="en-GB" dirty="0" err="1"/>
              <a:t>Uočene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u </a:t>
            </a:r>
            <a:r>
              <a:rPr lang="en-GB" dirty="0" err="1"/>
              <a:t>volumenu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bile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potisnute</a:t>
            </a:r>
            <a:r>
              <a:rPr lang="en-GB" dirty="0"/>
              <a:t> </a:t>
            </a:r>
            <a:r>
              <a:rPr lang="en-GB" dirty="0" err="1"/>
              <a:t>prisutnošću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, </a:t>
            </a:r>
            <a:r>
              <a:rPr lang="en-GB" dirty="0" err="1"/>
              <a:t>potvrđujući</a:t>
            </a:r>
            <a:r>
              <a:rPr lang="en-GB" dirty="0"/>
              <a:t> </a:t>
            </a:r>
            <a:r>
              <a:rPr lang="en-GB" dirty="0" err="1"/>
              <a:t>njegovu</a:t>
            </a:r>
            <a:r>
              <a:rPr lang="en-GB" dirty="0"/>
              <a:t> </a:t>
            </a:r>
            <a:r>
              <a:rPr lang="en-GB" dirty="0" err="1"/>
              <a:t>neuroprotektivnu</a:t>
            </a:r>
            <a:r>
              <a:rPr lang="en-GB" dirty="0"/>
              <a:t> </a:t>
            </a:r>
            <a:r>
              <a:rPr lang="en-GB" dirty="0" err="1"/>
              <a:t>ulogu.Uočene</a:t>
            </a:r>
            <a:r>
              <a:rPr lang="en-GB" dirty="0"/>
              <a:t> </a:t>
            </a:r>
            <a:r>
              <a:rPr lang="en-GB" dirty="0" err="1"/>
              <a:t>morfološke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razini</a:t>
            </a:r>
            <a:r>
              <a:rPr lang="en-GB" dirty="0"/>
              <a:t> membrane </a:t>
            </a:r>
            <a:r>
              <a:rPr lang="en-GB" dirty="0" err="1"/>
              <a:t>također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se </a:t>
            </a:r>
            <a:r>
              <a:rPr lang="en-GB" dirty="0" err="1"/>
              <a:t>odrazile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izražene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 </a:t>
            </a:r>
            <a:r>
              <a:rPr lang="en-GB" dirty="0" err="1"/>
              <a:t>neurona</a:t>
            </a:r>
            <a:r>
              <a:rPr lang="en-GB" dirty="0"/>
              <a:t> </a:t>
            </a:r>
            <a:r>
              <a:rPr lang="en-GB" dirty="0" err="1"/>
              <a:t>tretiranih</a:t>
            </a:r>
            <a:r>
              <a:rPr lang="en-GB" dirty="0"/>
              <a:t> s H2O2 (</a:t>
            </a:r>
            <a:r>
              <a:rPr lang="en-GB" dirty="0" err="1"/>
              <a:t>slika</a:t>
            </a:r>
            <a:r>
              <a:rPr lang="en-GB" dirty="0"/>
              <a:t> 16C). </a:t>
            </a:r>
            <a:r>
              <a:rPr lang="en-GB" dirty="0" err="1"/>
              <a:t>Hrapavost</a:t>
            </a:r>
            <a:r>
              <a:rPr lang="en-GB" dirty="0"/>
              <a:t> membrane,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potječe</a:t>
            </a:r>
            <a:r>
              <a:rPr lang="en-GB" dirty="0"/>
              <a:t> od </a:t>
            </a:r>
            <a:r>
              <a:rPr lang="en-GB" dirty="0" err="1"/>
              <a:t>pojedinačnih</a:t>
            </a:r>
            <a:r>
              <a:rPr lang="en-GB" dirty="0"/>
              <a:t> </a:t>
            </a:r>
            <a:r>
              <a:rPr lang="en-GB" dirty="0" err="1"/>
              <a:t>kratkih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dugih</a:t>
            </a:r>
            <a:r>
              <a:rPr lang="en-GB" dirty="0"/>
              <a:t> </a:t>
            </a:r>
            <a:r>
              <a:rPr lang="en-GB" dirty="0" err="1"/>
              <a:t>proteinskih</a:t>
            </a:r>
            <a:r>
              <a:rPr lang="en-GB" dirty="0"/>
              <a:t> </a:t>
            </a:r>
            <a:r>
              <a:rPr lang="en-GB" dirty="0" err="1"/>
              <a:t>naboranih</a:t>
            </a:r>
            <a:r>
              <a:rPr lang="en-GB" dirty="0"/>
              <a:t> </a:t>
            </a:r>
            <a:r>
              <a:rPr lang="en-GB" dirty="0" err="1"/>
              <a:t>struktura</a:t>
            </a:r>
            <a:r>
              <a:rPr lang="en-GB" dirty="0"/>
              <a:t>, </a:t>
            </a:r>
            <a:r>
              <a:rPr lang="en-GB" dirty="0" err="1"/>
              <a:t>smanjena</a:t>
            </a:r>
            <a:r>
              <a:rPr lang="en-GB" dirty="0"/>
              <a:t> je u P19 </a:t>
            </a:r>
            <a:r>
              <a:rPr lang="en-GB" dirty="0" err="1"/>
              <a:t>neuronima</a:t>
            </a:r>
            <a:r>
              <a:rPr lang="en-GB" dirty="0"/>
              <a:t> </a:t>
            </a:r>
            <a:r>
              <a:rPr lang="en-GB" dirty="0" err="1"/>
              <a:t>izloženim</a:t>
            </a:r>
            <a:r>
              <a:rPr lang="en-GB" dirty="0"/>
              <a:t> H2O2, </a:t>
            </a:r>
            <a:r>
              <a:rPr lang="en-GB" dirty="0" err="1"/>
              <a:t>ali</a:t>
            </a:r>
            <a:r>
              <a:rPr lang="en-GB" dirty="0"/>
              <a:t> se </a:t>
            </a:r>
            <a:r>
              <a:rPr lang="en-GB" dirty="0" err="1"/>
              <a:t>vratila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početnu</a:t>
            </a:r>
            <a:r>
              <a:rPr lang="en-GB" dirty="0"/>
              <a:t> </a:t>
            </a:r>
            <a:r>
              <a:rPr lang="en-GB" dirty="0" err="1"/>
              <a:t>vrijednost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istovremenog</a:t>
            </a:r>
            <a:r>
              <a:rPr lang="en-GB" dirty="0"/>
              <a:t> </a:t>
            </a:r>
            <a:r>
              <a:rPr lang="en-GB" dirty="0" err="1"/>
              <a:t>tretmana</a:t>
            </a:r>
            <a:r>
              <a:rPr lang="en-GB" dirty="0"/>
              <a:t> s H2O2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. H2O2 je </a:t>
            </a:r>
            <a:r>
              <a:rPr lang="en-GB" b="1" dirty="0" err="1"/>
              <a:t>inducirao</a:t>
            </a:r>
            <a:r>
              <a:rPr lang="en-GB" b="1" dirty="0"/>
              <a:t> </a:t>
            </a:r>
            <a:r>
              <a:rPr lang="en-GB" b="1" dirty="0" err="1"/>
              <a:t>konformacijske</a:t>
            </a:r>
            <a:r>
              <a:rPr lang="en-GB" b="1" dirty="0"/>
              <a:t> </a:t>
            </a:r>
            <a:r>
              <a:rPr lang="en-GB" b="1" dirty="0" err="1"/>
              <a:t>promjene</a:t>
            </a:r>
            <a:r>
              <a:rPr lang="en-GB" b="1" dirty="0"/>
              <a:t> </a:t>
            </a:r>
            <a:r>
              <a:rPr lang="en-GB" dirty="0"/>
              <a:t>u </a:t>
            </a:r>
            <a:r>
              <a:rPr lang="en-GB" dirty="0" err="1"/>
              <a:t>strukturama</a:t>
            </a:r>
            <a:r>
              <a:rPr lang="en-GB" dirty="0"/>
              <a:t> </a:t>
            </a:r>
            <a:r>
              <a:rPr lang="en-GB" b="1" dirty="0" err="1"/>
              <a:t>aktina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pospješio</a:t>
            </a:r>
            <a:r>
              <a:rPr lang="en-GB" dirty="0"/>
              <a:t> </a:t>
            </a:r>
            <a:r>
              <a:rPr lang="en-GB" dirty="0" err="1"/>
              <a:t>degradaciju</a:t>
            </a:r>
            <a:r>
              <a:rPr lang="en-GB" dirty="0"/>
              <a:t> </a:t>
            </a:r>
            <a:r>
              <a:rPr lang="en-GB" dirty="0" err="1"/>
              <a:t>visoko</a:t>
            </a:r>
            <a:r>
              <a:rPr lang="en-GB" dirty="0"/>
              <a:t> </a:t>
            </a:r>
            <a:r>
              <a:rPr lang="en-GB" dirty="0" err="1"/>
              <a:t>orijentiranih</a:t>
            </a:r>
            <a:r>
              <a:rPr lang="en-GB" dirty="0"/>
              <a:t> </a:t>
            </a:r>
            <a:r>
              <a:rPr lang="en-GB" dirty="0" err="1"/>
              <a:t>snopova</a:t>
            </a:r>
            <a:r>
              <a:rPr lang="en-GB" dirty="0"/>
              <a:t>, </a:t>
            </a:r>
            <a:r>
              <a:rPr lang="en-GB" dirty="0" err="1"/>
              <a:t>dovodeći</a:t>
            </a:r>
            <a:r>
              <a:rPr lang="en-GB" dirty="0"/>
              <a:t> do </a:t>
            </a:r>
            <a:r>
              <a:rPr lang="en-GB" dirty="0" err="1"/>
              <a:t>njihovog</a:t>
            </a:r>
            <a:r>
              <a:rPr lang="en-GB" dirty="0"/>
              <a:t> </a:t>
            </a:r>
            <a:r>
              <a:rPr lang="en-GB" dirty="0" err="1"/>
              <a:t>skraćivanja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korespondiralo</a:t>
            </a:r>
            <a:r>
              <a:rPr lang="en-GB" dirty="0"/>
              <a:t> s </a:t>
            </a:r>
            <a:r>
              <a:rPr lang="en-GB" dirty="0" err="1"/>
              <a:t>povećanjem</a:t>
            </a:r>
            <a:r>
              <a:rPr lang="en-GB" dirty="0"/>
              <a:t> </a:t>
            </a:r>
            <a:r>
              <a:rPr lang="en-GB" dirty="0" err="1"/>
              <a:t>parametara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.</a:t>
            </a:r>
            <a:endParaRPr lang="hr-HR" dirty="0"/>
          </a:p>
          <a:p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analize</a:t>
            </a:r>
            <a:r>
              <a:rPr lang="en-GB" dirty="0"/>
              <a:t> </a:t>
            </a:r>
            <a:r>
              <a:rPr lang="en-GB" dirty="0" err="1"/>
              <a:t>morfologije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njezinih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uslijed</a:t>
            </a:r>
            <a:r>
              <a:rPr lang="en-GB" dirty="0"/>
              <a:t> </a:t>
            </a:r>
            <a:r>
              <a:rPr lang="en-GB" dirty="0" err="1"/>
              <a:t>tretmana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, </a:t>
            </a:r>
            <a:r>
              <a:rPr lang="en-GB" dirty="0" err="1"/>
              <a:t>usredotočili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se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nanomehanička</a:t>
            </a:r>
            <a:r>
              <a:rPr lang="en-GB" dirty="0"/>
              <a:t> </a:t>
            </a:r>
            <a:r>
              <a:rPr lang="en-GB" dirty="0" err="1"/>
              <a:t>svojstva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odražavaju</a:t>
            </a:r>
            <a:r>
              <a:rPr lang="en-GB" dirty="0"/>
              <a:t> </a:t>
            </a:r>
            <a:r>
              <a:rPr lang="en-GB" dirty="0" err="1"/>
              <a:t>strukturnu</a:t>
            </a:r>
            <a:r>
              <a:rPr lang="en-GB" dirty="0"/>
              <a:t> </a:t>
            </a:r>
            <a:r>
              <a:rPr lang="en-GB" dirty="0" err="1"/>
              <a:t>reorganizaciju</a:t>
            </a:r>
            <a:r>
              <a:rPr lang="en-GB" dirty="0"/>
              <a:t> </a:t>
            </a:r>
            <a:r>
              <a:rPr lang="en-GB" dirty="0" err="1"/>
              <a:t>stanične</a:t>
            </a:r>
            <a:r>
              <a:rPr lang="en-GB" dirty="0"/>
              <a:t> </a:t>
            </a:r>
            <a:r>
              <a:rPr lang="en-GB" dirty="0" err="1"/>
              <a:t>citoplazme</a:t>
            </a:r>
            <a:r>
              <a:rPr lang="en-GB" dirty="0"/>
              <a:t> </a:t>
            </a:r>
            <a:r>
              <a:rPr lang="en-GB" dirty="0" err="1"/>
              <a:t>izazvanu</a:t>
            </a:r>
            <a:r>
              <a:rPr lang="en-GB" dirty="0"/>
              <a:t> </a:t>
            </a:r>
            <a:r>
              <a:rPr lang="en-GB" dirty="0" err="1"/>
              <a:t>tretmanom</a:t>
            </a:r>
            <a:r>
              <a:rPr lang="en-GB" dirty="0"/>
              <a:t> </a:t>
            </a:r>
            <a:r>
              <a:rPr lang="en-GB" dirty="0" err="1"/>
              <a:t>neuronskih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s H2O2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bez </a:t>
            </a:r>
            <a:r>
              <a:rPr lang="en-GB" dirty="0" err="1"/>
              <a:t>kvercetina</a:t>
            </a:r>
            <a:r>
              <a:rPr lang="en-GB" dirty="0"/>
              <a:t>. </a:t>
            </a:r>
            <a:r>
              <a:rPr lang="en-GB" dirty="0" err="1"/>
              <a:t>Mjerenja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provedena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način</a:t>
            </a:r>
            <a:r>
              <a:rPr lang="en-GB" dirty="0"/>
              <a:t> da je </a:t>
            </a:r>
            <a:r>
              <a:rPr lang="en-GB" dirty="0" err="1"/>
              <a:t>izmjerena</a:t>
            </a:r>
            <a:r>
              <a:rPr lang="en-GB" dirty="0"/>
              <a:t> </a:t>
            </a:r>
            <a:r>
              <a:rPr lang="en-GB" dirty="0" err="1"/>
              <a:t>mapa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</a:t>
            </a:r>
            <a:r>
              <a:rPr lang="en-GB" dirty="0" err="1"/>
              <a:t>neuronskih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. </a:t>
            </a:r>
            <a:r>
              <a:rPr lang="en-GB" dirty="0" err="1"/>
              <a:t>Rezultati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statistički</a:t>
            </a:r>
            <a:r>
              <a:rPr lang="en-GB" dirty="0"/>
              <a:t> </a:t>
            </a:r>
            <a:r>
              <a:rPr lang="en-GB" dirty="0" err="1"/>
              <a:t>obrađeni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prikazani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srednja</a:t>
            </a:r>
            <a:r>
              <a:rPr lang="en-GB" dirty="0"/>
              <a:t> </a:t>
            </a:r>
            <a:r>
              <a:rPr lang="en-GB" dirty="0" err="1"/>
              <a:t>vrijednost</a:t>
            </a:r>
            <a:r>
              <a:rPr lang="en-GB" dirty="0"/>
              <a:t> ± SD (</a:t>
            </a:r>
            <a:r>
              <a:rPr lang="en-GB" dirty="0" err="1"/>
              <a:t>Slika</a:t>
            </a:r>
            <a:r>
              <a:rPr lang="en-GB" dirty="0"/>
              <a:t> 16.D). </a:t>
            </a:r>
            <a:r>
              <a:rPr lang="en-GB" dirty="0" err="1"/>
              <a:t>Kontrolne</a:t>
            </a:r>
            <a:r>
              <a:rPr lang="en-GB" dirty="0"/>
              <a:t> </a:t>
            </a:r>
            <a:r>
              <a:rPr lang="en-GB" dirty="0" err="1"/>
              <a:t>ćelije</a:t>
            </a:r>
            <a:r>
              <a:rPr lang="en-GB" dirty="0"/>
              <a:t> </a:t>
            </a:r>
            <a:r>
              <a:rPr lang="en-GB" dirty="0" err="1"/>
              <a:t>imaju</a:t>
            </a:r>
            <a:r>
              <a:rPr lang="en-GB" dirty="0"/>
              <a:t> </a:t>
            </a:r>
            <a:r>
              <a:rPr lang="en-GB" dirty="0" err="1"/>
              <a:t>elastičnost</a:t>
            </a:r>
            <a:r>
              <a:rPr lang="en-GB" dirty="0"/>
              <a:t> E = (2,2±0,5) </a:t>
            </a:r>
            <a:r>
              <a:rPr lang="en-GB" dirty="0" err="1"/>
              <a:t>kPa</a:t>
            </a:r>
            <a:r>
              <a:rPr lang="en-GB" dirty="0"/>
              <a:t>. </a:t>
            </a:r>
            <a:r>
              <a:rPr lang="en-GB" dirty="0" err="1"/>
              <a:t>Tretman</a:t>
            </a:r>
            <a:r>
              <a:rPr lang="en-GB" dirty="0"/>
              <a:t> s H2O2 </a:t>
            </a:r>
            <a:r>
              <a:rPr lang="en-GB" dirty="0" err="1"/>
              <a:t>uzrokuje</a:t>
            </a:r>
            <a:r>
              <a:rPr lang="en-GB" dirty="0"/>
              <a:t> </a:t>
            </a:r>
            <a:r>
              <a:rPr lang="en-GB" dirty="0" err="1"/>
              <a:t>naglo</a:t>
            </a:r>
            <a:r>
              <a:rPr lang="en-GB" dirty="0"/>
              <a:t> </a:t>
            </a:r>
            <a:r>
              <a:rPr lang="en-GB" dirty="0" err="1"/>
              <a:t>povećanje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</a:t>
            </a:r>
            <a:r>
              <a:rPr lang="en-GB" dirty="0" err="1"/>
              <a:t>Youngovog</a:t>
            </a:r>
            <a:r>
              <a:rPr lang="en-GB" dirty="0"/>
              <a:t> </a:t>
            </a:r>
            <a:r>
              <a:rPr lang="en-GB" dirty="0" err="1"/>
              <a:t>modula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E = (14,5±1) </a:t>
            </a:r>
            <a:r>
              <a:rPr lang="en-GB" dirty="0" err="1"/>
              <a:t>kPa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24 </a:t>
            </a:r>
            <a:r>
              <a:rPr lang="en-GB" dirty="0" err="1"/>
              <a:t>sata</a:t>
            </a:r>
            <a:r>
              <a:rPr lang="en-GB" dirty="0"/>
              <a:t>.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razliku</a:t>
            </a:r>
            <a:r>
              <a:rPr lang="en-GB" dirty="0"/>
              <a:t> od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tretiranih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s H2O2, </a:t>
            </a:r>
            <a:r>
              <a:rPr lang="en-GB" dirty="0" err="1"/>
              <a:t>neuronske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tretirane</a:t>
            </a:r>
            <a:r>
              <a:rPr lang="en-GB" dirty="0"/>
              <a:t> </a:t>
            </a:r>
            <a:r>
              <a:rPr lang="en-GB" dirty="0" err="1"/>
              <a:t>istovremeno</a:t>
            </a:r>
            <a:r>
              <a:rPr lang="en-GB" dirty="0"/>
              <a:t> s </a:t>
            </a:r>
            <a:r>
              <a:rPr lang="en-GB" dirty="0" err="1"/>
              <a:t>kvercetinom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H2O2 </a:t>
            </a:r>
            <a:r>
              <a:rPr lang="en-GB" dirty="0" err="1"/>
              <a:t>imaju</a:t>
            </a:r>
            <a:r>
              <a:rPr lang="en-GB" dirty="0"/>
              <a:t> </a:t>
            </a:r>
            <a:r>
              <a:rPr lang="en-GB" dirty="0" err="1"/>
              <a:t>elastičnost</a:t>
            </a:r>
            <a:r>
              <a:rPr lang="en-GB" dirty="0"/>
              <a:t> od E = (8,8±0,9) </a:t>
            </a:r>
            <a:r>
              <a:rPr lang="en-GB" dirty="0" err="1"/>
              <a:t>kPa</a:t>
            </a:r>
            <a:r>
              <a:rPr lang="en-GB" dirty="0"/>
              <a:t>. To </a:t>
            </a:r>
            <a:r>
              <a:rPr lang="en-GB" dirty="0" err="1"/>
              <a:t>pokazuje</a:t>
            </a:r>
            <a:r>
              <a:rPr lang="en-GB" dirty="0"/>
              <a:t> da se </a:t>
            </a:r>
            <a:r>
              <a:rPr lang="en-GB" dirty="0" err="1"/>
              <a:t>elastičnost</a:t>
            </a:r>
            <a:r>
              <a:rPr lang="en-GB" dirty="0"/>
              <a:t> </a:t>
            </a:r>
            <a:r>
              <a:rPr lang="en-GB" dirty="0" err="1"/>
              <a:t>povećala</a:t>
            </a:r>
            <a:r>
              <a:rPr lang="en-GB" dirty="0"/>
              <a:t> u </a:t>
            </a:r>
            <a:r>
              <a:rPr lang="en-GB" dirty="0" err="1"/>
              <a:t>usporedbi</a:t>
            </a:r>
            <a:r>
              <a:rPr lang="en-GB" dirty="0"/>
              <a:t> s </a:t>
            </a:r>
            <a:r>
              <a:rPr lang="en-GB" dirty="0" err="1"/>
              <a:t>kontrolnim</a:t>
            </a:r>
            <a:r>
              <a:rPr lang="en-GB" dirty="0"/>
              <a:t> </a:t>
            </a:r>
            <a:r>
              <a:rPr lang="en-GB" dirty="0" err="1"/>
              <a:t>stanicama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je to </a:t>
            </a:r>
            <a:r>
              <a:rPr lang="en-GB" dirty="0" err="1"/>
              <a:t>povećanje</a:t>
            </a:r>
            <a:r>
              <a:rPr lang="en-GB" dirty="0"/>
              <a:t> </a:t>
            </a:r>
            <a:r>
              <a:rPr lang="en-GB" dirty="0" err="1"/>
              <a:t>puno</a:t>
            </a:r>
            <a:r>
              <a:rPr lang="en-GB" dirty="0"/>
              <a:t> </a:t>
            </a:r>
            <a:r>
              <a:rPr lang="en-GB" dirty="0" err="1"/>
              <a:t>manje</a:t>
            </a:r>
            <a:r>
              <a:rPr lang="en-GB" dirty="0"/>
              <a:t> </a:t>
            </a:r>
            <a:r>
              <a:rPr lang="en-GB" dirty="0" err="1"/>
              <a:t>nego</a:t>
            </a:r>
            <a:r>
              <a:rPr lang="en-GB" dirty="0"/>
              <a:t> u </a:t>
            </a:r>
            <a:r>
              <a:rPr lang="en-GB" dirty="0" err="1"/>
              <a:t>stanicama</a:t>
            </a:r>
            <a:r>
              <a:rPr lang="en-GB" dirty="0"/>
              <a:t> </a:t>
            </a:r>
            <a:r>
              <a:rPr lang="en-GB" dirty="0" err="1"/>
              <a:t>tretiranim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s H2O2. </a:t>
            </a:r>
            <a:r>
              <a:rPr lang="en-GB" dirty="0" err="1"/>
              <a:t>Mjerenjem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</a:t>
            </a:r>
            <a:r>
              <a:rPr lang="en-GB" dirty="0" err="1"/>
              <a:t>potvrđena</a:t>
            </a:r>
            <a:r>
              <a:rPr lang="en-GB" dirty="0"/>
              <a:t> je </a:t>
            </a:r>
            <a:r>
              <a:rPr lang="en-GB" dirty="0" err="1"/>
              <a:t>zaštitna</a:t>
            </a:r>
            <a:r>
              <a:rPr lang="en-GB" dirty="0"/>
              <a:t> </a:t>
            </a:r>
            <a:r>
              <a:rPr lang="en-GB" dirty="0" err="1"/>
              <a:t>uloga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se </a:t>
            </a:r>
            <a:r>
              <a:rPr lang="en-GB" dirty="0" err="1"/>
              <a:t>očituje</a:t>
            </a:r>
            <a:r>
              <a:rPr lang="en-GB" dirty="0"/>
              <a:t> u </a:t>
            </a:r>
            <a:r>
              <a:rPr lang="en-GB" dirty="0" err="1"/>
              <a:t>smanjenju</a:t>
            </a:r>
            <a:r>
              <a:rPr lang="en-GB" dirty="0"/>
              <a:t> </a:t>
            </a:r>
            <a:r>
              <a:rPr lang="en-GB" dirty="0" err="1"/>
              <a:t>utjecaja</a:t>
            </a:r>
            <a:r>
              <a:rPr lang="en-GB" dirty="0"/>
              <a:t> H2O2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povećanje</a:t>
            </a:r>
            <a:r>
              <a:rPr lang="en-GB" dirty="0"/>
              <a:t> </a:t>
            </a:r>
            <a:r>
              <a:rPr lang="en-GB" dirty="0" err="1"/>
              <a:t>krutosti</a:t>
            </a:r>
            <a:r>
              <a:rPr lang="en-GB" dirty="0"/>
              <a:t> </a:t>
            </a:r>
            <a:r>
              <a:rPr lang="en-GB" dirty="0" err="1"/>
              <a:t>samih</a:t>
            </a:r>
            <a:r>
              <a:rPr lang="en-GB" dirty="0"/>
              <a:t> </a:t>
            </a:r>
            <a:r>
              <a:rPr lang="en-GB" dirty="0" err="1"/>
              <a:t>stanica.Sada</a:t>
            </a:r>
            <a:r>
              <a:rPr lang="en-GB" dirty="0"/>
              <a:t> </a:t>
            </a:r>
            <a:r>
              <a:rPr lang="en-GB" dirty="0" err="1"/>
              <a:t>moramo</a:t>
            </a:r>
            <a:r>
              <a:rPr lang="en-GB" dirty="0"/>
              <a:t> </a:t>
            </a:r>
            <a:r>
              <a:rPr lang="en-GB" dirty="0" err="1"/>
              <a:t>odgovoriti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pitanje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uzrokuje</a:t>
            </a:r>
            <a:r>
              <a:rPr lang="en-GB" dirty="0"/>
              <a:t> </a:t>
            </a:r>
            <a:r>
              <a:rPr lang="en-GB" dirty="0" err="1"/>
              <a:t>ovu</a:t>
            </a:r>
            <a:r>
              <a:rPr lang="en-GB" dirty="0"/>
              <a:t> </a:t>
            </a:r>
            <a:r>
              <a:rPr lang="en-GB" dirty="0" err="1"/>
              <a:t>promjenu</a:t>
            </a:r>
            <a:r>
              <a:rPr lang="en-GB" dirty="0"/>
              <a:t> u </a:t>
            </a:r>
            <a:r>
              <a:rPr lang="en-GB" dirty="0" err="1"/>
              <a:t>nanomehaničkim</a:t>
            </a:r>
            <a:r>
              <a:rPr lang="en-GB" dirty="0"/>
              <a:t> </a:t>
            </a:r>
            <a:r>
              <a:rPr lang="en-GB" dirty="0" err="1"/>
              <a:t>svojstvima</a:t>
            </a:r>
            <a:r>
              <a:rPr lang="en-GB" dirty="0"/>
              <a:t> </a:t>
            </a:r>
            <a:r>
              <a:rPr lang="en-GB" dirty="0" err="1"/>
              <a:t>kada</a:t>
            </a:r>
            <a:r>
              <a:rPr lang="en-GB" dirty="0"/>
              <a:t> se </a:t>
            </a:r>
            <a:r>
              <a:rPr lang="en-GB" dirty="0" err="1"/>
              <a:t>neuronske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tretiraju</a:t>
            </a:r>
            <a:r>
              <a:rPr lang="en-GB" dirty="0"/>
              <a:t> s H2O2. </a:t>
            </a:r>
            <a:r>
              <a:rPr lang="en-GB" b="1" dirty="0" err="1"/>
              <a:t>Neuronske</a:t>
            </a:r>
            <a:r>
              <a:rPr lang="en-GB" b="1" dirty="0"/>
              <a:t> </a:t>
            </a:r>
            <a:r>
              <a:rPr lang="en-GB" b="1" dirty="0" err="1"/>
              <a:t>stanice</a:t>
            </a:r>
            <a:r>
              <a:rPr lang="en-GB" b="1" dirty="0"/>
              <a:t> </a:t>
            </a:r>
            <a:r>
              <a:rPr lang="en-GB" b="1" dirty="0" err="1"/>
              <a:t>svojom</a:t>
            </a:r>
            <a:r>
              <a:rPr lang="en-GB" b="1" dirty="0"/>
              <a:t> </a:t>
            </a:r>
            <a:r>
              <a:rPr lang="en-GB" b="1" dirty="0" err="1"/>
              <a:t>citoskeletnom</a:t>
            </a:r>
            <a:r>
              <a:rPr lang="en-GB" b="1" dirty="0"/>
              <a:t> </a:t>
            </a:r>
            <a:r>
              <a:rPr lang="en-GB" b="1" dirty="0" err="1"/>
              <a:t>strukturom</a:t>
            </a:r>
            <a:r>
              <a:rPr lang="en-GB" b="1" dirty="0"/>
              <a:t> </a:t>
            </a:r>
            <a:r>
              <a:rPr lang="en-GB" b="1" dirty="0" err="1"/>
              <a:t>sadrže</a:t>
            </a:r>
            <a:r>
              <a:rPr lang="en-GB" b="1" dirty="0"/>
              <a:t> </a:t>
            </a:r>
            <a:r>
              <a:rPr lang="en-GB" b="1" dirty="0" err="1"/>
              <a:t>membranske</a:t>
            </a:r>
            <a:r>
              <a:rPr lang="en-GB" b="1" dirty="0"/>
              <a:t> </a:t>
            </a:r>
            <a:r>
              <a:rPr lang="en-GB" b="1" dirty="0" err="1"/>
              <a:t>proteine</a:t>
            </a:r>
            <a:r>
              <a:rPr lang="en-GB" b="1" dirty="0"/>
              <a:t> </a:t>
            </a:r>
            <a:r>
              <a:rPr lang="en-GB" b="1" dirty="0" err="1"/>
              <a:t>koji</a:t>
            </a:r>
            <a:r>
              <a:rPr lang="en-GB" b="1" dirty="0"/>
              <a:t> </a:t>
            </a:r>
            <a:r>
              <a:rPr lang="en-GB" b="1" dirty="0" err="1"/>
              <a:t>relativno</a:t>
            </a:r>
            <a:r>
              <a:rPr lang="en-GB" b="1" dirty="0"/>
              <a:t> </a:t>
            </a:r>
            <a:r>
              <a:rPr lang="en-GB" b="1" dirty="0" err="1"/>
              <a:t>čvrsto</a:t>
            </a:r>
            <a:r>
              <a:rPr lang="en-GB" b="1" dirty="0"/>
              <a:t> </a:t>
            </a:r>
            <a:r>
              <a:rPr lang="en-GB" b="1" dirty="0" err="1"/>
              <a:t>drže</a:t>
            </a:r>
            <a:r>
              <a:rPr lang="en-GB" b="1" dirty="0"/>
              <a:t> </a:t>
            </a:r>
            <a:r>
              <a:rPr lang="en-GB" b="1" dirty="0" err="1"/>
              <a:t>cijelu</a:t>
            </a:r>
            <a:r>
              <a:rPr lang="en-GB" b="1" dirty="0"/>
              <a:t> </a:t>
            </a:r>
            <a:r>
              <a:rPr lang="en-GB" b="1" dirty="0" err="1"/>
              <a:t>stanicu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daju</a:t>
            </a:r>
            <a:r>
              <a:rPr lang="en-GB" b="1" dirty="0"/>
              <a:t> </a:t>
            </a:r>
            <a:r>
              <a:rPr lang="en-GB" b="1" dirty="0" err="1"/>
              <a:t>joj</a:t>
            </a:r>
            <a:r>
              <a:rPr lang="en-GB" b="1" dirty="0"/>
              <a:t> </a:t>
            </a:r>
            <a:r>
              <a:rPr lang="en-GB" b="1" dirty="0" err="1"/>
              <a:t>određeni</a:t>
            </a:r>
            <a:r>
              <a:rPr lang="en-GB" b="1" dirty="0"/>
              <a:t> </a:t>
            </a:r>
            <a:r>
              <a:rPr lang="en-GB" b="1" dirty="0" err="1"/>
              <a:t>oblik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morfologiju</a:t>
            </a:r>
            <a:r>
              <a:rPr lang="en-GB" b="1" dirty="0"/>
              <a:t>. </a:t>
            </a:r>
            <a:r>
              <a:rPr lang="en-GB" b="1" dirty="0" err="1"/>
              <a:t>Nakon</a:t>
            </a:r>
            <a:r>
              <a:rPr lang="en-GB" b="1" dirty="0"/>
              <a:t> </a:t>
            </a:r>
            <a:r>
              <a:rPr lang="en-GB" b="1" dirty="0" err="1"/>
              <a:t>tretmana</a:t>
            </a:r>
            <a:r>
              <a:rPr lang="en-GB" b="1" dirty="0"/>
              <a:t> </a:t>
            </a:r>
            <a:r>
              <a:rPr lang="en-GB" b="1" dirty="0" err="1"/>
              <a:t>neuronskih</a:t>
            </a:r>
            <a:r>
              <a:rPr lang="en-GB" b="1" dirty="0"/>
              <a:t> </a:t>
            </a:r>
            <a:r>
              <a:rPr lang="en-GB" b="1" dirty="0" err="1"/>
              <a:t>stanica</a:t>
            </a:r>
            <a:r>
              <a:rPr lang="en-GB" b="1" dirty="0"/>
              <a:t> s H2O2, </a:t>
            </a:r>
            <a:r>
              <a:rPr lang="en-GB" b="1" dirty="0" err="1"/>
              <a:t>inducirana</a:t>
            </a:r>
            <a:r>
              <a:rPr lang="en-GB" b="1" dirty="0"/>
              <a:t> je </a:t>
            </a:r>
            <a:r>
              <a:rPr lang="en-GB" b="1" dirty="0" err="1"/>
              <a:t>reorganizacija</a:t>
            </a:r>
            <a:r>
              <a:rPr lang="en-GB" b="1" dirty="0"/>
              <a:t> </a:t>
            </a:r>
            <a:r>
              <a:rPr lang="en-GB" b="1" dirty="0" err="1"/>
              <a:t>cijelog</a:t>
            </a:r>
            <a:r>
              <a:rPr lang="en-GB" b="1" dirty="0"/>
              <a:t> </a:t>
            </a:r>
            <a:r>
              <a:rPr lang="en-GB" b="1" dirty="0" err="1"/>
              <a:t>citoskeleta</a:t>
            </a:r>
            <a:r>
              <a:rPr lang="en-GB" b="1" dirty="0"/>
              <a:t> u </a:t>
            </a:r>
            <a:r>
              <a:rPr lang="en-GB" b="1" dirty="0" err="1"/>
              <a:t>obliku</a:t>
            </a:r>
            <a:r>
              <a:rPr lang="en-GB" b="1" dirty="0"/>
              <a:t> </a:t>
            </a:r>
            <a:r>
              <a:rPr lang="en-GB" b="1" dirty="0" err="1"/>
              <a:t>umrežavanja</a:t>
            </a:r>
            <a:r>
              <a:rPr lang="en-GB" b="1" dirty="0"/>
              <a:t> </a:t>
            </a:r>
            <a:r>
              <a:rPr lang="en-GB" b="1" dirty="0" err="1"/>
              <a:t>membranskih</a:t>
            </a:r>
            <a:r>
              <a:rPr lang="en-GB" b="1" dirty="0"/>
              <a:t> </a:t>
            </a:r>
            <a:r>
              <a:rPr lang="en-GB" b="1" dirty="0" err="1"/>
              <a:t>proteina</a:t>
            </a:r>
            <a:r>
              <a:rPr lang="en-GB" b="1" dirty="0"/>
              <a:t>, </a:t>
            </a:r>
            <a:r>
              <a:rPr lang="en-GB" b="1" dirty="0" err="1"/>
              <a:t>što</a:t>
            </a:r>
            <a:r>
              <a:rPr lang="en-GB" b="1" dirty="0"/>
              <a:t> je </a:t>
            </a:r>
            <a:r>
              <a:rPr lang="en-GB" b="1" dirty="0" err="1"/>
              <a:t>rezultiralo</a:t>
            </a:r>
            <a:r>
              <a:rPr lang="en-GB" b="1" dirty="0"/>
              <a:t> </a:t>
            </a:r>
            <a:r>
              <a:rPr lang="en-GB" b="1" dirty="0" err="1"/>
              <a:t>povećanjem</a:t>
            </a:r>
            <a:r>
              <a:rPr lang="en-GB" b="1" dirty="0"/>
              <a:t> </a:t>
            </a:r>
            <a:r>
              <a:rPr lang="en-GB" b="1" dirty="0" err="1"/>
              <a:t>krutosti</a:t>
            </a:r>
            <a:r>
              <a:rPr lang="en-GB" b="1" dirty="0"/>
              <a:t> </a:t>
            </a:r>
            <a:r>
              <a:rPr lang="en-GB" b="1" dirty="0" err="1"/>
              <a:t>strukture</a:t>
            </a:r>
            <a:r>
              <a:rPr lang="en-GB" b="1" dirty="0"/>
              <a:t> </a:t>
            </a:r>
            <a:r>
              <a:rPr lang="en-GB" b="1" dirty="0" err="1"/>
              <a:t>citoskeleta</a:t>
            </a:r>
            <a:r>
              <a:rPr lang="en-GB" b="1" dirty="0"/>
              <a:t>. U </a:t>
            </a:r>
            <a:r>
              <a:rPr lang="en-GB" b="1" dirty="0" err="1"/>
              <a:t>prisutnosti</a:t>
            </a:r>
            <a:r>
              <a:rPr lang="en-GB" b="1" dirty="0"/>
              <a:t> </a:t>
            </a:r>
            <a:r>
              <a:rPr lang="en-GB" b="1" dirty="0" err="1"/>
              <a:t>kvercetina</a:t>
            </a:r>
            <a:r>
              <a:rPr lang="en-GB" b="1" dirty="0"/>
              <a:t> </a:t>
            </a:r>
            <a:r>
              <a:rPr lang="en-GB" b="1" dirty="0" err="1"/>
              <a:t>značajno</a:t>
            </a:r>
            <a:r>
              <a:rPr lang="en-GB" b="1" dirty="0"/>
              <a:t> je </a:t>
            </a:r>
            <a:r>
              <a:rPr lang="en-GB" b="1" dirty="0" err="1"/>
              <a:t>smanjena</a:t>
            </a:r>
            <a:r>
              <a:rPr lang="en-GB" b="1" dirty="0"/>
              <a:t> </a:t>
            </a:r>
            <a:r>
              <a:rPr lang="en-GB" b="1" dirty="0" err="1"/>
              <a:t>unutarnja</a:t>
            </a:r>
            <a:r>
              <a:rPr lang="en-GB" b="1" dirty="0"/>
              <a:t> </a:t>
            </a:r>
            <a:r>
              <a:rPr lang="en-GB" b="1" dirty="0" err="1"/>
              <a:t>reorganizacija</a:t>
            </a:r>
            <a:r>
              <a:rPr lang="en-GB" b="1" dirty="0"/>
              <a:t> </a:t>
            </a:r>
            <a:r>
              <a:rPr lang="en-GB" b="1" dirty="0" err="1"/>
              <a:t>aktinskih</a:t>
            </a:r>
            <a:r>
              <a:rPr lang="en-GB" b="1" dirty="0"/>
              <a:t> </a:t>
            </a:r>
            <a:r>
              <a:rPr lang="en-GB" b="1" dirty="0" err="1"/>
              <a:t>proteina</a:t>
            </a:r>
            <a:r>
              <a:rPr lang="en-GB" b="1" dirty="0"/>
              <a:t>, </a:t>
            </a:r>
            <a:r>
              <a:rPr lang="en-GB" b="1" dirty="0" err="1"/>
              <a:t>odnosno</a:t>
            </a:r>
            <a:r>
              <a:rPr lang="en-GB" b="1" dirty="0"/>
              <a:t> </a:t>
            </a:r>
            <a:r>
              <a:rPr lang="en-GB" b="1" dirty="0" err="1"/>
              <a:t>spriječena</a:t>
            </a:r>
            <a:r>
              <a:rPr lang="en-GB" b="1" dirty="0"/>
              <a:t> je</a:t>
            </a:r>
            <a:r>
              <a:rPr lang="en-GB" dirty="0"/>
              <a:t> </a:t>
            </a:r>
            <a:r>
              <a:rPr lang="en-GB" dirty="0" err="1"/>
              <a:t>konformacijska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membranskih</a:t>
            </a:r>
            <a:r>
              <a:rPr lang="en-GB" dirty="0"/>
              <a:t> </a:t>
            </a:r>
            <a:r>
              <a:rPr lang="en-GB" dirty="0" err="1"/>
              <a:t>proteina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konformacijska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mikrofilamenata</a:t>
            </a:r>
            <a:r>
              <a:rPr lang="en-GB" dirty="0"/>
              <a:t> u </a:t>
            </a:r>
            <a:r>
              <a:rPr lang="en-GB" dirty="0" err="1"/>
              <a:t>citoplazmi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9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izvornoj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studiji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(38)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upotrijebili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snimanje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kako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bismo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prikazali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detaljne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morfološke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promjene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neuroblastoma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SH-SY5Y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tretmana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 10 µg/mL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0,5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CuSO4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istodobne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primjene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3-D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topografija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kontrolnih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13A),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tretiranih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13B),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tretiranih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13C)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tretiranih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13D)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pokazala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jasne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jasne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pojedinosti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Uočene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promjene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morfologiji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hrapavosti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predstavljaju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reorganizaciju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finih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aktin-filamenta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dovodi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stvaranja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nakupina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membranskih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izbočina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kontrolnim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izbočine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pokazivale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organizirane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filamente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visoke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100 nm,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jasno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odvojene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homogeno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raspoređe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cijelom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području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skeniranja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tvoreći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šupljine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između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njih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A).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tretmana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uvijek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uočeni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filamenti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manjom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šupljinom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između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njih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Iako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tretman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značajno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promijenio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hrapavosti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Rq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Z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povećala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30%.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tretmana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uređeni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filamenti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nestali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novonastali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klasteri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membranskih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izbočina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koji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nehomogeno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raspoređeni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posljedica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signalnog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odgovora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uređene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filamenata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vanjsku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okolinu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Ove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novoformirane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membranske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izbočine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prekrivaju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45%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tretirane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istovremeno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miricetinom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izbočine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membrane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pokrivale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približno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85%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13D).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Uočene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promjene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površinskoj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morfologiji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odražavaju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daljnjem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porastu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parametara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površinske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hrapavosti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14A),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ukazuje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je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filamentna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ozbiljno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oštećena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je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reorganizacije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finih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filamentnih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stanica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 -SY5Y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uznapredovao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Budući</a:t>
            </a:r>
            <a:r>
              <a:rPr lang="en-GB" dirty="0"/>
              <a:t> da </a:t>
            </a:r>
            <a:r>
              <a:rPr lang="en-GB" dirty="0" err="1"/>
              <a:t>su</a:t>
            </a:r>
            <a:r>
              <a:rPr lang="en-GB" dirty="0"/>
              <a:t> AFM </a:t>
            </a:r>
            <a:r>
              <a:rPr lang="en-GB" dirty="0" err="1"/>
              <a:t>slike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analiza</a:t>
            </a:r>
            <a:r>
              <a:rPr lang="en-GB" dirty="0"/>
              <a:t> </a:t>
            </a:r>
            <a:r>
              <a:rPr lang="en-GB" dirty="0" err="1"/>
              <a:t>hrapavosti</a:t>
            </a:r>
            <a:r>
              <a:rPr lang="en-GB" dirty="0"/>
              <a:t> </a:t>
            </a:r>
            <a:r>
              <a:rPr lang="en-GB" dirty="0" err="1"/>
              <a:t>ukazale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značajnu</a:t>
            </a:r>
            <a:r>
              <a:rPr lang="en-GB" dirty="0"/>
              <a:t> </a:t>
            </a:r>
            <a:r>
              <a:rPr lang="en-GB" b="1" dirty="0" err="1"/>
              <a:t>reorganizaciju</a:t>
            </a:r>
            <a:r>
              <a:rPr lang="en-GB" b="1" dirty="0"/>
              <a:t> </a:t>
            </a:r>
            <a:r>
              <a:rPr lang="en-GB" b="1" dirty="0" err="1"/>
              <a:t>citoskeleta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filamentnih</a:t>
            </a:r>
            <a:r>
              <a:rPr lang="en-GB" b="1" dirty="0"/>
              <a:t> </a:t>
            </a:r>
            <a:r>
              <a:rPr lang="en-GB" b="1" dirty="0" err="1"/>
              <a:t>struktura</a:t>
            </a:r>
            <a:r>
              <a:rPr lang="en-GB" dirty="0"/>
              <a:t>, </a:t>
            </a:r>
            <a:r>
              <a:rPr lang="en-GB" dirty="0" err="1"/>
              <a:t>imalo</a:t>
            </a:r>
            <a:r>
              <a:rPr lang="en-GB" dirty="0"/>
              <a:t> je </a:t>
            </a:r>
            <a:r>
              <a:rPr lang="en-GB" dirty="0" err="1"/>
              <a:t>smisla</a:t>
            </a:r>
            <a:r>
              <a:rPr lang="en-GB" dirty="0"/>
              <a:t> </a:t>
            </a:r>
            <a:r>
              <a:rPr lang="en-GB" dirty="0" err="1"/>
              <a:t>dalje</a:t>
            </a:r>
            <a:r>
              <a:rPr lang="en-GB" dirty="0"/>
              <a:t> </a:t>
            </a:r>
            <a:r>
              <a:rPr lang="en-GB" dirty="0" err="1"/>
              <a:t>istraživati</a:t>
            </a:r>
            <a:r>
              <a:rPr lang="en-GB" dirty="0"/>
              <a:t> </a:t>
            </a:r>
            <a:r>
              <a:rPr lang="en-GB" dirty="0" err="1"/>
              <a:t>nanomehaniku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elastičnost.Youngovi</a:t>
            </a:r>
            <a:r>
              <a:rPr lang="en-GB" dirty="0"/>
              <a:t> moduli </a:t>
            </a:r>
            <a:r>
              <a:rPr lang="en-GB" dirty="0" err="1"/>
              <a:t>ucrtani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u </a:t>
            </a:r>
            <a:r>
              <a:rPr lang="en-GB" dirty="0" err="1"/>
              <a:t>histograme</a:t>
            </a:r>
            <a:r>
              <a:rPr lang="en-GB" dirty="0"/>
              <a:t> (</a:t>
            </a:r>
            <a:r>
              <a:rPr lang="en-GB" dirty="0" err="1"/>
              <a:t>slika</a:t>
            </a:r>
            <a:r>
              <a:rPr lang="en-GB" dirty="0"/>
              <a:t> 14B)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svaku</a:t>
            </a:r>
            <a:r>
              <a:rPr lang="en-GB" dirty="0"/>
              <a:t> </a:t>
            </a:r>
            <a:r>
              <a:rPr lang="en-GB" dirty="0" err="1"/>
              <a:t>tretiranu</a:t>
            </a:r>
            <a:r>
              <a:rPr lang="en-GB" dirty="0"/>
              <a:t> </a:t>
            </a:r>
            <a:r>
              <a:rPr lang="en-GB" dirty="0" err="1"/>
              <a:t>stanicu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kontrolne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. To </a:t>
            </a:r>
            <a:r>
              <a:rPr lang="en-GB" dirty="0" err="1"/>
              <a:t>pokazuje</a:t>
            </a:r>
            <a:r>
              <a:rPr lang="en-GB" dirty="0"/>
              <a:t> da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tretirane</a:t>
            </a:r>
            <a:r>
              <a:rPr lang="en-GB" dirty="0"/>
              <a:t> </a:t>
            </a:r>
            <a:r>
              <a:rPr lang="en-GB" dirty="0" err="1"/>
              <a:t>miricetinom</a:t>
            </a:r>
            <a:r>
              <a:rPr lang="en-GB" dirty="0"/>
              <a:t> SH -SY5Y bile </a:t>
            </a:r>
            <a:r>
              <a:rPr lang="en-GB" dirty="0" err="1"/>
              <a:t>čvršće</a:t>
            </a:r>
            <a:r>
              <a:rPr lang="en-GB" dirty="0"/>
              <a:t> od </a:t>
            </a:r>
            <a:r>
              <a:rPr lang="en-GB" dirty="0" err="1"/>
              <a:t>kontrolne</a:t>
            </a:r>
            <a:r>
              <a:rPr lang="en-GB" dirty="0"/>
              <a:t> </a:t>
            </a:r>
            <a:r>
              <a:rPr lang="en-GB" dirty="0" err="1"/>
              <a:t>skupine</a:t>
            </a:r>
            <a:r>
              <a:rPr lang="en-GB" dirty="0"/>
              <a:t>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stanice</a:t>
            </a:r>
            <a:r>
              <a:rPr lang="en-GB" dirty="0"/>
              <a:t> </a:t>
            </a:r>
            <a:r>
              <a:rPr lang="en-GB" dirty="0" err="1"/>
              <a:t>tretirane</a:t>
            </a:r>
            <a:r>
              <a:rPr lang="en-GB" dirty="0"/>
              <a:t> </a:t>
            </a:r>
            <a:r>
              <a:rPr lang="en-GB" dirty="0" err="1"/>
              <a:t>bakrom</a:t>
            </a:r>
            <a:r>
              <a:rPr lang="en-GB" dirty="0"/>
              <a:t> bile </a:t>
            </a:r>
            <a:r>
              <a:rPr lang="en-GB" dirty="0" err="1"/>
              <a:t>mekše</a:t>
            </a:r>
            <a:r>
              <a:rPr lang="en-GB" dirty="0"/>
              <a:t> od </a:t>
            </a:r>
            <a:r>
              <a:rPr lang="en-GB" dirty="0" err="1"/>
              <a:t>kontrolnih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. </a:t>
            </a:r>
            <a:r>
              <a:rPr lang="en-GB" dirty="0" err="1"/>
              <a:t>Međutim</a:t>
            </a:r>
            <a:r>
              <a:rPr lang="en-GB" dirty="0"/>
              <a:t>, </a:t>
            </a:r>
            <a:r>
              <a:rPr lang="en-GB" dirty="0" err="1"/>
              <a:t>izloženost</a:t>
            </a:r>
            <a:r>
              <a:rPr lang="en-GB" dirty="0"/>
              <a:t> </a:t>
            </a:r>
            <a:r>
              <a:rPr lang="en-GB" dirty="0" err="1"/>
              <a:t>bakru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miricetinu</a:t>
            </a:r>
            <a:r>
              <a:rPr lang="en-GB" dirty="0"/>
              <a:t> </a:t>
            </a:r>
            <a:r>
              <a:rPr lang="en-GB" dirty="0" err="1"/>
              <a:t>rezultirala</a:t>
            </a:r>
            <a:r>
              <a:rPr lang="en-GB" dirty="0"/>
              <a:t> je </a:t>
            </a:r>
            <a:r>
              <a:rPr lang="en-GB" dirty="0" err="1"/>
              <a:t>značajnim</a:t>
            </a:r>
            <a:r>
              <a:rPr lang="en-GB" dirty="0"/>
              <a:t> </a:t>
            </a:r>
            <a:r>
              <a:rPr lang="en-GB" dirty="0" err="1"/>
              <a:t>smanjenjem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(36%) u </a:t>
            </a:r>
            <a:r>
              <a:rPr lang="en-GB" dirty="0" err="1"/>
              <a:t>usporedbi</a:t>
            </a:r>
            <a:r>
              <a:rPr lang="en-GB" dirty="0"/>
              <a:t> s </a:t>
            </a:r>
            <a:r>
              <a:rPr lang="en-GB" dirty="0" err="1"/>
              <a:t>kontrolnim</a:t>
            </a:r>
            <a:r>
              <a:rPr lang="en-GB" dirty="0"/>
              <a:t> </a:t>
            </a:r>
            <a:r>
              <a:rPr lang="en-GB" dirty="0" err="1"/>
              <a:t>stanicama.Zaključno</a:t>
            </a:r>
            <a:r>
              <a:rPr lang="en-GB" dirty="0"/>
              <a:t>, </a:t>
            </a:r>
            <a:r>
              <a:rPr lang="en-GB" b="1" dirty="0" err="1"/>
              <a:t>aktinski</a:t>
            </a:r>
            <a:r>
              <a:rPr lang="en-GB" b="1" dirty="0"/>
              <a:t> </a:t>
            </a:r>
            <a:r>
              <a:rPr lang="en-GB" b="1" dirty="0" err="1"/>
              <a:t>filamenti</a:t>
            </a:r>
            <a:r>
              <a:rPr lang="en-GB" b="1" dirty="0"/>
              <a:t> </a:t>
            </a:r>
            <a:r>
              <a:rPr lang="en-GB" b="1" dirty="0" err="1"/>
              <a:t>su</a:t>
            </a:r>
            <a:r>
              <a:rPr lang="en-GB" b="1" dirty="0"/>
              <a:t> </a:t>
            </a:r>
            <a:r>
              <a:rPr lang="en-GB" b="1" dirty="0" err="1"/>
              <a:t>glavna</a:t>
            </a:r>
            <a:r>
              <a:rPr lang="en-GB" b="1" dirty="0"/>
              <a:t> </a:t>
            </a:r>
            <a:r>
              <a:rPr lang="en-GB" b="1" dirty="0" err="1"/>
              <a:t>komponenta</a:t>
            </a:r>
            <a:r>
              <a:rPr lang="en-GB" b="1" dirty="0"/>
              <a:t> </a:t>
            </a:r>
            <a:r>
              <a:rPr lang="en-GB" dirty="0" err="1"/>
              <a:t>citoskeleta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elastičnost</a:t>
            </a:r>
            <a:r>
              <a:rPr lang="en-GB" dirty="0"/>
              <a:t> je </a:t>
            </a:r>
            <a:r>
              <a:rPr lang="en-GB" dirty="0" err="1"/>
              <a:t>određena</a:t>
            </a:r>
            <a:r>
              <a:rPr lang="en-GB" dirty="0"/>
              <a:t> </a:t>
            </a:r>
            <a:r>
              <a:rPr lang="en-GB" dirty="0" err="1"/>
              <a:t>njihovom</a:t>
            </a:r>
            <a:r>
              <a:rPr lang="en-GB" dirty="0"/>
              <a:t> </a:t>
            </a:r>
            <a:r>
              <a:rPr lang="en-GB" dirty="0" err="1"/>
              <a:t>dinamikom</a:t>
            </a:r>
            <a:r>
              <a:rPr lang="en-GB" dirty="0"/>
              <a:t>. </a:t>
            </a:r>
            <a:r>
              <a:rPr lang="en-GB" dirty="0" err="1"/>
              <a:t>Dezorganizacija</a:t>
            </a:r>
            <a:r>
              <a:rPr lang="en-GB" dirty="0"/>
              <a:t> </a:t>
            </a:r>
            <a:r>
              <a:rPr lang="en-GB" dirty="0" err="1"/>
              <a:t>aktinskih</a:t>
            </a:r>
            <a:r>
              <a:rPr lang="en-GB" dirty="0"/>
              <a:t> </a:t>
            </a:r>
            <a:r>
              <a:rPr lang="en-GB" dirty="0" err="1"/>
              <a:t>filamenata</a:t>
            </a:r>
            <a:r>
              <a:rPr lang="en-GB" dirty="0"/>
              <a:t> </a:t>
            </a:r>
            <a:r>
              <a:rPr lang="en-GB" dirty="0" err="1"/>
              <a:t>smanjuje</a:t>
            </a:r>
            <a:r>
              <a:rPr lang="en-GB" dirty="0"/>
              <a:t> </a:t>
            </a:r>
            <a:r>
              <a:rPr lang="en-GB" dirty="0" err="1"/>
              <a:t>prosječni</a:t>
            </a:r>
            <a:r>
              <a:rPr lang="en-GB" dirty="0"/>
              <a:t> </a:t>
            </a:r>
            <a:r>
              <a:rPr lang="en-GB" dirty="0" err="1"/>
              <a:t>Youngov</a:t>
            </a:r>
            <a:r>
              <a:rPr lang="en-GB" dirty="0"/>
              <a:t> </a:t>
            </a:r>
            <a:r>
              <a:rPr lang="en-GB" dirty="0" err="1"/>
              <a:t>modul</a:t>
            </a:r>
            <a:r>
              <a:rPr lang="en-GB" dirty="0"/>
              <a:t>, </a:t>
            </a:r>
            <a:r>
              <a:rPr lang="en-GB" dirty="0" err="1"/>
              <a:t>pokazujući</a:t>
            </a:r>
            <a:r>
              <a:rPr lang="en-GB" dirty="0"/>
              <a:t> </a:t>
            </a:r>
            <a:r>
              <a:rPr lang="en-GB" dirty="0" err="1"/>
              <a:t>važnost</a:t>
            </a:r>
            <a:r>
              <a:rPr lang="en-GB" dirty="0"/>
              <a:t> </a:t>
            </a:r>
            <a:r>
              <a:rPr lang="en-GB" dirty="0" err="1"/>
              <a:t>aktina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ukupnu</a:t>
            </a:r>
            <a:r>
              <a:rPr lang="en-GB" dirty="0"/>
              <a:t> </a:t>
            </a:r>
            <a:r>
              <a:rPr lang="en-GB" dirty="0" err="1"/>
              <a:t>mehaničku</a:t>
            </a:r>
            <a:r>
              <a:rPr lang="en-GB" dirty="0"/>
              <a:t> </a:t>
            </a:r>
            <a:r>
              <a:rPr lang="en-GB" dirty="0" err="1"/>
              <a:t>stabilnost</a:t>
            </a:r>
            <a:r>
              <a:rPr lang="en-GB" dirty="0"/>
              <a:t> SH -SY5Y </a:t>
            </a:r>
            <a:r>
              <a:rPr lang="en-GB" dirty="0" err="1"/>
              <a:t>stanica.Pokazalo</a:t>
            </a:r>
            <a:r>
              <a:rPr lang="en-GB" dirty="0"/>
              <a:t> se da AFM </a:t>
            </a:r>
            <a:r>
              <a:rPr lang="en-GB" dirty="0" err="1"/>
              <a:t>pruža</a:t>
            </a:r>
            <a:r>
              <a:rPr lang="en-GB" dirty="0"/>
              <a:t> </a:t>
            </a:r>
            <a:r>
              <a:rPr lang="en-GB" dirty="0" err="1"/>
              <a:t>biofizičke</a:t>
            </a:r>
            <a:r>
              <a:rPr lang="en-GB" dirty="0"/>
              <a:t> </a:t>
            </a:r>
            <a:r>
              <a:rPr lang="en-GB" dirty="0" err="1"/>
              <a:t>markere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probir</a:t>
            </a:r>
            <a:r>
              <a:rPr lang="en-GB" dirty="0"/>
              <a:t> </a:t>
            </a:r>
            <a:r>
              <a:rPr lang="en-GB" dirty="0" err="1"/>
              <a:t>neurodegenerativnih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alat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praćenje</a:t>
            </a:r>
            <a:r>
              <a:rPr lang="en-GB" dirty="0"/>
              <a:t> </a:t>
            </a:r>
            <a:r>
              <a:rPr lang="en-GB" dirty="0" err="1"/>
              <a:t>staničnog</a:t>
            </a:r>
            <a:r>
              <a:rPr lang="en-GB" dirty="0"/>
              <a:t> </a:t>
            </a:r>
            <a:r>
              <a:rPr lang="en-GB" dirty="0" err="1"/>
              <a:t>integriteta</a:t>
            </a:r>
            <a:r>
              <a:rPr lang="en-GB" dirty="0"/>
              <a:t>.</a:t>
            </a:r>
            <a:endParaRPr lang="hr-H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Zaključak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Interakcije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</a:t>
            </a:r>
            <a:r>
              <a:rPr lang="en-GB" dirty="0" err="1"/>
              <a:t>miricetina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bakra</a:t>
            </a:r>
            <a:r>
              <a:rPr lang="en-GB" dirty="0"/>
              <a:t> </a:t>
            </a:r>
            <a:r>
              <a:rPr lang="en-GB" dirty="0" err="1"/>
              <a:t>još</a:t>
            </a:r>
            <a:r>
              <a:rPr lang="en-GB" dirty="0"/>
              <a:t> </a:t>
            </a:r>
            <a:r>
              <a:rPr lang="en-GB" dirty="0" err="1"/>
              <a:t>nisu</a:t>
            </a:r>
            <a:r>
              <a:rPr lang="en-GB" dirty="0"/>
              <a:t> </a:t>
            </a:r>
            <a:r>
              <a:rPr lang="en-GB" dirty="0" err="1"/>
              <a:t>proučavane</a:t>
            </a:r>
            <a:r>
              <a:rPr lang="en-GB" dirty="0"/>
              <a:t> u </a:t>
            </a:r>
            <a:r>
              <a:rPr lang="en-GB" dirty="0" err="1"/>
              <a:t>neuronima</a:t>
            </a:r>
            <a:r>
              <a:rPr lang="hr-HR" dirty="0"/>
              <a:t>. </a:t>
            </a:r>
            <a:r>
              <a:rPr lang="en-GB" dirty="0" err="1"/>
              <a:t>Stanice</a:t>
            </a:r>
            <a:r>
              <a:rPr lang="en-GB" dirty="0"/>
              <a:t>. </a:t>
            </a:r>
            <a:r>
              <a:rPr lang="en-GB" dirty="0" err="1"/>
              <a:t>Uzimajući</a:t>
            </a:r>
            <a:r>
              <a:rPr lang="en-GB" dirty="0"/>
              <a:t> u </a:t>
            </a:r>
            <a:r>
              <a:rPr lang="en-GB" dirty="0" err="1"/>
              <a:t>obzir</a:t>
            </a:r>
            <a:r>
              <a:rPr lang="en-GB" dirty="0"/>
              <a:t> da </a:t>
            </a:r>
            <a:r>
              <a:rPr lang="en-GB" b="1" dirty="0" err="1"/>
              <a:t>prisutnost</a:t>
            </a:r>
            <a:r>
              <a:rPr lang="en-GB" b="1" dirty="0"/>
              <a:t> </a:t>
            </a:r>
            <a:r>
              <a:rPr lang="en-GB" b="1" dirty="0" err="1"/>
              <a:t>iona</a:t>
            </a:r>
            <a:r>
              <a:rPr lang="en-GB" b="1" dirty="0"/>
              <a:t> </a:t>
            </a:r>
            <a:r>
              <a:rPr lang="en-GB" b="1" dirty="0" err="1"/>
              <a:t>bakra</a:t>
            </a:r>
            <a:r>
              <a:rPr lang="en-GB" b="1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važna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prelazak</a:t>
            </a:r>
            <a:r>
              <a:rPr lang="en-GB" dirty="0"/>
              <a:t> s </a:t>
            </a:r>
            <a:r>
              <a:rPr lang="en-GB" dirty="0" err="1"/>
              <a:t>antioksidativnog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prooksidativno</a:t>
            </a:r>
            <a:r>
              <a:rPr lang="en-GB" dirty="0"/>
              <a:t> </a:t>
            </a:r>
            <a:r>
              <a:rPr lang="en-GB" dirty="0" err="1"/>
              <a:t>ponašanje</a:t>
            </a:r>
            <a:r>
              <a:rPr lang="en-GB" dirty="0"/>
              <a:t> </a:t>
            </a:r>
            <a:r>
              <a:rPr lang="en-GB" dirty="0" err="1"/>
              <a:t>flavonoida</a:t>
            </a:r>
            <a:r>
              <a:rPr lang="en-GB" dirty="0"/>
              <a:t>, </a:t>
            </a:r>
            <a:r>
              <a:rPr lang="en-GB" dirty="0" err="1"/>
              <a:t>cilj</a:t>
            </a:r>
            <a:r>
              <a:rPr lang="en-GB" dirty="0"/>
              <a:t> </a:t>
            </a:r>
            <a:r>
              <a:rPr lang="en-GB" dirty="0" err="1"/>
              <a:t>ove</a:t>
            </a:r>
            <a:r>
              <a:rPr lang="en-GB" dirty="0"/>
              <a:t> </a:t>
            </a:r>
            <a:r>
              <a:rPr lang="en-GB" dirty="0" err="1"/>
              <a:t>studije</a:t>
            </a:r>
            <a:r>
              <a:rPr lang="en-GB" dirty="0"/>
              <a:t> bio </a:t>
            </a:r>
            <a:r>
              <a:rPr lang="en-GB" dirty="0" err="1"/>
              <a:t>jeistražiti</a:t>
            </a:r>
            <a:r>
              <a:rPr lang="en-GB" dirty="0"/>
              <a:t> </a:t>
            </a:r>
            <a:r>
              <a:rPr lang="en-GB" dirty="0" err="1"/>
              <a:t>učinke</a:t>
            </a:r>
            <a:r>
              <a:rPr lang="en-GB" dirty="0"/>
              <a:t> </a:t>
            </a:r>
            <a:r>
              <a:rPr lang="en-GB" dirty="0" err="1"/>
              <a:t>miricetina</a:t>
            </a:r>
            <a:r>
              <a:rPr lang="en-GB" dirty="0"/>
              <a:t> u </a:t>
            </a:r>
            <a:r>
              <a:rPr lang="en-GB" dirty="0" err="1"/>
              <a:t>stanjima</a:t>
            </a:r>
            <a:r>
              <a:rPr lang="en-GB" dirty="0"/>
              <a:t> OS </a:t>
            </a:r>
            <a:r>
              <a:rPr lang="en-GB" dirty="0" err="1"/>
              <a:t>izazvanog</a:t>
            </a:r>
            <a:r>
              <a:rPr lang="en-GB" dirty="0"/>
              <a:t> </a:t>
            </a:r>
            <a:r>
              <a:rPr lang="en-GB" dirty="0" err="1"/>
              <a:t>bakrom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otkritistanični</a:t>
            </a:r>
            <a:r>
              <a:rPr lang="en-GB" dirty="0"/>
              <a:t> </a:t>
            </a:r>
            <a:r>
              <a:rPr lang="en-GB" dirty="0" err="1"/>
              <a:t>događaji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molekularni</a:t>
            </a:r>
            <a:r>
              <a:rPr lang="en-GB" dirty="0"/>
              <a:t> </a:t>
            </a:r>
            <a:r>
              <a:rPr lang="en-GB" dirty="0" err="1"/>
              <a:t>mehanizmi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u </a:t>
            </a:r>
            <a:r>
              <a:rPr lang="en-GB" dirty="0" err="1"/>
              <a:t>pozadini</a:t>
            </a:r>
            <a:r>
              <a:rPr lang="en-GB" dirty="0"/>
              <a:t> </a:t>
            </a:r>
            <a:r>
              <a:rPr lang="en-GB" dirty="0" err="1"/>
              <a:t>njegovih</a:t>
            </a:r>
            <a:r>
              <a:rPr lang="en-GB" dirty="0"/>
              <a:t> </a:t>
            </a:r>
            <a:r>
              <a:rPr lang="en-GB" dirty="0" err="1"/>
              <a:t>učinaka</a:t>
            </a:r>
            <a:r>
              <a:rPr lang="en-GB" dirty="0"/>
              <a:t>. </a:t>
            </a:r>
            <a:r>
              <a:rPr lang="en-GB" dirty="0" err="1"/>
              <a:t>Studija</a:t>
            </a:r>
            <a:r>
              <a:rPr lang="en-GB" dirty="0"/>
              <a:t> je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po-formirana</a:t>
            </a:r>
            <a:r>
              <a:rPr lang="en-GB" dirty="0"/>
              <a:t> u </a:t>
            </a:r>
            <a:r>
              <a:rPr lang="en-GB" dirty="0" err="1"/>
              <a:t>staničnoj</a:t>
            </a:r>
            <a:r>
              <a:rPr lang="en-GB" dirty="0"/>
              <a:t> </a:t>
            </a:r>
            <a:r>
              <a:rPr lang="en-GB" dirty="0" err="1"/>
              <a:t>liniji</a:t>
            </a:r>
            <a:r>
              <a:rPr lang="en-GB" dirty="0"/>
              <a:t> SH-SY5Y </a:t>
            </a:r>
            <a:r>
              <a:rPr lang="en-GB" dirty="0" err="1"/>
              <a:t>neuroblastoma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se </a:t>
            </a:r>
            <a:r>
              <a:rPr lang="en-GB" dirty="0" err="1"/>
              <a:t>rutinski</a:t>
            </a:r>
            <a:r>
              <a:rPr lang="en-GB" dirty="0"/>
              <a:t>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proučavanje</a:t>
            </a:r>
            <a:r>
              <a:rPr lang="en-GB" dirty="0"/>
              <a:t> </a:t>
            </a:r>
            <a:r>
              <a:rPr lang="en-GB" dirty="0" err="1"/>
              <a:t>raznihaspekte</a:t>
            </a:r>
            <a:r>
              <a:rPr lang="en-GB" dirty="0"/>
              <a:t> </a:t>
            </a:r>
            <a:r>
              <a:rPr lang="en-GB" dirty="0" err="1"/>
              <a:t>neuronske</a:t>
            </a:r>
            <a:r>
              <a:rPr lang="en-GB" dirty="0"/>
              <a:t> </a:t>
            </a:r>
            <a:r>
              <a:rPr lang="en-GB" dirty="0" err="1"/>
              <a:t>biologije</a:t>
            </a:r>
            <a:r>
              <a:rPr lang="en-GB" dirty="0"/>
              <a:t>, </a:t>
            </a:r>
            <a:r>
              <a:rPr lang="en-GB" dirty="0" err="1"/>
              <a:t>uključujući</a:t>
            </a:r>
            <a:r>
              <a:rPr lang="en-GB" dirty="0"/>
              <a:t> </a:t>
            </a:r>
            <a:r>
              <a:rPr lang="en-GB" dirty="0" err="1"/>
              <a:t>stanični</a:t>
            </a:r>
            <a:r>
              <a:rPr lang="en-GB" dirty="0"/>
              <a:t> </a:t>
            </a:r>
            <a:r>
              <a:rPr lang="en-GB" dirty="0" err="1"/>
              <a:t>odgovor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ozljedu</a:t>
            </a:r>
            <a:r>
              <a:rPr lang="en-GB" dirty="0"/>
              <a:t> </a:t>
            </a:r>
            <a:r>
              <a:rPr lang="en-GB" dirty="0" err="1"/>
              <a:t>izazvanu</a:t>
            </a:r>
            <a:r>
              <a:rPr lang="en-GB" dirty="0"/>
              <a:t> OS [26]. </a:t>
            </a:r>
            <a:r>
              <a:rPr lang="en-GB" dirty="0" err="1"/>
              <a:t>Uuz</a:t>
            </a:r>
            <a:r>
              <a:rPr lang="en-GB" dirty="0"/>
              <a:t> </a:t>
            </a:r>
            <a:r>
              <a:rPr lang="en-GB" dirty="0" err="1"/>
              <a:t>standardne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stanične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molekularne</a:t>
            </a:r>
            <a:r>
              <a:rPr lang="en-GB" dirty="0"/>
              <a:t> </a:t>
            </a:r>
            <a:r>
              <a:rPr lang="en-GB" dirty="0" err="1"/>
              <a:t>biologije</a:t>
            </a:r>
            <a:r>
              <a:rPr lang="en-GB" dirty="0"/>
              <a:t>, </a:t>
            </a:r>
            <a:r>
              <a:rPr lang="en-GB" dirty="0" err="1"/>
              <a:t>upotrijebili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atomsku</a:t>
            </a:r>
            <a:r>
              <a:rPr lang="en-GB" dirty="0"/>
              <a:t> </a:t>
            </a:r>
            <a:r>
              <a:rPr lang="en-GB" dirty="0" err="1"/>
              <a:t>silumikroskopija</a:t>
            </a:r>
            <a:r>
              <a:rPr lang="en-GB" dirty="0"/>
              <a:t> (AFM)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napredni</a:t>
            </a:r>
            <a:r>
              <a:rPr lang="en-GB" dirty="0"/>
              <a:t> </a:t>
            </a:r>
            <a:r>
              <a:rPr lang="en-GB" dirty="0" err="1"/>
              <a:t>biofizički</a:t>
            </a:r>
            <a:r>
              <a:rPr lang="en-GB" dirty="0"/>
              <a:t> </a:t>
            </a:r>
            <a:r>
              <a:rPr lang="en-GB" dirty="0" err="1"/>
              <a:t>alat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bolje</a:t>
            </a:r>
            <a:r>
              <a:rPr lang="en-GB" dirty="0"/>
              <a:t> </a:t>
            </a:r>
            <a:r>
              <a:rPr lang="en-GB" dirty="0" err="1"/>
              <a:t>otkrivanje</a:t>
            </a:r>
            <a:r>
              <a:rPr lang="en-GB" dirty="0"/>
              <a:t> </a:t>
            </a:r>
            <a:r>
              <a:rPr lang="en-GB" dirty="0" err="1"/>
              <a:t>suptilnih</a:t>
            </a:r>
            <a:r>
              <a:rPr lang="en-GB" dirty="0"/>
              <a:t> </a:t>
            </a:r>
            <a:r>
              <a:rPr lang="en-GB" dirty="0" err="1"/>
              <a:t>strukturnihi</a:t>
            </a:r>
            <a:r>
              <a:rPr lang="en-GB" dirty="0"/>
              <a:t> </a:t>
            </a:r>
            <a:r>
              <a:rPr lang="en-GB" dirty="0" err="1"/>
              <a:t>mehaničke</a:t>
            </a:r>
            <a:r>
              <a:rPr lang="en-GB" dirty="0"/>
              <a:t> </a:t>
            </a:r>
            <a:r>
              <a:rPr lang="en-GB" dirty="0" err="1"/>
              <a:t>promjene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izlaganja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 OS-u.</a:t>
            </a:r>
            <a:endParaRPr lang="hr-HR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O</a:t>
            </a:r>
            <a:r>
              <a:rPr lang="en-GB" dirty="0" err="1"/>
              <a:t>tkrili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da je </a:t>
            </a:r>
            <a:r>
              <a:rPr lang="en-GB" dirty="0" err="1"/>
              <a:t>miricetin</a:t>
            </a:r>
            <a:r>
              <a:rPr lang="en-GB" dirty="0"/>
              <a:t>, flavonoid s dobro </a:t>
            </a:r>
            <a:r>
              <a:rPr lang="en-GB" dirty="0" err="1"/>
              <a:t>opisanim</a:t>
            </a:r>
            <a:r>
              <a:rPr lang="en-GB" dirty="0"/>
              <a:t> </a:t>
            </a:r>
            <a:r>
              <a:rPr lang="en-GB" dirty="0" err="1"/>
              <a:t>antioksidativnim</a:t>
            </a:r>
            <a:r>
              <a:rPr lang="en-GB" dirty="0"/>
              <a:t> </a:t>
            </a:r>
            <a:r>
              <a:rPr lang="en-GB" dirty="0" err="1"/>
              <a:t>djelovanjem</a:t>
            </a:r>
            <a:r>
              <a:rPr lang="en-GB" dirty="0"/>
              <a:t>, </a:t>
            </a:r>
            <a:r>
              <a:rPr lang="en-GB" dirty="0" err="1"/>
              <a:t>pogoršao</a:t>
            </a:r>
            <a:r>
              <a:rPr lang="en-GB" dirty="0"/>
              <a:t> </a:t>
            </a:r>
            <a:r>
              <a:rPr lang="en-GB" dirty="0" err="1"/>
              <a:t>toksične</a:t>
            </a:r>
            <a:r>
              <a:rPr lang="en-GB" dirty="0"/>
              <a:t> </a:t>
            </a:r>
            <a:r>
              <a:rPr lang="en-GB" dirty="0" err="1"/>
              <a:t>učinke</a:t>
            </a:r>
            <a:r>
              <a:rPr lang="en-GB" dirty="0"/>
              <a:t> </a:t>
            </a:r>
            <a:r>
              <a:rPr lang="en-GB" dirty="0" err="1"/>
              <a:t>bakra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smanjio</a:t>
            </a:r>
            <a:r>
              <a:rPr lang="en-GB" dirty="0"/>
              <a:t> </a:t>
            </a:r>
            <a:r>
              <a:rPr lang="en-GB" dirty="0" err="1"/>
              <a:t>vitalnost</a:t>
            </a:r>
            <a:r>
              <a:rPr lang="en-GB" dirty="0"/>
              <a:t> </a:t>
            </a:r>
            <a:r>
              <a:rPr lang="en-GB" dirty="0" err="1"/>
              <a:t>stanica</a:t>
            </a:r>
            <a:r>
              <a:rPr lang="en-GB" dirty="0"/>
              <a:t>. </a:t>
            </a:r>
            <a:r>
              <a:rPr lang="en-GB" dirty="0" err="1"/>
              <a:t>Čini</a:t>
            </a:r>
            <a:r>
              <a:rPr lang="en-GB" dirty="0"/>
              <a:t> se da je </a:t>
            </a:r>
            <a:r>
              <a:rPr lang="en-GB" dirty="0" err="1"/>
              <a:t>glavni</a:t>
            </a:r>
            <a:r>
              <a:rPr lang="en-GB" dirty="0"/>
              <a:t> </a:t>
            </a:r>
            <a:r>
              <a:rPr lang="en-GB" dirty="0" err="1"/>
              <a:t>pokretač</a:t>
            </a:r>
            <a:r>
              <a:rPr lang="en-GB" dirty="0"/>
              <a:t> </a:t>
            </a:r>
            <a:r>
              <a:rPr lang="en-GB" dirty="0" err="1"/>
              <a:t>neurotoksičnog</a:t>
            </a:r>
            <a:r>
              <a:rPr lang="en-GB" dirty="0"/>
              <a:t> </a:t>
            </a:r>
            <a:r>
              <a:rPr lang="en-GB" dirty="0" err="1"/>
              <a:t>učinka</a:t>
            </a:r>
            <a:r>
              <a:rPr lang="en-GB" dirty="0"/>
              <a:t> </a:t>
            </a:r>
            <a:r>
              <a:rPr lang="en-GB" dirty="0" err="1"/>
              <a:t>miricetina</a:t>
            </a:r>
            <a:r>
              <a:rPr lang="en-GB" dirty="0"/>
              <a:t> </a:t>
            </a:r>
            <a:r>
              <a:rPr lang="en-GB" dirty="0" err="1"/>
              <a:t>povećana</a:t>
            </a:r>
            <a:r>
              <a:rPr lang="en-GB" dirty="0"/>
              <a:t> </a:t>
            </a:r>
            <a:r>
              <a:rPr lang="en-GB" dirty="0" err="1"/>
              <a:t>proizvodnja</a:t>
            </a:r>
            <a:r>
              <a:rPr lang="en-GB" dirty="0"/>
              <a:t> ROS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autooksidaciju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redoks</a:t>
            </a:r>
            <a:r>
              <a:rPr lang="en-GB" dirty="0"/>
              <a:t> </a:t>
            </a:r>
            <a:r>
              <a:rPr lang="en-GB" dirty="0" err="1"/>
              <a:t>cikliranje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dovodi</a:t>
            </a:r>
            <a:r>
              <a:rPr lang="en-GB" dirty="0"/>
              <a:t> do </a:t>
            </a:r>
            <a:r>
              <a:rPr lang="en-GB" dirty="0" err="1"/>
              <a:t>apoptotičke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nekrotične</a:t>
            </a:r>
            <a:r>
              <a:rPr lang="en-GB" dirty="0"/>
              <a:t> </a:t>
            </a:r>
            <a:r>
              <a:rPr lang="en-GB" dirty="0" err="1"/>
              <a:t>smrti</a:t>
            </a:r>
            <a:r>
              <a:rPr lang="en-GB" dirty="0"/>
              <a:t>, </a:t>
            </a:r>
            <a:r>
              <a:rPr lang="en-GB" dirty="0" err="1"/>
              <a:t>praćene</a:t>
            </a:r>
            <a:r>
              <a:rPr lang="en-GB" dirty="0"/>
              <a:t> </a:t>
            </a:r>
            <a:r>
              <a:rPr lang="en-GB" dirty="0" err="1"/>
              <a:t>modifikacijom</a:t>
            </a:r>
            <a:r>
              <a:rPr lang="en-GB" dirty="0"/>
              <a:t> </a:t>
            </a:r>
            <a:r>
              <a:rPr lang="en-GB" dirty="0" err="1"/>
              <a:t>unutarstaničnih</a:t>
            </a:r>
            <a:r>
              <a:rPr lang="en-GB" dirty="0"/>
              <a:t> </a:t>
            </a:r>
            <a:r>
              <a:rPr lang="en-GB" dirty="0" err="1"/>
              <a:t>signalnih</a:t>
            </a:r>
            <a:r>
              <a:rPr lang="en-GB" dirty="0"/>
              <a:t> </a:t>
            </a:r>
            <a:r>
              <a:rPr lang="en-GB" dirty="0" err="1"/>
              <a:t>putova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promjenama</a:t>
            </a:r>
            <a:r>
              <a:rPr lang="en-GB" dirty="0"/>
              <a:t> u </a:t>
            </a:r>
            <a:r>
              <a:rPr lang="en-GB" dirty="0" err="1"/>
              <a:t>ekspresiji</a:t>
            </a:r>
            <a:r>
              <a:rPr lang="en-GB" dirty="0"/>
              <a:t> </a:t>
            </a:r>
            <a:r>
              <a:rPr lang="en-GB" dirty="0" err="1"/>
              <a:t>proteina</a:t>
            </a:r>
            <a:r>
              <a:rPr lang="en-GB" dirty="0"/>
              <a:t> </a:t>
            </a:r>
            <a:r>
              <a:rPr lang="en-GB" dirty="0" err="1"/>
              <a:t>uključenih</a:t>
            </a:r>
            <a:r>
              <a:rPr lang="en-GB" dirty="0"/>
              <a:t> u </a:t>
            </a:r>
            <a:r>
              <a:rPr lang="en-GB" dirty="0" err="1"/>
              <a:t>Odgovor</a:t>
            </a:r>
            <a:r>
              <a:rPr lang="en-GB" dirty="0"/>
              <a:t> OS-a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iniciranje</a:t>
            </a:r>
            <a:r>
              <a:rPr lang="en-GB" dirty="0"/>
              <a:t> </a:t>
            </a:r>
            <a:r>
              <a:rPr lang="en-GB" dirty="0" err="1"/>
              <a:t>kaskada</a:t>
            </a:r>
            <a:r>
              <a:rPr lang="en-GB" dirty="0"/>
              <a:t> </a:t>
            </a:r>
            <a:r>
              <a:rPr lang="en-GB" dirty="0" err="1"/>
              <a:t>smrti</a:t>
            </a:r>
            <a:r>
              <a:rPr lang="en-GB" dirty="0"/>
              <a:t>. </a:t>
            </a:r>
            <a:r>
              <a:rPr lang="en-GB" dirty="0" err="1"/>
              <a:t>Nanomehanički</a:t>
            </a:r>
            <a:r>
              <a:rPr lang="en-GB" dirty="0"/>
              <a:t> </a:t>
            </a:r>
            <a:r>
              <a:rPr lang="en-GB" dirty="0" err="1"/>
              <a:t>pristup</a:t>
            </a:r>
            <a:r>
              <a:rPr lang="en-GB" dirty="0"/>
              <a:t> </a:t>
            </a:r>
            <a:r>
              <a:rPr lang="en-GB" dirty="0" err="1"/>
              <a:t>također</a:t>
            </a:r>
            <a:r>
              <a:rPr lang="en-GB" dirty="0"/>
              <a:t> je </a:t>
            </a:r>
            <a:r>
              <a:rPr lang="en-GB" dirty="0" err="1"/>
              <a:t>otkrio</a:t>
            </a:r>
            <a:r>
              <a:rPr lang="en-GB" dirty="0"/>
              <a:t> </a:t>
            </a:r>
            <a:r>
              <a:rPr lang="en-GB" b="1" dirty="0" err="1"/>
              <a:t>degenerativno</a:t>
            </a:r>
            <a:r>
              <a:rPr lang="en-GB" b="1" dirty="0"/>
              <a:t> </a:t>
            </a:r>
            <a:r>
              <a:rPr lang="en-GB" b="1" dirty="0" err="1"/>
              <a:t>ponašanje</a:t>
            </a:r>
            <a:r>
              <a:rPr lang="en-GB" b="1" dirty="0"/>
              <a:t> </a:t>
            </a:r>
            <a:r>
              <a:rPr lang="en-GB" b="1" dirty="0" err="1"/>
              <a:t>stanica</a:t>
            </a:r>
            <a:r>
              <a:rPr lang="en-GB" b="1" dirty="0"/>
              <a:t> </a:t>
            </a:r>
            <a:r>
              <a:rPr lang="en-GB" b="1" dirty="0" err="1"/>
              <a:t>neuroblastoma</a:t>
            </a:r>
            <a:r>
              <a:rPr lang="en-GB" b="1" dirty="0"/>
              <a:t> </a:t>
            </a:r>
            <a:r>
              <a:rPr lang="en-GB" dirty="0"/>
              <a:t>SH-SY5Y. </a:t>
            </a:r>
            <a:r>
              <a:rPr lang="en-GB" dirty="0" err="1"/>
              <a:t>Ovdje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pokazali</a:t>
            </a:r>
            <a:r>
              <a:rPr lang="en-GB" dirty="0"/>
              <a:t> da AFM </a:t>
            </a:r>
            <a:r>
              <a:rPr lang="en-GB" dirty="0" err="1"/>
              <a:t>predstavlja</a:t>
            </a:r>
            <a:r>
              <a:rPr lang="en-GB" dirty="0"/>
              <a:t> </a:t>
            </a:r>
            <a:r>
              <a:rPr lang="en-GB" dirty="0" err="1"/>
              <a:t>superioran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učinkovit</a:t>
            </a:r>
            <a:r>
              <a:rPr lang="en-GB" dirty="0"/>
              <a:t> </a:t>
            </a:r>
            <a:r>
              <a:rPr lang="en-GB" dirty="0" err="1"/>
              <a:t>alat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praćenje</a:t>
            </a:r>
            <a:r>
              <a:rPr lang="en-GB" dirty="0"/>
              <a:t> </a:t>
            </a:r>
            <a:r>
              <a:rPr lang="en-GB" dirty="0" err="1"/>
              <a:t>staničnog</a:t>
            </a:r>
            <a:r>
              <a:rPr lang="en-GB" dirty="0"/>
              <a:t> </a:t>
            </a:r>
            <a:r>
              <a:rPr lang="en-GB" dirty="0" err="1"/>
              <a:t>integriteta</a:t>
            </a:r>
            <a:r>
              <a:rPr lang="en-GB" dirty="0"/>
              <a:t> (</a:t>
            </a:r>
            <a:r>
              <a:rPr lang="en-GB" dirty="0" err="1"/>
              <a:t>npr</a:t>
            </a:r>
            <a:r>
              <a:rPr lang="en-GB" dirty="0"/>
              <a:t>. </a:t>
            </a:r>
            <a:r>
              <a:rPr lang="en-GB" dirty="0" err="1"/>
              <a:t>morfologije</a:t>
            </a:r>
            <a:r>
              <a:rPr lang="en-GB" dirty="0"/>
              <a:t>, </a:t>
            </a:r>
            <a:r>
              <a:rPr lang="en-GB" dirty="0" err="1"/>
              <a:t>hrapavosti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elastičnosti</a:t>
            </a:r>
            <a:r>
              <a:rPr lang="en-GB" dirty="0"/>
              <a:t>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kvantificiranje</a:t>
            </a:r>
            <a:r>
              <a:rPr lang="en-GB" dirty="0"/>
              <a:t> </a:t>
            </a:r>
            <a:r>
              <a:rPr lang="en-GB" dirty="0" err="1"/>
              <a:t>mehaničkih</a:t>
            </a:r>
            <a:r>
              <a:rPr lang="en-GB" dirty="0"/>
              <a:t> </a:t>
            </a:r>
            <a:r>
              <a:rPr lang="en-GB" dirty="0" err="1"/>
              <a:t>svojstava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biofizičkih</a:t>
            </a:r>
            <a:r>
              <a:rPr lang="en-GB" dirty="0"/>
              <a:t> </a:t>
            </a:r>
            <a:r>
              <a:rPr lang="en-GB" dirty="0" err="1"/>
              <a:t>markera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probir</a:t>
            </a:r>
            <a:r>
              <a:rPr lang="en-GB" dirty="0"/>
              <a:t> </a:t>
            </a:r>
            <a:r>
              <a:rPr lang="en-GB" dirty="0" err="1"/>
              <a:t>neurodegenerativnih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42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66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33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Veličina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morfologija</a:t>
            </a:r>
            <a:r>
              <a:rPr lang="en-GB" dirty="0"/>
              <a:t> </a:t>
            </a:r>
            <a:r>
              <a:rPr lang="en-GB" dirty="0" err="1"/>
              <a:t>golih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PEG-om </a:t>
            </a:r>
            <a:r>
              <a:rPr lang="en-GB" dirty="0" err="1"/>
              <a:t>obloženih</a:t>
            </a:r>
            <a:r>
              <a:rPr lang="en-GB" dirty="0"/>
              <a:t> </a:t>
            </a:r>
            <a:r>
              <a:rPr lang="en-GB" dirty="0" err="1"/>
              <a:t>mezoporoznih</a:t>
            </a:r>
            <a:r>
              <a:rPr lang="en-GB" dirty="0"/>
              <a:t> MNP-ova </a:t>
            </a:r>
            <a:r>
              <a:rPr lang="en-GB" dirty="0" err="1"/>
              <a:t>promatrane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skenirajućim</a:t>
            </a:r>
            <a:r>
              <a:rPr lang="en-GB" dirty="0"/>
              <a:t> </a:t>
            </a:r>
            <a:r>
              <a:rPr lang="en-GB" dirty="0" err="1"/>
              <a:t>elektronskim</a:t>
            </a:r>
            <a:r>
              <a:rPr lang="en-GB" dirty="0"/>
              <a:t> </a:t>
            </a:r>
            <a:r>
              <a:rPr lang="en-GB" dirty="0" err="1"/>
              <a:t>mikroskopom</a:t>
            </a:r>
            <a:r>
              <a:rPr lang="en-GB" dirty="0"/>
              <a:t> s </a:t>
            </a:r>
            <a:r>
              <a:rPr lang="en-GB" dirty="0" err="1"/>
              <a:t>emisijom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 (FE-SEM), </a:t>
            </a:r>
            <a:r>
              <a:rPr lang="en-GB" dirty="0" err="1"/>
              <a:t>mikroskopijom</a:t>
            </a:r>
            <a:r>
              <a:rPr lang="en-GB" dirty="0"/>
              <a:t> </a:t>
            </a:r>
            <a:r>
              <a:rPr lang="en-GB" dirty="0" err="1"/>
              <a:t>atomske</a:t>
            </a:r>
            <a:r>
              <a:rPr lang="en-GB" dirty="0"/>
              <a:t> sile (AFM)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transmisijskom</a:t>
            </a:r>
            <a:r>
              <a:rPr lang="en-GB" dirty="0"/>
              <a:t> </a:t>
            </a:r>
            <a:r>
              <a:rPr lang="en-GB" dirty="0" err="1"/>
              <a:t>elektronskom</a:t>
            </a:r>
            <a:r>
              <a:rPr lang="en-GB" dirty="0"/>
              <a:t> </a:t>
            </a:r>
            <a:r>
              <a:rPr lang="en-GB" dirty="0" err="1"/>
              <a:t>mikroskopijom</a:t>
            </a:r>
            <a:r>
              <a:rPr lang="en-GB" dirty="0"/>
              <a:t> (TEM),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prikazano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slikama</a:t>
            </a:r>
            <a:r>
              <a:rPr lang="en-GB" dirty="0"/>
              <a:t> 3A,B,G –J,K–L). Oba </a:t>
            </a:r>
            <a:r>
              <a:rPr lang="en-GB" dirty="0" err="1"/>
              <a:t>golai</a:t>
            </a:r>
            <a:r>
              <a:rPr lang="en-GB" dirty="0"/>
              <a:t> MNP-</a:t>
            </a:r>
            <a:r>
              <a:rPr lang="en-GB" dirty="0" err="1"/>
              <a:t>ovi</a:t>
            </a:r>
            <a:r>
              <a:rPr lang="en-GB" dirty="0"/>
              <a:t> </a:t>
            </a:r>
            <a:r>
              <a:rPr lang="en-GB" dirty="0" err="1"/>
              <a:t>obloženi</a:t>
            </a:r>
            <a:r>
              <a:rPr lang="en-GB" dirty="0"/>
              <a:t> PEG-om </a:t>
            </a:r>
            <a:r>
              <a:rPr lang="en-GB" dirty="0" err="1"/>
              <a:t>održavaju</a:t>
            </a:r>
            <a:r>
              <a:rPr lang="en-GB" dirty="0"/>
              <a:t> </a:t>
            </a:r>
            <a:r>
              <a:rPr lang="en-GB" dirty="0" err="1"/>
              <a:t>ujednačen</a:t>
            </a:r>
            <a:r>
              <a:rPr lang="en-GB" dirty="0"/>
              <a:t> </a:t>
            </a:r>
            <a:r>
              <a:rPr lang="en-GB" dirty="0" err="1"/>
              <a:t>sferni</a:t>
            </a:r>
            <a:r>
              <a:rPr lang="en-GB" dirty="0"/>
              <a:t> </a:t>
            </a:r>
            <a:r>
              <a:rPr lang="en-GB" dirty="0" err="1"/>
              <a:t>oblik</a:t>
            </a:r>
            <a:r>
              <a:rPr lang="en-GB" dirty="0"/>
              <a:t>, </a:t>
            </a:r>
            <a:r>
              <a:rPr lang="en-GB" dirty="0" err="1"/>
              <a:t>neki</a:t>
            </a:r>
            <a:r>
              <a:rPr lang="en-GB" dirty="0"/>
              <a:t> od </a:t>
            </a:r>
            <a:r>
              <a:rPr lang="en-GB" dirty="0" err="1"/>
              <a:t>njih</a:t>
            </a:r>
            <a:r>
              <a:rPr lang="en-GB" dirty="0"/>
              <a:t> </a:t>
            </a:r>
            <a:r>
              <a:rPr lang="en-GB" dirty="0" err="1"/>
              <a:t>aglomerirani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interakcija</a:t>
            </a:r>
            <a:r>
              <a:rPr lang="en-GB" dirty="0"/>
              <a:t> magneto-</a:t>
            </a:r>
            <a:r>
              <a:rPr lang="en-GB" dirty="0" err="1"/>
              <a:t>dipola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MNP-ova.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goli</a:t>
            </a:r>
            <a:r>
              <a:rPr lang="en-GB" dirty="0"/>
              <a:t> MNP-</a:t>
            </a:r>
            <a:r>
              <a:rPr lang="en-GB" dirty="0" err="1"/>
              <a:t>ovi</a:t>
            </a:r>
            <a:r>
              <a:rPr lang="en-GB" dirty="0"/>
              <a:t> </a:t>
            </a:r>
            <a:r>
              <a:rPr lang="en-GB" dirty="0" err="1"/>
              <a:t>pokazali</a:t>
            </a:r>
            <a:r>
              <a:rPr lang="en-GB" dirty="0"/>
              <a:t> </a:t>
            </a:r>
            <a:r>
              <a:rPr lang="en-GB" dirty="0" err="1"/>
              <a:t>strukturu</a:t>
            </a:r>
            <a:r>
              <a:rPr lang="en-GB" dirty="0"/>
              <a:t> </a:t>
            </a:r>
            <a:r>
              <a:rPr lang="en-GB" dirty="0" err="1"/>
              <a:t>klastera</a:t>
            </a:r>
            <a:r>
              <a:rPr lang="en-GB" dirty="0"/>
              <a:t> s </a:t>
            </a:r>
            <a:r>
              <a:rPr lang="en-GB" dirty="0" err="1"/>
              <a:t>vrlo</a:t>
            </a:r>
            <a:r>
              <a:rPr lang="en-GB" dirty="0"/>
              <a:t> </a:t>
            </a:r>
            <a:r>
              <a:rPr lang="en-GB" dirty="0" err="1"/>
              <a:t>hrapavom</a:t>
            </a:r>
            <a:r>
              <a:rPr lang="en-GB" dirty="0"/>
              <a:t> </a:t>
            </a:r>
            <a:r>
              <a:rPr lang="en-GB" dirty="0" err="1"/>
              <a:t>površinom</a:t>
            </a:r>
            <a:r>
              <a:rPr lang="en-GB" dirty="0"/>
              <a:t>, </a:t>
            </a:r>
            <a:r>
              <a:rPr lang="en-GB" dirty="0" err="1"/>
              <a:t>proces</a:t>
            </a:r>
            <a:r>
              <a:rPr lang="en-GB" dirty="0"/>
              <a:t> </a:t>
            </a:r>
            <a:r>
              <a:rPr lang="en-GB" dirty="0" err="1"/>
              <a:t>oblaganja</a:t>
            </a:r>
            <a:r>
              <a:rPr lang="en-GB" dirty="0"/>
              <a:t> PEG-om </a:t>
            </a:r>
            <a:r>
              <a:rPr lang="en-GB" dirty="0" err="1"/>
              <a:t>otkrio</a:t>
            </a:r>
            <a:r>
              <a:rPr lang="en-GB" dirty="0"/>
              <a:t> je </a:t>
            </a:r>
            <a:r>
              <a:rPr lang="en-GB" dirty="0" err="1"/>
              <a:t>spljoštenupovršini</a:t>
            </a:r>
            <a:r>
              <a:rPr lang="en-GB" dirty="0"/>
              <a:t> </a:t>
            </a:r>
            <a:r>
              <a:rPr lang="en-GB" dirty="0" err="1"/>
              <a:t>mezoporoznih</a:t>
            </a:r>
            <a:r>
              <a:rPr lang="en-GB" dirty="0"/>
              <a:t> MNP (</a:t>
            </a:r>
            <a:r>
              <a:rPr lang="en-GB" dirty="0" err="1"/>
              <a:t>Slika</a:t>
            </a:r>
            <a:r>
              <a:rPr lang="en-GB" dirty="0"/>
              <a:t> 3I,J). </a:t>
            </a:r>
            <a:r>
              <a:rPr lang="en-GB" dirty="0" err="1"/>
              <a:t>Ovi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nalazi</a:t>
            </a:r>
            <a:r>
              <a:rPr lang="en-GB" dirty="0"/>
              <a:t> </a:t>
            </a:r>
            <a:r>
              <a:rPr lang="en-GB" dirty="0" err="1"/>
              <a:t>potvrđeni</a:t>
            </a:r>
            <a:r>
              <a:rPr lang="en-GB" dirty="0"/>
              <a:t> AFM </a:t>
            </a:r>
            <a:r>
              <a:rPr lang="en-GB" dirty="0" err="1"/>
              <a:t>snimanjem</a:t>
            </a:r>
            <a:r>
              <a:rPr lang="en-GB" dirty="0"/>
              <a:t> </a:t>
            </a:r>
            <a:r>
              <a:rPr lang="en-GB" dirty="0" err="1"/>
              <a:t>gdje</a:t>
            </a:r>
            <a:r>
              <a:rPr lang="en-GB" dirty="0"/>
              <a:t> je </a:t>
            </a:r>
            <a:r>
              <a:rPr lang="en-GB" dirty="0" err="1"/>
              <a:t>hrapavost</a:t>
            </a:r>
            <a:r>
              <a:rPr lang="en-GB" dirty="0"/>
              <a:t> </a:t>
            </a:r>
            <a:r>
              <a:rPr lang="en-GB" dirty="0" err="1"/>
              <a:t>površine</a:t>
            </a:r>
            <a:r>
              <a:rPr lang="en-GB" dirty="0"/>
              <a:t> MNP-a </a:t>
            </a:r>
            <a:r>
              <a:rPr lang="en-GB" dirty="0" err="1"/>
              <a:t>povećana</a:t>
            </a:r>
            <a:r>
              <a:rPr lang="en-GB" dirty="0"/>
              <a:t> PEG </a:t>
            </a:r>
            <a:r>
              <a:rPr lang="en-GB" dirty="0" err="1"/>
              <a:t>premazom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gotovo</a:t>
            </a:r>
            <a:r>
              <a:rPr lang="en-GB" dirty="0"/>
              <a:t> 100%, s 5,58 ± 1,06 nm </a:t>
            </a:r>
            <a:r>
              <a:rPr lang="en-GB" dirty="0" err="1"/>
              <a:t>na</a:t>
            </a:r>
            <a:r>
              <a:rPr lang="en-GB" dirty="0"/>
              <a:t> 10,9 ± 2,1 nm, </a:t>
            </a:r>
            <a:r>
              <a:rPr lang="en-GB" dirty="0" err="1"/>
              <a:t>potvrđujući</a:t>
            </a:r>
            <a:r>
              <a:rPr lang="en-GB" dirty="0"/>
              <a:t> </a:t>
            </a:r>
            <a:r>
              <a:rPr lang="en-GB" dirty="0" err="1"/>
              <a:t>učinkovitu</a:t>
            </a:r>
            <a:r>
              <a:rPr lang="en-GB" dirty="0"/>
              <a:t> </a:t>
            </a:r>
            <a:r>
              <a:rPr lang="en-GB" dirty="0" err="1"/>
              <a:t>pokrivenostgole</a:t>
            </a:r>
            <a:r>
              <a:rPr lang="en-GB" dirty="0"/>
              <a:t> MNP </a:t>
            </a:r>
            <a:r>
              <a:rPr lang="en-GB" dirty="0" err="1"/>
              <a:t>pomoću</a:t>
            </a:r>
            <a:r>
              <a:rPr lang="en-GB" dirty="0"/>
              <a:t> PEG [43]. </a:t>
            </a:r>
            <a:r>
              <a:rPr lang="en-GB" dirty="0" err="1"/>
              <a:t>Manje</a:t>
            </a:r>
            <a:r>
              <a:rPr lang="en-GB" dirty="0"/>
              <a:t> </a:t>
            </a:r>
            <a:r>
              <a:rPr lang="en-GB" dirty="0" err="1"/>
              <a:t>aglomerirana</a:t>
            </a:r>
            <a:r>
              <a:rPr lang="en-GB" dirty="0"/>
              <a:t> </a:t>
            </a:r>
            <a:r>
              <a:rPr lang="en-GB" dirty="0" err="1"/>
              <a:t>tekstura</a:t>
            </a:r>
            <a:r>
              <a:rPr lang="en-GB" dirty="0"/>
              <a:t> PEG </a:t>
            </a:r>
            <a:r>
              <a:rPr lang="en-GB" dirty="0" err="1"/>
              <a:t>obloženih</a:t>
            </a:r>
            <a:r>
              <a:rPr lang="en-GB" dirty="0"/>
              <a:t> MNP </a:t>
            </a:r>
            <a:r>
              <a:rPr lang="en-GB" dirty="0" err="1"/>
              <a:t>može</a:t>
            </a:r>
            <a:r>
              <a:rPr lang="en-GB" dirty="0"/>
              <a:t> se </a:t>
            </a:r>
            <a:r>
              <a:rPr lang="en-GB" dirty="0" err="1"/>
              <a:t>povezati</a:t>
            </a:r>
            <a:r>
              <a:rPr lang="en-GB" dirty="0"/>
              <a:t> s </a:t>
            </a:r>
            <a:r>
              <a:rPr lang="en-GB" dirty="0" err="1"/>
              <a:t>učinkom</a:t>
            </a:r>
            <a:r>
              <a:rPr lang="en-GB" dirty="0"/>
              <a:t> PEG </a:t>
            </a:r>
            <a:r>
              <a:rPr lang="en-GB" dirty="0" err="1"/>
              <a:t>sloja</a:t>
            </a:r>
            <a:r>
              <a:rPr lang="en-GB" dirty="0"/>
              <a:t>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sinteze</a:t>
            </a:r>
            <a:r>
              <a:rPr lang="en-GB" dirty="0"/>
              <a:t> MNP. </a:t>
            </a:r>
            <a:r>
              <a:rPr lang="en-GB" dirty="0" err="1"/>
              <a:t>Osim</a:t>
            </a:r>
            <a:r>
              <a:rPr lang="en-GB" dirty="0"/>
              <a:t> toga, histogram </a:t>
            </a:r>
            <a:r>
              <a:rPr lang="en-GB" dirty="0" err="1"/>
              <a:t>veličine</a:t>
            </a:r>
            <a:r>
              <a:rPr lang="en-GB" dirty="0"/>
              <a:t> </a:t>
            </a:r>
            <a:r>
              <a:rPr lang="en-GB" dirty="0" err="1"/>
              <a:t>golih</a:t>
            </a:r>
            <a:r>
              <a:rPr lang="en-GB" dirty="0"/>
              <a:t> </a:t>
            </a:r>
            <a:r>
              <a:rPr lang="en-GB" dirty="0" err="1"/>
              <a:t>mezoporoznih</a:t>
            </a:r>
            <a:r>
              <a:rPr lang="en-GB" dirty="0"/>
              <a:t> MNP-ova </a:t>
            </a:r>
            <a:r>
              <a:rPr lang="en-GB" dirty="0" err="1"/>
              <a:t>dobivenih</a:t>
            </a:r>
            <a:r>
              <a:rPr lang="en-GB" dirty="0"/>
              <a:t> </a:t>
            </a:r>
            <a:r>
              <a:rPr lang="en-GB" dirty="0" err="1"/>
              <a:t>korištenjem</a:t>
            </a:r>
            <a:r>
              <a:rPr lang="en-GB" dirty="0"/>
              <a:t> SEM </a:t>
            </a:r>
            <a:r>
              <a:rPr lang="en-GB" dirty="0" err="1"/>
              <a:t>mikrografija</a:t>
            </a:r>
            <a:r>
              <a:rPr lang="en-GB" dirty="0"/>
              <a:t> </a:t>
            </a:r>
            <a:r>
              <a:rPr lang="en-GB" dirty="0" err="1"/>
              <a:t>pokazuje</a:t>
            </a:r>
            <a:r>
              <a:rPr lang="en-GB" dirty="0"/>
              <a:t> </a:t>
            </a:r>
            <a:r>
              <a:rPr lang="en-GB" dirty="0" err="1"/>
              <a:t>širu</a:t>
            </a:r>
            <a:r>
              <a:rPr lang="en-GB" dirty="0"/>
              <a:t> </a:t>
            </a:r>
            <a:r>
              <a:rPr lang="en-GB" dirty="0" err="1"/>
              <a:t>distribuciju</a:t>
            </a:r>
            <a:r>
              <a:rPr lang="en-GB" dirty="0"/>
              <a:t> </a:t>
            </a:r>
            <a:r>
              <a:rPr lang="en-GB" dirty="0" err="1"/>
              <a:t>veličine</a:t>
            </a:r>
            <a:r>
              <a:rPr lang="en-GB" dirty="0"/>
              <a:t> od MNP-ova </a:t>
            </a:r>
            <a:r>
              <a:rPr lang="en-GB" dirty="0" err="1"/>
              <a:t>obloženih</a:t>
            </a:r>
            <a:r>
              <a:rPr lang="en-GB" dirty="0"/>
              <a:t> PEG-om (</a:t>
            </a:r>
            <a:r>
              <a:rPr lang="en-GB" dirty="0" err="1"/>
              <a:t>dave</a:t>
            </a:r>
            <a:r>
              <a:rPr lang="en-GB" dirty="0"/>
              <a:t> = 103,4 ± 0,7 nm </a:t>
            </a:r>
            <a:r>
              <a:rPr lang="en-GB" dirty="0" err="1"/>
              <a:t>i</a:t>
            </a:r>
            <a:r>
              <a:rPr lang="en-GB" dirty="0"/>
              <a:t> 101,0 ± 0,9 nm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gole</a:t>
            </a:r>
            <a:r>
              <a:rPr lang="en-GB" dirty="0"/>
              <a:t> MNP-</a:t>
            </a:r>
            <a:r>
              <a:rPr lang="en-GB" dirty="0" err="1"/>
              <a:t>ove</a:t>
            </a:r>
            <a:r>
              <a:rPr lang="en-GB" dirty="0"/>
              <a:t>, </a:t>
            </a:r>
            <a:r>
              <a:rPr lang="en-GB" dirty="0" err="1"/>
              <a:t>odnosno</a:t>
            </a:r>
            <a:r>
              <a:rPr lang="en-GB" dirty="0"/>
              <a:t> MNP-</a:t>
            </a:r>
            <a:r>
              <a:rPr lang="en-GB" dirty="0" err="1"/>
              <a:t>ove</a:t>
            </a:r>
            <a:r>
              <a:rPr lang="en-GB" dirty="0"/>
              <a:t> </a:t>
            </a:r>
            <a:r>
              <a:rPr lang="en-GB" dirty="0" err="1"/>
              <a:t>obložene</a:t>
            </a:r>
            <a:r>
              <a:rPr lang="en-GB" dirty="0"/>
              <a:t> PEG-om),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da je </a:t>
            </a:r>
            <a:r>
              <a:rPr lang="en-GB" dirty="0" err="1"/>
              <a:t>polimer</a:t>
            </a:r>
            <a:r>
              <a:rPr lang="en-GB" dirty="0"/>
              <a:t> </a:t>
            </a:r>
            <a:r>
              <a:rPr lang="en-GB" dirty="0" err="1"/>
              <a:t>smanjila</a:t>
            </a:r>
            <a:r>
              <a:rPr lang="en-GB" dirty="0"/>
              <a:t> </a:t>
            </a:r>
            <a:r>
              <a:rPr lang="en-GB" dirty="0" err="1"/>
              <a:t>magnetsku</a:t>
            </a:r>
            <a:r>
              <a:rPr lang="en-GB" dirty="0"/>
              <a:t> </a:t>
            </a:r>
            <a:r>
              <a:rPr lang="en-GB" dirty="0" err="1"/>
              <a:t>interakciju</a:t>
            </a:r>
            <a:r>
              <a:rPr lang="en-GB" dirty="0"/>
              <a:t> </a:t>
            </a:r>
            <a:r>
              <a:rPr lang="en-GB" dirty="0" err="1"/>
              <a:t>među</a:t>
            </a:r>
            <a:r>
              <a:rPr lang="en-GB" dirty="0"/>
              <a:t> </a:t>
            </a:r>
            <a:r>
              <a:rPr lang="en-GB" dirty="0" err="1"/>
              <a:t>česticama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spriječila</a:t>
            </a:r>
            <a:r>
              <a:rPr lang="en-GB" dirty="0"/>
              <a:t> </a:t>
            </a:r>
            <a:r>
              <a:rPr lang="en-GB" dirty="0" err="1"/>
              <a:t>njihovu</a:t>
            </a:r>
            <a:r>
              <a:rPr lang="en-GB" dirty="0"/>
              <a:t> </a:t>
            </a:r>
            <a:r>
              <a:rPr lang="en-GB" dirty="0" err="1"/>
              <a:t>aglomeraciju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5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Temeljna</a:t>
            </a:r>
            <a:r>
              <a:rPr lang="en-GB" dirty="0"/>
              <a:t> </a:t>
            </a:r>
            <a:r>
              <a:rPr lang="en-GB" dirty="0" err="1"/>
              <a:t>ideja</a:t>
            </a:r>
            <a:r>
              <a:rPr lang="en-GB" dirty="0"/>
              <a:t> </a:t>
            </a:r>
            <a:r>
              <a:rPr lang="en-GB" dirty="0" err="1"/>
              <a:t>bila</a:t>
            </a:r>
            <a:r>
              <a:rPr lang="en-GB" dirty="0"/>
              <a:t> je </a:t>
            </a:r>
            <a:r>
              <a:rPr lang="en-GB" dirty="0" err="1"/>
              <a:t>omogućiti</a:t>
            </a:r>
            <a:r>
              <a:rPr lang="en-GB" dirty="0"/>
              <a:t> </a:t>
            </a:r>
            <a:r>
              <a:rPr lang="en-GB" dirty="0" err="1"/>
              <a:t>fino</a:t>
            </a:r>
            <a:r>
              <a:rPr lang="en-GB" dirty="0"/>
              <a:t> </a:t>
            </a:r>
            <a:r>
              <a:rPr lang="en-GB" dirty="0" err="1"/>
              <a:t>ugađanjei</a:t>
            </a:r>
            <a:r>
              <a:rPr lang="en-GB" dirty="0"/>
              <a:t> </a:t>
            </a:r>
            <a:r>
              <a:rPr lang="en-GB" dirty="0" err="1"/>
              <a:t>kontroliranu</a:t>
            </a:r>
            <a:r>
              <a:rPr lang="en-GB" dirty="0"/>
              <a:t> </a:t>
            </a:r>
            <a:r>
              <a:rPr lang="en-GB" dirty="0" err="1"/>
              <a:t>kinetiku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svakako</a:t>
            </a:r>
            <a:r>
              <a:rPr lang="en-GB" dirty="0"/>
              <a:t> </a:t>
            </a:r>
            <a:r>
              <a:rPr lang="en-GB" dirty="0" err="1"/>
              <a:t>vrlo</a:t>
            </a:r>
            <a:r>
              <a:rPr lang="en-GB" dirty="0"/>
              <a:t> </a:t>
            </a:r>
            <a:r>
              <a:rPr lang="en-GB" dirty="0" err="1"/>
              <a:t>važno</a:t>
            </a:r>
            <a:r>
              <a:rPr lang="en-GB" dirty="0"/>
              <a:t> u </a:t>
            </a:r>
            <a:r>
              <a:rPr lang="en-GB" dirty="0" err="1"/>
              <a:t>raširenoj,high</a:t>
            </a:r>
            <a:r>
              <a:rPr lang="en-GB" dirty="0"/>
              <a:t>-demand application </a:t>
            </a:r>
            <a:r>
              <a:rPr lang="en-GB" dirty="0" err="1"/>
              <a:t>isporuka</a:t>
            </a:r>
            <a:r>
              <a:rPr lang="en-GB" dirty="0"/>
              <a:t> </a:t>
            </a:r>
            <a:r>
              <a:rPr lang="en-GB" dirty="0" err="1"/>
              <a:t>lijekova</a:t>
            </a:r>
            <a:r>
              <a:rPr lang="en-GB" dirty="0"/>
              <a:t> </a:t>
            </a:r>
            <a:r>
              <a:rPr lang="en-GB" dirty="0" err="1"/>
              <a:t>visoke</a:t>
            </a:r>
            <a:r>
              <a:rPr lang="en-GB" dirty="0"/>
              <a:t> </a:t>
            </a:r>
            <a:r>
              <a:rPr lang="en-GB" dirty="0" err="1"/>
              <a:t>potražnje</a:t>
            </a:r>
            <a:r>
              <a:rPr lang="en-GB" dirty="0"/>
              <a:t> </a:t>
            </a:r>
            <a:r>
              <a:rPr lang="en-GB" dirty="0" err="1"/>
              <a:t>putem</a:t>
            </a:r>
            <a:r>
              <a:rPr lang="en-GB" dirty="0"/>
              <a:t> </a:t>
            </a:r>
            <a:r>
              <a:rPr lang="en-GB" dirty="0" err="1"/>
              <a:t>nanonosača.In</a:t>
            </a:r>
            <a:r>
              <a:rPr lang="en-GB" dirty="0"/>
              <a:t> vitro </a:t>
            </a:r>
            <a:r>
              <a:rPr lang="en-GB" dirty="0" err="1"/>
              <a:t>profil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sintetiziranih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pažljivo</a:t>
            </a:r>
            <a:r>
              <a:rPr lang="en-GB" dirty="0"/>
              <a:t> </a:t>
            </a:r>
            <a:r>
              <a:rPr lang="en-GB" dirty="0" err="1"/>
              <a:t>dizajniranih</a:t>
            </a:r>
            <a:r>
              <a:rPr lang="en-GB" dirty="0"/>
              <a:t> MNP-</a:t>
            </a:r>
            <a:r>
              <a:rPr lang="en-GB" dirty="0" err="1"/>
              <a:t>ovaispitivan</a:t>
            </a:r>
            <a:r>
              <a:rPr lang="en-GB" dirty="0"/>
              <a:t> je u </a:t>
            </a:r>
            <a:r>
              <a:rPr lang="en-GB" dirty="0" err="1"/>
              <a:t>trajanju</a:t>
            </a:r>
            <a:r>
              <a:rPr lang="en-GB" dirty="0"/>
              <a:t> do 8 h s </a:t>
            </a:r>
            <a:r>
              <a:rPr lang="en-GB" dirty="0" err="1"/>
              <a:t>dijaliznom</a:t>
            </a:r>
            <a:r>
              <a:rPr lang="en-GB" dirty="0"/>
              <a:t> </a:t>
            </a:r>
            <a:r>
              <a:rPr lang="en-GB" dirty="0" err="1"/>
              <a:t>membranom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uz</a:t>
            </a:r>
            <a:r>
              <a:rPr lang="en-GB" dirty="0"/>
              <a:t> </a:t>
            </a:r>
            <a:r>
              <a:rPr lang="en-GB" dirty="0" err="1"/>
              <a:t>prisustvo</a:t>
            </a:r>
            <a:r>
              <a:rPr lang="en-GB" dirty="0"/>
              <a:t> </a:t>
            </a:r>
            <a:r>
              <a:rPr lang="en-GB" dirty="0" err="1"/>
              <a:t>vanjskogmagnetska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. </a:t>
            </a:r>
            <a:r>
              <a:rPr lang="en-GB" dirty="0" err="1"/>
              <a:t>Rezultati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prikazani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kumulativna</a:t>
            </a:r>
            <a:r>
              <a:rPr lang="en-GB" dirty="0"/>
              <a:t> </a:t>
            </a:r>
            <a:r>
              <a:rPr lang="en-GB" dirty="0" err="1"/>
              <a:t>otpuštena</a:t>
            </a:r>
            <a:r>
              <a:rPr lang="en-GB" dirty="0"/>
              <a:t> masa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uSlika</a:t>
            </a:r>
            <a:r>
              <a:rPr lang="en-GB" dirty="0"/>
              <a:t> 8. </a:t>
            </a:r>
            <a:r>
              <a:rPr lang="en-GB" dirty="0" err="1"/>
              <a:t>Unutar</a:t>
            </a:r>
            <a:r>
              <a:rPr lang="en-GB" dirty="0"/>
              <a:t> 8 sati </a:t>
            </a:r>
            <a:r>
              <a:rPr lang="en-GB" dirty="0" err="1"/>
              <a:t>otpušteno</a:t>
            </a:r>
            <a:r>
              <a:rPr lang="en-GB" dirty="0"/>
              <a:t> je </a:t>
            </a:r>
            <a:r>
              <a:rPr lang="en-GB" dirty="0" err="1"/>
              <a:t>samo</a:t>
            </a:r>
            <a:r>
              <a:rPr lang="en-GB" dirty="0"/>
              <a:t> do 5%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ovisno</a:t>
            </a:r>
            <a:r>
              <a:rPr lang="en-GB" dirty="0"/>
              <a:t> </a:t>
            </a:r>
            <a:r>
              <a:rPr lang="en-GB" dirty="0" err="1"/>
              <a:t>oeksperimentalni</a:t>
            </a:r>
            <a:r>
              <a:rPr lang="en-GB" dirty="0"/>
              <a:t> </a:t>
            </a:r>
            <a:r>
              <a:rPr lang="en-GB" dirty="0" err="1"/>
              <a:t>uvjeti.Pretpostavke</a:t>
            </a:r>
            <a:r>
              <a:rPr lang="en-GB" dirty="0"/>
              <a:t> u </a:t>
            </a:r>
            <a:r>
              <a:rPr lang="en-GB" dirty="0" err="1"/>
              <a:t>eksperimentima</a:t>
            </a:r>
            <a:r>
              <a:rPr lang="en-GB" dirty="0"/>
              <a:t> </a:t>
            </a:r>
            <a:r>
              <a:rPr lang="en-GB" dirty="0" err="1"/>
              <a:t>kinetike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bile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sljedeće</a:t>
            </a:r>
            <a:r>
              <a:rPr lang="en-GB" dirty="0"/>
              <a:t>:(</a:t>
            </a:r>
            <a:r>
              <a:rPr lang="en-GB" dirty="0" err="1"/>
              <a:t>i</a:t>
            </a:r>
            <a:r>
              <a:rPr lang="en-GB" dirty="0"/>
              <a:t>) </a:t>
            </a:r>
            <a:r>
              <a:rPr lang="en-GB" dirty="0" err="1"/>
              <a:t>Ukupna</a:t>
            </a:r>
            <a:r>
              <a:rPr lang="en-GB" dirty="0"/>
              <a:t> </a:t>
            </a:r>
            <a:r>
              <a:rPr lang="en-GB" dirty="0" err="1"/>
              <a:t>količina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ostala</a:t>
            </a:r>
            <a:r>
              <a:rPr lang="en-GB" dirty="0"/>
              <a:t> je </a:t>
            </a:r>
            <a:r>
              <a:rPr lang="en-GB" dirty="0" err="1"/>
              <a:t>praktički</a:t>
            </a:r>
            <a:r>
              <a:rPr lang="en-GB" dirty="0"/>
              <a:t> </a:t>
            </a:r>
            <a:r>
              <a:rPr lang="en-GB" dirty="0" err="1"/>
              <a:t>konstantna</a:t>
            </a:r>
            <a:r>
              <a:rPr lang="en-GB" dirty="0"/>
              <a:t>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cijelogpokus</a:t>
            </a:r>
            <a:r>
              <a:rPr lang="en-GB" dirty="0"/>
              <a:t> </a:t>
            </a:r>
            <a:r>
              <a:rPr lang="en-GB" dirty="0" err="1"/>
              <a:t>oslobađanja</a:t>
            </a:r>
            <a:r>
              <a:rPr lang="en-GB" dirty="0"/>
              <a:t>; (ii)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otopina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u </a:t>
            </a:r>
            <a:r>
              <a:rPr lang="en-GB" dirty="0" err="1"/>
              <a:t>unutrašnjosti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unutar</a:t>
            </a:r>
            <a:r>
              <a:rPr lang="en-GB" dirty="0"/>
              <a:t> </a:t>
            </a:r>
            <a:r>
              <a:rPr lang="en-GB" dirty="0" err="1"/>
              <a:t>membranevanjska</a:t>
            </a:r>
            <a:r>
              <a:rPr lang="en-GB" dirty="0"/>
              <a:t> </a:t>
            </a:r>
            <a:r>
              <a:rPr lang="en-GB" dirty="0" err="1"/>
              <a:t>strana</a:t>
            </a:r>
            <a:r>
              <a:rPr lang="en-GB" dirty="0"/>
              <a:t> membrane </a:t>
            </a:r>
            <a:r>
              <a:rPr lang="en-GB" dirty="0" err="1"/>
              <a:t>bila</a:t>
            </a:r>
            <a:r>
              <a:rPr lang="en-GB" dirty="0"/>
              <a:t> je </a:t>
            </a:r>
            <a:r>
              <a:rPr lang="en-GB" dirty="0" err="1"/>
              <a:t>homogena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stalnog</a:t>
            </a:r>
            <a:r>
              <a:rPr lang="en-GB" dirty="0"/>
              <a:t> </a:t>
            </a:r>
            <a:r>
              <a:rPr lang="en-GB" dirty="0" err="1"/>
              <a:t>miješanja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činjenice</a:t>
            </a:r>
            <a:r>
              <a:rPr lang="en-GB" dirty="0"/>
              <a:t> </a:t>
            </a:r>
            <a:r>
              <a:rPr lang="en-GB" dirty="0" err="1"/>
              <a:t>daotopina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nikada</a:t>
            </a:r>
            <a:r>
              <a:rPr lang="en-GB" dirty="0"/>
              <a:t>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zasićena</a:t>
            </a:r>
            <a:r>
              <a:rPr lang="en-GB" dirty="0"/>
              <a:t>; (iii) </a:t>
            </a:r>
            <a:r>
              <a:rPr lang="en-GB" dirty="0" err="1"/>
              <a:t>debljina</a:t>
            </a:r>
            <a:r>
              <a:rPr lang="en-GB" dirty="0"/>
              <a:t> membrane </a:t>
            </a:r>
            <a:r>
              <a:rPr lang="en-GB" dirty="0" err="1"/>
              <a:t>osiguravajednake</a:t>
            </a:r>
            <a:r>
              <a:rPr lang="en-GB" dirty="0"/>
              <a:t> </a:t>
            </a:r>
            <a:r>
              <a:rPr lang="en-GB" dirty="0" err="1"/>
              <a:t>konstante</a:t>
            </a:r>
            <a:r>
              <a:rPr lang="en-GB" dirty="0"/>
              <a:t> </a:t>
            </a:r>
            <a:r>
              <a:rPr lang="en-GB" dirty="0" err="1"/>
              <a:t>brzine</a:t>
            </a:r>
            <a:r>
              <a:rPr lang="en-GB" dirty="0"/>
              <a:t> od </a:t>
            </a:r>
            <a:r>
              <a:rPr lang="en-GB" dirty="0" err="1"/>
              <a:t>unutarnje</a:t>
            </a:r>
            <a:r>
              <a:rPr lang="en-GB" dirty="0"/>
              <a:t> do </a:t>
            </a:r>
            <a:r>
              <a:rPr lang="en-GB" dirty="0" err="1"/>
              <a:t>vanjske</a:t>
            </a:r>
            <a:r>
              <a:rPr lang="en-GB" dirty="0"/>
              <a:t> </a:t>
            </a:r>
            <a:r>
              <a:rPr lang="en-GB" dirty="0" err="1"/>
              <a:t>strane</a:t>
            </a:r>
            <a:r>
              <a:rPr lang="en-GB" dirty="0"/>
              <a:t> membrane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obrnuto</a:t>
            </a:r>
            <a:r>
              <a:rPr lang="en-GB" dirty="0"/>
              <a:t>;(iv) </a:t>
            </a:r>
            <a:r>
              <a:rPr lang="en-GB" dirty="0" err="1"/>
              <a:t>volumen</a:t>
            </a:r>
            <a:r>
              <a:rPr lang="en-GB" dirty="0"/>
              <a:t> </a:t>
            </a:r>
            <a:r>
              <a:rPr lang="en-GB" dirty="0" err="1"/>
              <a:t>unutar</a:t>
            </a:r>
            <a:r>
              <a:rPr lang="en-GB" dirty="0"/>
              <a:t> membrane Vi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volumen</a:t>
            </a:r>
            <a:r>
              <a:rPr lang="en-GB" dirty="0"/>
              <a:t> </a:t>
            </a:r>
            <a:r>
              <a:rPr lang="en-GB" dirty="0" err="1"/>
              <a:t>izvan</a:t>
            </a:r>
            <a:r>
              <a:rPr lang="en-GB" dirty="0"/>
              <a:t> </a:t>
            </a:r>
            <a:r>
              <a:rPr lang="en-GB" dirty="0" err="1"/>
              <a:t>membraneVo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bili</a:t>
            </a:r>
            <a:r>
              <a:rPr lang="en-GB" dirty="0"/>
              <a:t> </a:t>
            </a:r>
            <a:r>
              <a:rPr lang="en-GB" dirty="0" err="1"/>
              <a:t>konstantni</a:t>
            </a:r>
            <a:r>
              <a:rPr lang="en-GB" dirty="0"/>
              <a:t>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svih</a:t>
            </a:r>
            <a:r>
              <a:rPr lang="en-GB" dirty="0"/>
              <a:t> </a:t>
            </a:r>
            <a:r>
              <a:rPr lang="en-GB" dirty="0" err="1"/>
              <a:t>provedenih</a:t>
            </a:r>
            <a:r>
              <a:rPr lang="en-GB" dirty="0"/>
              <a:t> </a:t>
            </a:r>
            <a:r>
              <a:rPr lang="en-GB" dirty="0" err="1"/>
              <a:t>eksperimenata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. To je </a:t>
            </a:r>
            <a:r>
              <a:rPr lang="en-GB" dirty="0" err="1"/>
              <a:t>zato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Vi = 1 mL </a:t>
            </a:r>
            <a:r>
              <a:rPr lang="en-GB" dirty="0" err="1"/>
              <a:t>iVo</a:t>
            </a:r>
            <a:r>
              <a:rPr lang="en-GB" dirty="0"/>
              <a:t> = 150 mL, Vi &lt; </a:t>
            </a:r>
            <a:r>
              <a:rPr lang="en-GB" dirty="0" err="1"/>
              <a:t>Vo.Stoga</a:t>
            </a:r>
            <a:r>
              <a:rPr lang="en-GB" dirty="0"/>
              <a:t> se </a:t>
            </a:r>
            <a:r>
              <a:rPr lang="en-GB" dirty="0" err="1"/>
              <a:t>vrećica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dijalizu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svojim</a:t>
            </a:r>
            <a:r>
              <a:rPr lang="en-GB" dirty="0"/>
              <a:t> </a:t>
            </a:r>
            <a:r>
              <a:rPr lang="en-GB" dirty="0" err="1"/>
              <a:t>sadržajem</a:t>
            </a:r>
            <a:r>
              <a:rPr lang="en-GB" dirty="0"/>
              <a:t> mora </a:t>
            </a:r>
            <a:r>
              <a:rPr lang="en-GB" dirty="0" err="1"/>
              <a:t>smatrati</a:t>
            </a:r>
            <a:r>
              <a:rPr lang="en-GB" dirty="0"/>
              <a:t> </a:t>
            </a:r>
            <a:r>
              <a:rPr lang="en-GB" dirty="0" err="1"/>
              <a:t>kaoizvor</a:t>
            </a:r>
            <a:r>
              <a:rPr lang="en-GB" dirty="0"/>
              <a:t> </a:t>
            </a:r>
            <a:r>
              <a:rPr lang="en-GB" dirty="0" err="1"/>
              <a:t>molekula</a:t>
            </a:r>
            <a:r>
              <a:rPr lang="en-GB" dirty="0"/>
              <a:t> </a:t>
            </a:r>
            <a:r>
              <a:rPr lang="en-GB" dirty="0" err="1"/>
              <a:t>lijekova</a:t>
            </a:r>
            <a:r>
              <a:rPr lang="en-GB" dirty="0"/>
              <a:t>.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moguće</a:t>
            </a:r>
            <a:r>
              <a:rPr lang="en-GB" dirty="0"/>
              <a:t> </a:t>
            </a:r>
            <a:r>
              <a:rPr lang="en-GB" dirty="0" err="1"/>
              <a:t>znati</a:t>
            </a:r>
            <a:r>
              <a:rPr lang="en-GB" dirty="0"/>
              <a:t> </a:t>
            </a:r>
            <a:r>
              <a:rPr lang="en-GB" dirty="0" err="1"/>
              <a:t>ukupnu</a:t>
            </a:r>
            <a:r>
              <a:rPr lang="en-GB" dirty="0"/>
              <a:t> </a:t>
            </a:r>
            <a:r>
              <a:rPr lang="en-GB" dirty="0" err="1"/>
              <a:t>masu</a:t>
            </a:r>
            <a:r>
              <a:rPr lang="en-GB" dirty="0"/>
              <a:t> </a:t>
            </a:r>
            <a:r>
              <a:rPr lang="en-GB" dirty="0" err="1"/>
              <a:t>lijeka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jepodložan</a:t>
            </a:r>
            <a:r>
              <a:rPr lang="en-GB" dirty="0"/>
              <a:t> </a:t>
            </a:r>
            <a:r>
              <a:rPr lang="en-GB" dirty="0" err="1"/>
              <a:t>otpuštanju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se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procijeniti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vrijednosti</a:t>
            </a:r>
            <a:r>
              <a:rPr lang="en-GB" dirty="0"/>
              <a:t> m0, </a:t>
            </a:r>
            <a:r>
              <a:rPr lang="en-GB" dirty="0" err="1"/>
              <a:t>koja</a:t>
            </a:r>
            <a:r>
              <a:rPr lang="en-GB" dirty="0"/>
              <a:t> se </a:t>
            </a:r>
            <a:r>
              <a:rPr lang="en-GB" dirty="0" err="1"/>
              <a:t>javlja</a:t>
            </a:r>
            <a:r>
              <a:rPr lang="en-GB" dirty="0"/>
              <a:t> </a:t>
            </a:r>
            <a:r>
              <a:rPr lang="en-GB" dirty="0" err="1"/>
              <a:t>ujoš</a:t>
            </a:r>
            <a:r>
              <a:rPr lang="en-GB" dirty="0"/>
              <a:t> </a:t>
            </a:r>
            <a:r>
              <a:rPr lang="en-GB" dirty="0" err="1"/>
              <a:t>jedan</a:t>
            </a:r>
            <a:r>
              <a:rPr lang="en-GB" dirty="0"/>
              <a:t> </a:t>
            </a:r>
            <a:r>
              <a:rPr lang="en-GB" dirty="0" err="1"/>
              <a:t>jednostavan</a:t>
            </a:r>
            <a:r>
              <a:rPr lang="en-GB" dirty="0"/>
              <a:t> </a:t>
            </a:r>
            <a:r>
              <a:rPr lang="en-GB" dirty="0" err="1"/>
              <a:t>model:gdje</a:t>
            </a:r>
            <a:r>
              <a:rPr lang="en-GB" dirty="0"/>
              <a:t> je m(t) </a:t>
            </a:r>
            <a:r>
              <a:rPr lang="en-GB" dirty="0" err="1"/>
              <a:t>oslobođena</a:t>
            </a:r>
            <a:r>
              <a:rPr lang="en-GB" dirty="0"/>
              <a:t> masa, a ne </a:t>
            </a:r>
            <a:r>
              <a:rPr lang="en-GB" dirty="0" err="1"/>
              <a:t>dio</a:t>
            </a:r>
            <a:r>
              <a:rPr lang="en-GB" dirty="0"/>
              <a:t>, u </a:t>
            </a:r>
            <a:r>
              <a:rPr lang="en-GB" dirty="0" err="1"/>
              <a:t>trenutku</a:t>
            </a:r>
            <a:r>
              <a:rPr lang="en-GB" dirty="0"/>
              <a:t> t, m0 je </a:t>
            </a:r>
            <a:r>
              <a:rPr lang="en-GB" dirty="0" err="1"/>
              <a:t>ukupno</a:t>
            </a:r>
            <a:r>
              <a:rPr lang="en-GB" dirty="0"/>
              <a:t> </a:t>
            </a:r>
            <a:r>
              <a:rPr lang="en-GB" dirty="0" err="1"/>
              <a:t>oslobođeni</a:t>
            </a:r>
            <a:r>
              <a:rPr lang="en-GB" dirty="0"/>
              <a:t> </a:t>
            </a:r>
            <a:r>
              <a:rPr lang="en-GB" dirty="0" err="1"/>
              <a:t>kvercetinmasa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vrećice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dijalizu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beskonačnog</a:t>
            </a:r>
            <a:r>
              <a:rPr lang="en-GB" dirty="0"/>
              <a:t> </a:t>
            </a:r>
            <a:r>
              <a:rPr lang="en-GB" dirty="0" err="1"/>
              <a:t>vremena</a:t>
            </a:r>
            <a:r>
              <a:rPr lang="en-GB" dirty="0"/>
              <a:t>, a k je </a:t>
            </a:r>
            <a:r>
              <a:rPr lang="en-GB" dirty="0" err="1"/>
              <a:t>koeficijent</a:t>
            </a:r>
            <a:r>
              <a:rPr lang="en-GB" dirty="0"/>
              <a:t> </a:t>
            </a:r>
            <a:r>
              <a:rPr lang="en-GB" dirty="0" err="1"/>
              <a:t>brzine</a:t>
            </a:r>
            <a:r>
              <a:rPr lang="en-GB" dirty="0"/>
              <a:t> </a:t>
            </a:r>
            <a:r>
              <a:rPr lang="en-GB" dirty="0" err="1"/>
              <a:t>stvarnog</a:t>
            </a:r>
            <a:r>
              <a:rPr lang="en-GB" dirty="0"/>
              <a:t> </a:t>
            </a:r>
            <a:r>
              <a:rPr lang="en-GB" dirty="0" err="1"/>
              <a:t>oslobađanjakinetika</a:t>
            </a:r>
            <a:r>
              <a:rPr lang="en-GB" dirty="0"/>
              <a:t> membrane </a:t>
            </a:r>
            <a:r>
              <a:rPr lang="en-GB" dirty="0" err="1"/>
              <a:t>vrećice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dijalizu</a:t>
            </a:r>
            <a:r>
              <a:rPr lang="en-GB" dirty="0"/>
              <a:t>. Problem je </a:t>
            </a:r>
            <a:r>
              <a:rPr lang="en-GB" dirty="0" err="1"/>
              <a:t>što</a:t>
            </a:r>
            <a:r>
              <a:rPr lang="en-GB" dirty="0"/>
              <a:t> m0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eksperimentalno</a:t>
            </a:r>
            <a:r>
              <a:rPr lang="en-GB" dirty="0"/>
              <a:t> </a:t>
            </a:r>
            <a:r>
              <a:rPr lang="en-GB" dirty="0" err="1"/>
              <a:t>dobardefiniran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samo</a:t>
            </a:r>
            <a:r>
              <a:rPr lang="en-GB" dirty="0"/>
              <a:t> je </a:t>
            </a:r>
            <a:r>
              <a:rPr lang="en-GB" dirty="0" err="1"/>
              <a:t>približno</a:t>
            </a:r>
            <a:r>
              <a:rPr lang="en-GB" dirty="0"/>
              <a:t> </a:t>
            </a:r>
            <a:r>
              <a:rPr lang="en-GB" dirty="0" err="1"/>
              <a:t>konstantan</a:t>
            </a:r>
            <a:r>
              <a:rPr lang="en-GB" dirty="0"/>
              <a:t>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niz</a:t>
            </a:r>
            <a:r>
              <a:rPr lang="en-GB" dirty="0"/>
              <a:t> </a:t>
            </a:r>
            <a:r>
              <a:rPr lang="en-GB" dirty="0" err="1"/>
              <a:t>eksperimenata</a:t>
            </a:r>
            <a:r>
              <a:rPr lang="en-GB" dirty="0"/>
              <a:t>. </a:t>
            </a:r>
            <a:r>
              <a:rPr lang="en-GB" dirty="0" err="1"/>
              <a:t>Uklapanjeeksperimentalni</a:t>
            </a:r>
            <a:r>
              <a:rPr lang="en-GB" dirty="0"/>
              <a:t> </a:t>
            </a:r>
            <a:r>
              <a:rPr lang="en-GB" dirty="0" err="1"/>
              <a:t>podaci</a:t>
            </a:r>
            <a:r>
              <a:rPr lang="en-GB" dirty="0"/>
              <a:t> o </a:t>
            </a:r>
            <a:r>
              <a:rPr lang="en-GB" dirty="0" err="1"/>
              <a:t>otpuštanju</a:t>
            </a:r>
            <a:r>
              <a:rPr lang="en-GB" dirty="0"/>
              <a:t> </a:t>
            </a:r>
            <a:r>
              <a:rPr lang="en-GB" dirty="0" err="1"/>
              <a:t>dobiveni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različitim</a:t>
            </a:r>
            <a:r>
              <a:rPr lang="en-GB" dirty="0"/>
              <a:t> </a:t>
            </a:r>
            <a:r>
              <a:rPr lang="en-GB" dirty="0" err="1"/>
              <a:t>magnetskim</a:t>
            </a:r>
            <a:r>
              <a:rPr lang="en-GB" dirty="0"/>
              <a:t> </a:t>
            </a:r>
            <a:r>
              <a:rPr lang="en-GB" dirty="0" err="1"/>
              <a:t>poljima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tri </a:t>
            </a:r>
            <a:r>
              <a:rPr lang="en-GB" dirty="0" err="1"/>
              <a:t>različitatemperature</a:t>
            </a:r>
            <a:r>
              <a:rPr lang="en-GB" dirty="0"/>
              <a:t> </a:t>
            </a:r>
            <a:r>
              <a:rPr lang="en-GB" dirty="0" err="1"/>
              <a:t>pomoću</a:t>
            </a:r>
            <a:r>
              <a:rPr lang="en-GB" dirty="0"/>
              <a:t> </a:t>
            </a:r>
            <a:r>
              <a:rPr lang="en-GB" dirty="0" err="1"/>
              <a:t>ovog</a:t>
            </a:r>
            <a:r>
              <a:rPr lang="en-GB" dirty="0"/>
              <a:t> </a:t>
            </a:r>
            <a:r>
              <a:rPr lang="en-GB" dirty="0" err="1"/>
              <a:t>jednostavnog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(</a:t>
            </a:r>
            <a:r>
              <a:rPr lang="en-GB" dirty="0" err="1"/>
              <a:t>tablica</a:t>
            </a:r>
            <a:r>
              <a:rPr lang="en-GB" dirty="0"/>
              <a:t> 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slike</a:t>
            </a:r>
            <a:r>
              <a:rPr lang="en-GB" dirty="0"/>
              <a:t> 8 </a:t>
            </a:r>
            <a:r>
              <a:rPr lang="en-GB" dirty="0" err="1"/>
              <a:t>i</a:t>
            </a:r>
            <a:r>
              <a:rPr lang="en-GB" dirty="0"/>
              <a:t> 9) </a:t>
            </a:r>
            <a:r>
              <a:rPr lang="en-GB" dirty="0" err="1"/>
              <a:t>rezultiralo</a:t>
            </a:r>
            <a:r>
              <a:rPr lang="en-GB" dirty="0"/>
              <a:t> je </a:t>
            </a:r>
            <a:r>
              <a:rPr lang="en-GB" dirty="0" err="1"/>
              <a:t>očekivanimprilično</a:t>
            </a:r>
            <a:r>
              <a:rPr lang="en-GB" dirty="0"/>
              <a:t> </a:t>
            </a:r>
            <a:r>
              <a:rPr lang="en-GB" dirty="0" err="1"/>
              <a:t>uzak</a:t>
            </a:r>
            <a:r>
              <a:rPr lang="en-GB" dirty="0"/>
              <a:t> interval m0 </a:t>
            </a:r>
            <a:r>
              <a:rPr lang="en-GB" dirty="0" err="1"/>
              <a:t>vrijednosti</a:t>
            </a:r>
            <a:r>
              <a:rPr lang="en-GB" dirty="0"/>
              <a:t> s </a:t>
            </a:r>
            <a:r>
              <a:rPr lang="en-GB" dirty="0" err="1"/>
              <a:t>prosječnim</a:t>
            </a:r>
            <a:r>
              <a:rPr lang="en-GB" dirty="0"/>
              <a:t> m0 = (1,48 ± 0,34) mg.</a:t>
            </a:r>
            <a:endParaRPr lang="hr-HR" dirty="0"/>
          </a:p>
          <a:p>
            <a:r>
              <a:rPr lang="en-GB" dirty="0" err="1"/>
              <a:t>Važno</a:t>
            </a:r>
            <a:r>
              <a:rPr lang="en-GB" dirty="0"/>
              <a:t> je </a:t>
            </a:r>
            <a:r>
              <a:rPr lang="en-GB" dirty="0" err="1"/>
              <a:t>naglasiti</a:t>
            </a:r>
            <a:r>
              <a:rPr lang="en-GB" dirty="0"/>
              <a:t> da </a:t>
            </a:r>
            <a:r>
              <a:rPr lang="en-GB" dirty="0" err="1"/>
              <a:t>namjera</a:t>
            </a:r>
            <a:r>
              <a:rPr lang="en-GB" dirty="0"/>
              <a:t> </a:t>
            </a:r>
            <a:r>
              <a:rPr lang="en-GB" dirty="0" err="1"/>
              <a:t>ovog</a:t>
            </a:r>
            <a:r>
              <a:rPr lang="en-GB" dirty="0"/>
              <a:t> </a:t>
            </a:r>
            <a:r>
              <a:rPr lang="en-GB" dirty="0" err="1"/>
              <a:t>istraživanja</a:t>
            </a:r>
            <a:r>
              <a:rPr lang="en-GB" dirty="0"/>
              <a:t>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procijenitivrijeme</a:t>
            </a:r>
            <a:r>
              <a:rPr lang="en-GB" dirty="0"/>
              <a:t> </a:t>
            </a:r>
            <a:r>
              <a:rPr lang="en-GB" dirty="0" err="1"/>
              <a:t>potrebno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potpuno</a:t>
            </a:r>
            <a:r>
              <a:rPr lang="en-GB" dirty="0"/>
              <a:t> </a:t>
            </a:r>
            <a:r>
              <a:rPr lang="en-GB" dirty="0" err="1"/>
              <a:t>oslobađanje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nanonosača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istražitii</a:t>
            </a:r>
            <a:r>
              <a:rPr lang="en-GB" dirty="0"/>
              <a:t> </a:t>
            </a:r>
            <a:r>
              <a:rPr lang="en-GB" dirty="0" err="1"/>
              <a:t>pokazati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stacionarno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izmjenično</a:t>
            </a:r>
            <a:r>
              <a:rPr lang="en-GB" dirty="0"/>
              <a:t> </a:t>
            </a:r>
            <a:r>
              <a:rPr lang="en-GB" dirty="0" err="1"/>
              <a:t>polje</a:t>
            </a:r>
            <a:r>
              <a:rPr lang="en-GB" dirty="0"/>
              <a:t> </a:t>
            </a:r>
            <a:r>
              <a:rPr lang="en-GB" dirty="0" err="1"/>
              <a:t>utječu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brzinu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</a:t>
            </a:r>
            <a:r>
              <a:rPr lang="en-GB" dirty="0" err="1"/>
              <a:t>kvercetina.U</a:t>
            </a:r>
            <a:r>
              <a:rPr lang="en-GB" dirty="0"/>
              <a:t> </a:t>
            </a:r>
            <a:r>
              <a:rPr lang="en-GB" dirty="0" err="1"/>
              <a:t>našem</a:t>
            </a:r>
            <a:r>
              <a:rPr lang="en-GB" dirty="0"/>
              <a:t> </a:t>
            </a:r>
            <a:r>
              <a:rPr lang="en-GB" dirty="0" err="1"/>
              <a:t>prethodnom</a:t>
            </a:r>
            <a:r>
              <a:rPr lang="en-GB" dirty="0"/>
              <a:t> </a:t>
            </a:r>
            <a:r>
              <a:rPr lang="en-GB" dirty="0" err="1"/>
              <a:t>radu</a:t>
            </a:r>
            <a:r>
              <a:rPr lang="en-GB" dirty="0"/>
              <a:t> [35] </a:t>
            </a:r>
            <a:r>
              <a:rPr lang="en-GB" dirty="0" err="1"/>
              <a:t>pokazali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istovremena</a:t>
            </a:r>
            <a:r>
              <a:rPr lang="en-GB" dirty="0"/>
              <a:t> </a:t>
            </a:r>
            <a:r>
              <a:rPr lang="en-GB" dirty="0" err="1"/>
              <a:t>primjena</a:t>
            </a:r>
            <a:r>
              <a:rPr lang="en-GB" dirty="0"/>
              <a:t> </a:t>
            </a:r>
            <a:r>
              <a:rPr lang="en-GB" dirty="0" err="1"/>
              <a:t>stacionarniha</a:t>
            </a:r>
            <a:r>
              <a:rPr lang="en-GB" dirty="0"/>
              <a:t> </a:t>
            </a:r>
            <a:r>
              <a:rPr lang="en-GB" dirty="0" err="1"/>
              <a:t>izmjenično</a:t>
            </a:r>
            <a:r>
              <a:rPr lang="en-GB" dirty="0"/>
              <a:t> </a:t>
            </a:r>
            <a:r>
              <a:rPr lang="en-GB" dirty="0" err="1"/>
              <a:t>polje</a:t>
            </a:r>
            <a:r>
              <a:rPr lang="en-GB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ubrzati</a:t>
            </a:r>
            <a:r>
              <a:rPr lang="en-GB" dirty="0"/>
              <a:t> </a:t>
            </a:r>
            <a:r>
              <a:rPr lang="en-GB" dirty="0" err="1"/>
              <a:t>otpuštanje</a:t>
            </a:r>
            <a:r>
              <a:rPr lang="en-GB" dirty="0"/>
              <a:t> </a:t>
            </a:r>
            <a:r>
              <a:rPr lang="en-GB" dirty="0" err="1"/>
              <a:t>lijeka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agregata</a:t>
            </a:r>
            <a:r>
              <a:rPr lang="en-GB" dirty="0"/>
              <a:t> MNP-a. </a:t>
            </a:r>
            <a:r>
              <a:rPr lang="en-GB" dirty="0" err="1"/>
              <a:t>Bićerelativno</a:t>
            </a:r>
            <a:r>
              <a:rPr lang="en-GB" dirty="0"/>
              <a:t> </a:t>
            </a:r>
            <a:r>
              <a:rPr lang="en-GB" dirty="0" err="1"/>
              <a:t>nestabilan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nefunkcionalan</a:t>
            </a:r>
            <a:r>
              <a:rPr lang="en-GB" dirty="0"/>
              <a:t>, </a:t>
            </a:r>
            <a:r>
              <a:rPr lang="en-GB" dirty="0" err="1"/>
              <a:t>agregati</a:t>
            </a:r>
            <a:r>
              <a:rPr lang="en-GB" dirty="0"/>
              <a:t> se </a:t>
            </a:r>
            <a:r>
              <a:rPr lang="en-GB" dirty="0" err="1"/>
              <a:t>snažno</a:t>
            </a:r>
            <a:r>
              <a:rPr lang="en-GB" dirty="0"/>
              <a:t> </a:t>
            </a:r>
            <a:r>
              <a:rPr lang="en-GB" dirty="0" err="1"/>
              <a:t>pokreću</a:t>
            </a:r>
            <a:r>
              <a:rPr lang="en-GB" dirty="0"/>
              <a:t> pod </a:t>
            </a:r>
            <a:r>
              <a:rPr lang="en-GB" dirty="0" err="1"/>
              <a:t>utjecajemizmjeničnog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rezultiralo</a:t>
            </a:r>
            <a:r>
              <a:rPr lang="en-GB" dirty="0"/>
              <a:t> </a:t>
            </a:r>
            <a:r>
              <a:rPr lang="en-GB" dirty="0" err="1"/>
              <a:t>pojačanim</a:t>
            </a:r>
            <a:r>
              <a:rPr lang="en-GB" dirty="0"/>
              <a:t> </a:t>
            </a:r>
            <a:r>
              <a:rPr lang="en-GB" dirty="0" err="1"/>
              <a:t>otpuštanjem</a:t>
            </a:r>
            <a:r>
              <a:rPr lang="en-GB" dirty="0"/>
              <a:t> </a:t>
            </a:r>
            <a:r>
              <a:rPr lang="en-GB" dirty="0" err="1"/>
              <a:t>lijeka</a:t>
            </a:r>
            <a:r>
              <a:rPr lang="en-GB" dirty="0"/>
              <a:t>. MNP-</a:t>
            </a:r>
            <a:r>
              <a:rPr lang="en-GB" dirty="0" err="1"/>
              <a:t>ovi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bilidodatno</a:t>
            </a:r>
            <a:r>
              <a:rPr lang="en-GB" dirty="0"/>
              <a:t> </a:t>
            </a:r>
            <a:r>
              <a:rPr lang="en-GB" dirty="0" err="1"/>
              <a:t>funkcionalizirani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stabilizirani</a:t>
            </a:r>
            <a:r>
              <a:rPr lang="en-GB" dirty="0"/>
              <a:t> </a:t>
            </a:r>
            <a:r>
              <a:rPr lang="en-GB" dirty="0" err="1"/>
              <a:t>slojem</a:t>
            </a:r>
            <a:r>
              <a:rPr lang="en-GB" dirty="0"/>
              <a:t> PEG </a:t>
            </a:r>
            <a:r>
              <a:rPr lang="en-GB" dirty="0" err="1"/>
              <a:t>korišteni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u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svrhu</a:t>
            </a:r>
            <a:r>
              <a:rPr lang="en-GB" dirty="0"/>
              <a:t> </a:t>
            </a:r>
            <a:r>
              <a:rPr lang="en-GB" dirty="0" err="1"/>
              <a:t>usadašnja</a:t>
            </a:r>
            <a:r>
              <a:rPr lang="en-GB" dirty="0"/>
              <a:t> </a:t>
            </a:r>
            <a:r>
              <a:rPr lang="en-GB" dirty="0" err="1"/>
              <a:t>studija</a:t>
            </a:r>
            <a:r>
              <a:rPr lang="en-GB" dirty="0"/>
              <a:t>. </a:t>
            </a:r>
            <a:r>
              <a:rPr lang="en-GB" dirty="0" err="1"/>
              <a:t>Slika</a:t>
            </a:r>
            <a:r>
              <a:rPr lang="en-GB" dirty="0"/>
              <a:t> 8 </a:t>
            </a:r>
            <a:r>
              <a:rPr lang="en-GB" dirty="0" err="1"/>
              <a:t>prikazuje</a:t>
            </a:r>
            <a:r>
              <a:rPr lang="en-GB" dirty="0"/>
              <a:t> </a:t>
            </a:r>
            <a:r>
              <a:rPr lang="en-GB" dirty="0" err="1"/>
              <a:t>kinetiku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temperaturi</a:t>
            </a:r>
            <a:r>
              <a:rPr lang="en-GB" dirty="0"/>
              <a:t> od30 ◦C u </a:t>
            </a:r>
            <a:r>
              <a:rPr lang="en-GB" dirty="0" err="1"/>
              <a:t>odsutnosti</a:t>
            </a:r>
            <a:r>
              <a:rPr lang="en-GB" dirty="0"/>
              <a:t> </a:t>
            </a:r>
            <a:r>
              <a:rPr lang="en-GB" dirty="0" err="1"/>
              <a:t>magnetskog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pod </a:t>
            </a:r>
            <a:r>
              <a:rPr lang="en-GB" dirty="0" err="1"/>
              <a:t>izmjeničnim</a:t>
            </a:r>
            <a:r>
              <a:rPr lang="en-GB" dirty="0"/>
              <a:t> </a:t>
            </a:r>
            <a:r>
              <a:rPr lang="en-GB" dirty="0" err="1"/>
              <a:t>poljem</a:t>
            </a:r>
            <a:r>
              <a:rPr lang="en-GB" dirty="0"/>
              <a:t> od 10 kHz, 50 </a:t>
            </a:r>
            <a:r>
              <a:rPr lang="en-GB" dirty="0" err="1"/>
              <a:t>kHzi</a:t>
            </a:r>
            <a:r>
              <a:rPr lang="en-GB" dirty="0"/>
              <a:t> 100 kHz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konstantnom</a:t>
            </a:r>
            <a:r>
              <a:rPr lang="en-GB" dirty="0"/>
              <a:t> </a:t>
            </a:r>
            <a:r>
              <a:rPr lang="en-GB" dirty="0" err="1"/>
              <a:t>stacionarnom</a:t>
            </a:r>
            <a:r>
              <a:rPr lang="en-GB" dirty="0"/>
              <a:t> </a:t>
            </a:r>
            <a:r>
              <a:rPr lang="en-GB" dirty="0" err="1"/>
              <a:t>magnetskom</a:t>
            </a:r>
            <a:r>
              <a:rPr lang="en-GB" dirty="0"/>
              <a:t> </a:t>
            </a:r>
            <a:r>
              <a:rPr lang="en-GB" dirty="0" err="1"/>
              <a:t>polju</a:t>
            </a:r>
            <a:r>
              <a:rPr lang="en-GB" dirty="0"/>
              <a:t> B = 11 </a:t>
            </a:r>
            <a:r>
              <a:rPr lang="en-GB" dirty="0" err="1"/>
              <a:t>mT.Budući</a:t>
            </a:r>
            <a:r>
              <a:rPr lang="en-GB" dirty="0"/>
              <a:t> da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koristili</a:t>
            </a:r>
            <a:r>
              <a:rPr lang="en-GB" dirty="0"/>
              <a:t> </a:t>
            </a:r>
            <a:r>
              <a:rPr lang="en-GB" dirty="0" err="1"/>
              <a:t>membransku</a:t>
            </a:r>
            <a:r>
              <a:rPr lang="en-GB" dirty="0"/>
              <a:t> </a:t>
            </a:r>
            <a:r>
              <a:rPr lang="en-GB" dirty="0" err="1"/>
              <a:t>vrećicu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dijalizu</a:t>
            </a:r>
            <a:r>
              <a:rPr lang="en-GB" dirty="0"/>
              <a:t>, </a:t>
            </a:r>
            <a:r>
              <a:rPr lang="en-GB" dirty="0" err="1"/>
              <a:t>prvi</a:t>
            </a:r>
            <a:r>
              <a:rPr lang="en-GB" dirty="0"/>
              <a:t> </a:t>
            </a:r>
            <a:r>
              <a:rPr lang="en-GB" dirty="0" err="1"/>
              <a:t>korak</a:t>
            </a:r>
            <a:r>
              <a:rPr lang="en-GB" dirty="0"/>
              <a:t> je bio </a:t>
            </a:r>
            <a:r>
              <a:rPr lang="en-GB" dirty="0" err="1"/>
              <a:t>izvršiti</a:t>
            </a:r>
            <a:r>
              <a:rPr lang="en-GB" dirty="0"/>
              <a:t> </a:t>
            </a:r>
            <a:r>
              <a:rPr lang="en-GB" dirty="0" err="1"/>
              <a:t>kalibracijupokusi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slobodnim</a:t>
            </a:r>
            <a:r>
              <a:rPr lang="en-GB" dirty="0"/>
              <a:t> </a:t>
            </a:r>
            <a:r>
              <a:rPr lang="en-GB" dirty="0" err="1"/>
              <a:t>kvercetinom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istom</a:t>
            </a:r>
            <a:r>
              <a:rPr lang="en-GB" dirty="0"/>
              <a:t> </a:t>
            </a:r>
            <a:r>
              <a:rPr lang="en-GB" dirty="0" err="1"/>
              <a:t>protokolu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u </a:t>
            </a:r>
            <a:r>
              <a:rPr lang="en-GB" dirty="0" err="1"/>
              <a:t>pokusima</a:t>
            </a:r>
            <a:r>
              <a:rPr lang="en-GB" dirty="0"/>
              <a:t> s </a:t>
            </a:r>
            <a:r>
              <a:rPr lang="en-GB" dirty="0" err="1"/>
              <a:t>MNPkako</a:t>
            </a:r>
            <a:r>
              <a:rPr lang="en-GB" dirty="0"/>
              <a:t> bi </a:t>
            </a:r>
            <a:r>
              <a:rPr lang="en-GB" dirty="0" err="1"/>
              <a:t>dobili</a:t>
            </a:r>
            <a:r>
              <a:rPr lang="en-GB" dirty="0"/>
              <a:t> </a:t>
            </a:r>
            <a:r>
              <a:rPr lang="en-GB" dirty="0" err="1"/>
              <a:t>informacije</a:t>
            </a:r>
            <a:r>
              <a:rPr lang="en-GB" dirty="0"/>
              <a:t> o </a:t>
            </a:r>
            <a:r>
              <a:rPr lang="en-GB" dirty="0" err="1"/>
              <a:t>kinetici</a:t>
            </a:r>
            <a:r>
              <a:rPr lang="en-GB" dirty="0"/>
              <a:t> </a:t>
            </a:r>
            <a:r>
              <a:rPr lang="en-GB" dirty="0" err="1"/>
              <a:t>prodiranja</a:t>
            </a:r>
            <a:r>
              <a:rPr lang="en-GB" dirty="0"/>
              <a:t> membrane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prvih</a:t>
            </a:r>
            <a:r>
              <a:rPr lang="en-GB" dirty="0"/>
              <a:t> </a:t>
            </a:r>
            <a:r>
              <a:rPr lang="en-GB" dirty="0" err="1"/>
              <a:t>nekoliko</a:t>
            </a:r>
            <a:r>
              <a:rPr lang="en-GB" dirty="0"/>
              <a:t> sati(k = 6,617 × 10−3 min−1; k = 9,637 × 10−3 min−1 </a:t>
            </a:r>
            <a:r>
              <a:rPr lang="en-GB" dirty="0" err="1"/>
              <a:t>i</a:t>
            </a:r>
            <a:r>
              <a:rPr lang="en-GB" dirty="0"/>
              <a:t> k = 14,592 × 10−3 min−1 </a:t>
            </a:r>
            <a:r>
              <a:rPr lang="en-GB" dirty="0" err="1"/>
              <a:t>na</a:t>
            </a:r>
            <a:r>
              <a:rPr lang="en-GB" dirty="0"/>
              <a:t> 25 ◦C, 30 ◦</a:t>
            </a:r>
            <a:r>
              <a:rPr lang="en-GB" dirty="0" err="1"/>
              <a:t>Codnosno</a:t>
            </a:r>
            <a:r>
              <a:rPr lang="en-GB" dirty="0"/>
              <a:t> 37 ◦C). </a:t>
            </a:r>
            <a:r>
              <a:rPr lang="en-GB" dirty="0" err="1"/>
              <a:t>Odabrali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MWCO </a:t>
            </a:r>
            <a:r>
              <a:rPr lang="en-GB" dirty="0" err="1"/>
              <a:t>celuloznu</a:t>
            </a:r>
            <a:r>
              <a:rPr lang="en-GB" dirty="0"/>
              <a:t> </a:t>
            </a:r>
            <a:r>
              <a:rPr lang="en-GB" dirty="0" err="1"/>
              <a:t>membranu</a:t>
            </a:r>
            <a:r>
              <a:rPr lang="en-GB" dirty="0"/>
              <a:t> (8 </a:t>
            </a:r>
            <a:r>
              <a:rPr lang="en-GB" dirty="0" err="1"/>
              <a:t>kD</a:t>
            </a:r>
            <a:r>
              <a:rPr lang="en-GB" dirty="0"/>
              <a:t>).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temelju</a:t>
            </a:r>
            <a:r>
              <a:rPr lang="en-GB" dirty="0"/>
              <a:t> </a:t>
            </a:r>
            <a:r>
              <a:rPr lang="en-GB" dirty="0" err="1"/>
              <a:t>poroznosti</a:t>
            </a:r>
            <a:r>
              <a:rPr lang="en-GB" dirty="0"/>
              <a:t> </a:t>
            </a:r>
            <a:r>
              <a:rPr lang="en-GB" dirty="0" err="1"/>
              <a:t>dijalizne</a:t>
            </a:r>
            <a:r>
              <a:rPr lang="en-GB" dirty="0"/>
              <a:t> membrane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izbjegavanje</a:t>
            </a:r>
            <a:r>
              <a:rPr lang="en-GB" dirty="0"/>
              <a:t> </a:t>
            </a:r>
            <a:r>
              <a:rPr lang="en-GB" dirty="0" err="1"/>
              <a:t>mogućih</a:t>
            </a:r>
            <a:r>
              <a:rPr lang="en-GB" dirty="0"/>
              <a:t> </a:t>
            </a:r>
            <a:r>
              <a:rPr lang="en-GB" dirty="0" err="1"/>
              <a:t>štetnihinterakcije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materijala</a:t>
            </a:r>
            <a:r>
              <a:rPr lang="en-GB" dirty="0"/>
              <a:t> membrane.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4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Razlika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</a:t>
            </a:r>
            <a:r>
              <a:rPr lang="en-GB" dirty="0" err="1"/>
              <a:t>prividne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stvarne</a:t>
            </a:r>
            <a:r>
              <a:rPr lang="en-GB" dirty="0"/>
              <a:t> </a:t>
            </a:r>
            <a:r>
              <a:rPr lang="en-GB" dirty="0" err="1"/>
              <a:t>mase</a:t>
            </a:r>
            <a:r>
              <a:rPr lang="en-GB" dirty="0"/>
              <a:t> </a:t>
            </a:r>
            <a:r>
              <a:rPr lang="en-GB" dirty="0" err="1"/>
              <a:t>oslobođenog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je </a:t>
            </a:r>
            <a:r>
              <a:rPr lang="en-GB" dirty="0" err="1"/>
              <a:t>većakada</a:t>
            </a:r>
            <a:r>
              <a:rPr lang="en-GB" dirty="0"/>
              <a:t> se </a:t>
            </a:r>
            <a:r>
              <a:rPr lang="en-GB" dirty="0" err="1"/>
              <a:t>frekvencija</a:t>
            </a:r>
            <a:r>
              <a:rPr lang="en-GB" dirty="0"/>
              <a:t> </a:t>
            </a:r>
            <a:r>
              <a:rPr lang="en-GB" dirty="0" err="1"/>
              <a:t>primijenjenog</a:t>
            </a:r>
            <a:r>
              <a:rPr lang="en-GB" dirty="0"/>
              <a:t> </a:t>
            </a:r>
            <a:r>
              <a:rPr lang="en-GB" dirty="0" err="1"/>
              <a:t>izmjeničnog</a:t>
            </a:r>
            <a:r>
              <a:rPr lang="en-GB" dirty="0"/>
              <a:t> </a:t>
            </a:r>
            <a:r>
              <a:rPr lang="en-GB" dirty="0" err="1"/>
              <a:t>magnetskog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 </a:t>
            </a:r>
            <a:r>
              <a:rPr lang="en-GB" dirty="0" err="1"/>
              <a:t>poveća</a:t>
            </a:r>
            <a:r>
              <a:rPr lang="en-GB" dirty="0"/>
              <a:t> s 50 kHz na100 kHz. </a:t>
            </a:r>
            <a:r>
              <a:rPr lang="en-GB" dirty="0" err="1"/>
              <a:t>Očito</a:t>
            </a:r>
            <a:r>
              <a:rPr lang="en-GB" dirty="0"/>
              <a:t> je </a:t>
            </a:r>
            <a:r>
              <a:rPr lang="en-GB" dirty="0" err="1"/>
              <a:t>razlika</a:t>
            </a:r>
            <a:r>
              <a:rPr lang="en-GB" dirty="0"/>
              <a:t> </a:t>
            </a:r>
            <a:r>
              <a:rPr lang="en-GB" dirty="0" err="1"/>
              <a:t>puno</a:t>
            </a:r>
            <a:r>
              <a:rPr lang="en-GB" dirty="0"/>
              <a:t> </a:t>
            </a:r>
            <a:r>
              <a:rPr lang="en-GB" dirty="0" err="1"/>
              <a:t>veća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početku</a:t>
            </a:r>
            <a:r>
              <a:rPr lang="en-GB" dirty="0"/>
              <a:t> </a:t>
            </a:r>
            <a:r>
              <a:rPr lang="en-GB" dirty="0" err="1"/>
              <a:t>pokusaa</a:t>
            </a:r>
            <a:r>
              <a:rPr lang="en-GB" dirty="0"/>
              <a:t> </a:t>
            </a:r>
            <a:r>
              <a:rPr lang="en-GB" dirty="0" err="1"/>
              <a:t>približava</a:t>
            </a:r>
            <a:r>
              <a:rPr lang="en-GB" dirty="0"/>
              <a:t> se </a:t>
            </a:r>
            <a:r>
              <a:rPr lang="en-GB" dirty="0" err="1"/>
              <a:t>masi</a:t>
            </a:r>
            <a:r>
              <a:rPr lang="en-GB" dirty="0"/>
              <a:t> </a:t>
            </a:r>
            <a:r>
              <a:rPr lang="en-GB" dirty="0" err="1"/>
              <a:t>oslobođenog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t→∞ </a:t>
            </a:r>
            <a:r>
              <a:rPr lang="en-GB" dirty="0" err="1"/>
              <a:t>preko</a:t>
            </a:r>
            <a:r>
              <a:rPr lang="en-GB" dirty="0"/>
              <a:t> </a:t>
            </a:r>
            <a:r>
              <a:rPr lang="en-GB" dirty="0" err="1"/>
              <a:t>dijalizne</a:t>
            </a:r>
            <a:r>
              <a:rPr lang="en-GB" dirty="0"/>
              <a:t> membrane </a:t>
            </a:r>
            <a:r>
              <a:rPr lang="en-GB" dirty="0" err="1"/>
              <a:t>savrijeme</a:t>
            </a:r>
            <a:r>
              <a:rPr lang="en-GB" dirty="0"/>
              <a:t>. </a:t>
            </a:r>
            <a:r>
              <a:rPr lang="en-GB" dirty="0" err="1"/>
              <a:t>Ovaj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podupire</a:t>
            </a:r>
            <a:r>
              <a:rPr lang="en-GB" dirty="0"/>
              <a:t> </a:t>
            </a:r>
            <a:r>
              <a:rPr lang="en-GB" dirty="0" err="1"/>
              <a:t>naše</a:t>
            </a:r>
            <a:r>
              <a:rPr lang="en-GB" dirty="0"/>
              <a:t> </a:t>
            </a:r>
            <a:r>
              <a:rPr lang="en-GB" dirty="0" err="1"/>
              <a:t>predviđanje</a:t>
            </a:r>
            <a:r>
              <a:rPr lang="en-GB" dirty="0"/>
              <a:t> da je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početku</a:t>
            </a:r>
            <a:r>
              <a:rPr lang="en-GB" dirty="0"/>
              <a:t> </a:t>
            </a:r>
            <a:r>
              <a:rPr lang="en-GB" dirty="0" err="1"/>
              <a:t>eksperimenata</a:t>
            </a:r>
            <a:r>
              <a:rPr lang="en-GB" dirty="0"/>
              <a:t> </a:t>
            </a:r>
            <a:r>
              <a:rPr lang="en-GB" dirty="0" err="1"/>
              <a:t>stopakonstanta</a:t>
            </a:r>
            <a:r>
              <a:rPr lang="en-GB" dirty="0"/>
              <a:t> </a:t>
            </a:r>
            <a:r>
              <a:rPr lang="en-GB" dirty="0" err="1"/>
              <a:t>otpuštanja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nanočestica</a:t>
            </a:r>
            <a:r>
              <a:rPr lang="en-GB" dirty="0"/>
              <a:t> </a:t>
            </a:r>
            <a:r>
              <a:rPr lang="en-GB" dirty="0" err="1"/>
              <a:t>veća</a:t>
            </a:r>
            <a:r>
              <a:rPr lang="en-GB" dirty="0"/>
              <a:t> je od </a:t>
            </a:r>
            <a:r>
              <a:rPr lang="en-GB" dirty="0" err="1"/>
              <a:t>konstante</a:t>
            </a:r>
            <a:r>
              <a:rPr lang="en-GB" dirty="0"/>
              <a:t> </a:t>
            </a:r>
            <a:r>
              <a:rPr lang="en-GB" dirty="0" err="1"/>
              <a:t>brzine</a:t>
            </a:r>
            <a:r>
              <a:rPr lang="en-GB" dirty="0"/>
              <a:t> </a:t>
            </a:r>
            <a:r>
              <a:rPr lang="en-GB" dirty="0" err="1"/>
              <a:t>dijalize,što</a:t>
            </a:r>
            <a:r>
              <a:rPr lang="en-GB" dirty="0"/>
              <a:t> </a:t>
            </a:r>
            <a:r>
              <a:rPr lang="en-GB" dirty="0" err="1"/>
              <a:t>dovodi</a:t>
            </a:r>
            <a:r>
              <a:rPr lang="en-GB" dirty="0"/>
              <a:t> do </a:t>
            </a:r>
            <a:r>
              <a:rPr lang="en-GB" dirty="0" err="1"/>
              <a:t>nakupljanja</a:t>
            </a:r>
            <a:r>
              <a:rPr lang="en-GB" dirty="0"/>
              <a:t> </a:t>
            </a:r>
            <a:r>
              <a:rPr lang="en-GB" dirty="0" err="1"/>
              <a:t>kvercetinske</a:t>
            </a:r>
            <a:r>
              <a:rPr lang="en-GB" dirty="0"/>
              <a:t> </a:t>
            </a:r>
            <a:r>
              <a:rPr lang="en-GB" dirty="0" err="1"/>
              <a:t>mase</a:t>
            </a:r>
            <a:r>
              <a:rPr lang="en-GB" dirty="0"/>
              <a:t> u </a:t>
            </a:r>
            <a:r>
              <a:rPr lang="en-GB" dirty="0" err="1"/>
              <a:t>membrani</a:t>
            </a:r>
            <a:r>
              <a:rPr lang="en-GB" dirty="0"/>
              <a:t>. </a:t>
            </a:r>
            <a:r>
              <a:rPr lang="en-GB" dirty="0" err="1"/>
              <a:t>Međutim</a:t>
            </a:r>
            <a:r>
              <a:rPr lang="en-GB" dirty="0"/>
              <a:t>, s </a:t>
            </a:r>
            <a:r>
              <a:rPr lang="en-GB" dirty="0" err="1"/>
              <a:t>vremenom</a:t>
            </a:r>
            <a:r>
              <a:rPr lang="en-GB" dirty="0"/>
              <a:t>, </a:t>
            </a:r>
            <a:r>
              <a:rPr lang="en-GB" dirty="0" err="1"/>
              <a:t>noviuspostavlja</a:t>
            </a:r>
            <a:r>
              <a:rPr lang="en-GB" dirty="0"/>
              <a:t> se </a:t>
            </a:r>
            <a:r>
              <a:rPr lang="en-GB" dirty="0" err="1"/>
              <a:t>ravnoteža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dovodi</a:t>
            </a:r>
            <a:r>
              <a:rPr lang="en-GB" dirty="0"/>
              <a:t> do </a:t>
            </a:r>
            <a:r>
              <a:rPr lang="en-GB" dirty="0" err="1"/>
              <a:t>smanjenja</a:t>
            </a:r>
            <a:r>
              <a:rPr lang="en-GB" dirty="0"/>
              <a:t> </a:t>
            </a:r>
            <a:r>
              <a:rPr lang="en-GB" dirty="0" err="1"/>
              <a:t>razlike</a:t>
            </a:r>
            <a:r>
              <a:rPr lang="en-GB" dirty="0"/>
              <a:t> </a:t>
            </a:r>
            <a:r>
              <a:rPr lang="en-GB" dirty="0" err="1"/>
              <a:t>između</a:t>
            </a:r>
            <a:r>
              <a:rPr lang="en-GB" dirty="0"/>
              <a:t> </a:t>
            </a:r>
            <a:r>
              <a:rPr lang="en-GB" dirty="0" err="1"/>
              <a:t>prividne</a:t>
            </a:r>
            <a:r>
              <a:rPr lang="en-GB" dirty="0"/>
              <a:t> </a:t>
            </a:r>
            <a:r>
              <a:rPr lang="en-GB" dirty="0" err="1"/>
              <a:t>istvarne</a:t>
            </a:r>
            <a:r>
              <a:rPr lang="en-GB" dirty="0"/>
              <a:t> </a:t>
            </a:r>
            <a:r>
              <a:rPr lang="en-GB" dirty="0" err="1"/>
              <a:t>mase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oslobođenog</a:t>
            </a:r>
            <a:r>
              <a:rPr lang="en-GB" dirty="0"/>
              <a:t> u </a:t>
            </a:r>
            <a:r>
              <a:rPr lang="en-GB" dirty="0" err="1"/>
              <a:t>pokusu</a:t>
            </a:r>
            <a:r>
              <a:rPr lang="en-GB" dirty="0"/>
              <a:t> </a:t>
            </a:r>
            <a:r>
              <a:rPr lang="en-GB" dirty="0" err="1"/>
              <a:t>dijalize.Ovdje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spomenuti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nakupljanje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unutar</a:t>
            </a:r>
            <a:r>
              <a:rPr lang="en-GB" dirty="0"/>
              <a:t> </a:t>
            </a:r>
            <a:r>
              <a:rPr lang="en-GB" dirty="0" err="1"/>
              <a:t>membrane,čak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ako</a:t>
            </a:r>
            <a:r>
              <a:rPr lang="en-GB" dirty="0"/>
              <a:t> se </a:t>
            </a:r>
            <a:r>
              <a:rPr lang="en-GB" dirty="0" err="1"/>
              <a:t>pretpostavi</a:t>
            </a:r>
            <a:r>
              <a:rPr lang="en-GB" dirty="0"/>
              <a:t> da je </a:t>
            </a:r>
            <a:r>
              <a:rPr lang="en-GB" dirty="0" err="1"/>
              <a:t>membrana</a:t>
            </a:r>
            <a:r>
              <a:rPr lang="en-GB" dirty="0"/>
              <a:t> </a:t>
            </a:r>
            <a:r>
              <a:rPr lang="en-GB" dirty="0" err="1"/>
              <a:t>dovoljno</a:t>
            </a:r>
            <a:r>
              <a:rPr lang="en-GB" dirty="0"/>
              <a:t> </a:t>
            </a:r>
            <a:r>
              <a:rPr lang="en-GB" dirty="0" err="1"/>
              <a:t>tanka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stopa</a:t>
            </a:r>
            <a:r>
              <a:rPr lang="en-GB" dirty="0"/>
              <a:t> </a:t>
            </a:r>
            <a:r>
              <a:rPr lang="en-GB" dirty="0" err="1"/>
              <a:t>dijalize</a:t>
            </a:r>
            <a:r>
              <a:rPr lang="en-GB" dirty="0"/>
              <a:t> </a:t>
            </a:r>
            <a:r>
              <a:rPr lang="en-GB" dirty="0" err="1"/>
              <a:t>ostajekonstantna</a:t>
            </a:r>
            <a:r>
              <a:rPr lang="en-GB" dirty="0"/>
              <a:t>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dijaliznog</a:t>
            </a:r>
            <a:r>
              <a:rPr lang="en-GB" dirty="0"/>
              <a:t> </a:t>
            </a:r>
            <a:r>
              <a:rPr lang="en-GB" dirty="0" err="1"/>
              <a:t>eksperimenta</a:t>
            </a:r>
            <a:r>
              <a:rPr lang="en-GB" dirty="0"/>
              <a:t>. </a:t>
            </a:r>
            <a:r>
              <a:rPr lang="en-GB" dirty="0" err="1"/>
              <a:t>Štoviše</a:t>
            </a:r>
            <a:r>
              <a:rPr lang="en-GB" dirty="0"/>
              <a:t>, u </a:t>
            </a:r>
            <a:r>
              <a:rPr lang="en-GB" dirty="0" err="1"/>
              <a:t>ovoj</a:t>
            </a:r>
            <a:r>
              <a:rPr lang="en-GB" dirty="0"/>
              <a:t> </a:t>
            </a:r>
            <a:r>
              <a:rPr lang="en-GB" dirty="0" err="1"/>
              <a:t>vrsti</a:t>
            </a:r>
            <a:r>
              <a:rPr lang="en-GB" dirty="0"/>
              <a:t> </a:t>
            </a:r>
            <a:r>
              <a:rPr lang="en-GB" dirty="0" err="1"/>
              <a:t>pokusa</a:t>
            </a:r>
            <a:r>
              <a:rPr lang="en-GB" dirty="0"/>
              <a:t> </a:t>
            </a:r>
            <a:r>
              <a:rPr lang="en-GB" dirty="0" err="1"/>
              <a:t>dijalize,postoji</a:t>
            </a:r>
            <a:r>
              <a:rPr lang="en-GB" dirty="0"/>
              <a:t> </a:t>
            </a:r>
            <a:r>
              <a:rPr lang="en-GB" dirty="0" err="1"/>
              <a:t>mogućnost</a:t>
            </a:r>
            <a:r>
              <a:rPr lang="en-GB" dirty="0"/>
              <a:t> </a:t>
            </a:r>
            <a:r>
              <a:rPr lang="en-GB" dirty="0" err="1"/>
              <a:t>nakupljanja</a:t>
            </a:r>
            <a:r>
              <a:rPr lang="en-GB" dirty="0"/>
              <a:t> ne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nego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nanočestica.Stoga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veličina</a:t>
            </a:r>
            <a:r>
              <a:rPr lang="en-GB" dirty="0"/>
              <a:t> </a:t>
            </a:r>
            <a:r>
              <a:rPr lang="en-GB" dirty="0" err="1"/>
              <a:t>pora</a:t>
            </a:r>
            <a:r>
              <a:rPr lang="en-GB" dirty="0"/>
              <a:t> membrane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druga</a:t>
            </a:r>
            <a:r>
              <a:rPr lang="en-GB" dirty="0"/>
              <a:t> </a:t>
            </a:r>
            <a:r>
              <a:rPr lang="en-GB" dirty="0" err="1"/>
              <a:t>svojstva</a:t>
            </a:r>
            <a:r>
              <a:rPr lang="en-GB" dirty="0"/>
              <a:t> </a:t>
            </a:r>
            <a:r>
              <a:rPr lang="en-GB" dirty="0" err="1"/>
              <a:t>ključni</a:t>
            </a:r>
            <a:r>
              <a:rPr lang="en-GB" dirty="0"/>
              <a:t> </a:t>
            </a:r>
            <a:r>
              <a:rPr lang="en-GB" dirty="0" err="1"/>
              <a:t>čimbenici</a:t>
            </a:r>
            <a:r>
              <a:rPr lang="en-GB" dirty="0"/>
              <a:t> u </a:t>
            </a:r>
            <a:r>
              <a:rPr lang="en-GB" dirty="0" err="1"/>
              <a:t>izvedbivisokokvalitetne</a:t>
            </a:r>
            <a:r>
              <a:rPr lang="en-GB" dirty="0"/>
              <a:t> </a:t>
            </a:r>
            <a:r>
              <a:rPr lang="en-GB" dirty="0" err="1"/>
              <a:t>pokuse</a:t>
            </a:r>
            <a:r>
              <a:rPr lang="en-GB" dirty="0"/>
              <a:t> </a:t>
            </a:r>
            <a:r>
              <a:rPr lang="en-GB" dirty="0" err="1"/>
              <a:t>dijalize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ih</a:t>
            </a:r>
            <a:r>
              <a:rPr lang="en-GB" dirty="0"/>
              <a:t> </a:t>
            </a:r>
            <a:r>
              <a:rPr lang="en-GB" dirty="0" err="1"/>
              <a:t>odabrati</a:t>
            </a:r>
            <a:r>
              <a:rPr lang="en-GB" dirty="0"/>
              <a:t> </a:t>
            </a:r>
            <a:r>
              <a:rPr lang="en-GB" dirty="0" err="1"/>
              <a:t>vrlo</a:t>
            </a:r>
            <a:r>
              <a:rPr lang="en-GB" dirty="0"/>
              <a:t> </a:t>
            </a:r>
            <a:r>
              <a:rPr lang="en-GB" dirty="0" err="1"/>
              <a:t>pažljivo.U</a:t>
            </a:r>
            <a:r>
              <a:rPr lang="en-GB" dirty="0"/>
              <a:t> </a:t>
            </a:r>
            <a:r>
              <a:rPr lang="en-GB" dirty="0" err="1"/>
              <a:t>ovom</a:t>
            </a:r>
            <a:r>
              <a:rPr lang="en-GB" dirty="0"/>
              <a:t> </a:t>
            </a:r>
            <a:r>
              <a:rPr lang="en-GB" dirty="0" err="1"/>
              <a:t>radu</a:t>
            </a:r>
            <a:r>
              <a:rPr lang="en-GB" dirty="0"/>
              <a:t> je </a:t>
            </a:r>
            <a:r>
              <a:rPr lang="en-GB" dirty="0" err="1"/>
              <a:t>pokazano</a:t>
            </a:r>
            <a:r>
              <a:rPr lang="en-GB" dirty="0"/>
              <a:t> da </a:t>
            </a:r>
            <a:r>
              <a:rPr lang="en-GB" dirty="0" err="1"/>
              <a:t>oslobađanje</a:t>
            </a:r>
            <a:r>
              <a:rPr lang="en-GB" dirty="0"/>
              <a:t> </a:t>
            </a:r>
            <a:r>
              <a:rPr lang="en-GB" dirty="0" err="1"/>
              <a:t>kvercetina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superparamagnetskog</a:t>
            </a:r>
            <a:r>
              <a:rPr lang="en-GB" dirty="0"/>
              <a:t> </a:t>
            </a:r>
            <a:r>
              <a:rPr lang="en-GB" dirty="0" err="1"/>
              <a:t>nanopara-tikle</a:t>
            </a:r>
            <a:r>
              <a:rPr lang="en-GB" dirty="0"/>
              <a:t> je </a:t>
            </a:r>
            <a:r>
              <a:rPr lang="en-GB" dirty="0" err="1"/>
              <a:t>učinkovit</a:t>
            </a:r>
            <a:r>
              <a:rPr lang="en-GB" dirty="0"/>
              <a:t> </a:t>
            </a:r>
            <a:r>
              <a:rPr lang="en-GB" dirty="0" err="1"/>
              <a:t>sustav</a:t>
            </a:r>
            <a:r>
              <a:rPr lang="en-GB" dirty="0"/>
              <a:t> </a:t>
            </a:r>
            <a:r>
              <a:rPr lang="en-GB" dirty="0" err="1"/>
              <a:t>isporuke</a:t>
            </a:r>
            <a:r>
              <a:rPr lang="en-GB" dirty="0"/>
              <a:t> </a:t>
            </a:r>
            <a:r>
              <a:rPr lang="en-GB" dirty="0" err="1"/>
              <a:t>flavonoida</a:t>
            </a:r>
            <a:r>
              <a:rPr lang="en-GB" dirty="0"/>
              <a:t>,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općenito</a:t>
            </a:r>
            <a:r>
              <a:rPr lang="en-GB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zaštititi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dostavitiflavonoide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kontrolirati</a:t>
            </a:r>
            <a:r>
              <a:rPr lang="en-GB" dirty="0"/>
              <a:t> </a:t>
            </a:r>
            <a:r>
              <a:rPr lang="en-GB" dirty="0" err="1"/>
              <a:t>njihovo</a:t>
            </a:r>
            <a:r>
              <a:rPr lang="en-GB" dirty="0"/>
              <a:t> </a:t>
            </a:r>
            <a:r>
              <a:rPr lang="en-GB" dirty="0" err="1"/>
              <a:t>oslobađanje</a:t>
            </a:r>
            <a:r>
              <a:rPr lang="en-GB" dirty="0"/>
              <a:t> </a:t>
            </a:r>
            <a:r>
              <a:rPr lang="en-GB" dirty="0" err="1"/>
              <a:t>primjenom</a:t>
            </a:r>
            <a:r>
              <a:rPr lang="en-GB" dirty="0"/>
              <a:t> </a:t>
            </a:r>
            <a:r>
              <a:rPr lang="en-GB" dirty="0" err="1"/>
              <a:t>vanjskih</a:t>
            </a:r>
            <a:r>
              <a:rPr lang="en-GB" dirty="0"/>
              <a:t> </a:t>
            </a:r>
            <a:r>
              <a:rPr lang="en-GB" dirty="0" err="1"/>
              <a:t>slabih</a:t>
            </a:r>
            <a:r>
              <a:rPr lang="en-GB" dirty="0"/>
              <a:t> </a:t>
            </a:r>
            <a:r>
              <a:rPr lang="en-GB" dirty="0" err="1"/>
              <a:t>magnetskih</a:t>
            </a:r>
            <a:r>
              <a:rPr lang="en-GB" dirty="0"/>
              <a:t> </a:t>
            </a:r>
            <a:r>
              <a:rPr lang="en-GB" dirty="0" err="1"/>
              <a:t>polja</a:t>
            </a:r>
            <a:r>
              <a:rPr lang="en-GB" dirty="0"/>
              <a:t> [7-9]. </a:t>
            </a:r>
            <a:r>
              <a:rPr lang="en-GB" dirty="0" err="1"/>
              <a:t>Više-Osim</a:t>
            </a:r>
            <a:r>
              <a:rPr lang="en-GB" dirty="0"/>
              <a:t> toga, </a:t>
            </a:r>
            <a:r>
              <a:rPr lang="en-GB" dirty="0" err="1"/>
              <a:t>primjenu</a:t>
            </a:r>
            <a:r>
              <a:rPr lang="en-GB" dirty="0"/>
              <a:t> </a:t>
            </a:r>
            <a:r>
              <a:rPr lang="en-GB" dirty="0" err="1"/>
              <a:t>superparamagnetskih</a:t>
            </a:r>
            <a:r>
              <a:rPr lang="en-GB" dirty="0"/>
              <a:t> </a:t>
            </a:r>
            <a:r>
              <a:rPr lang="en-GB" dirty="0" err="1"/>
              <a:t>nanočestica</a:t>
            </a:r>
            <a:r>
              <a:rPr lang="en-GB" dirty="0"/>
              <a:t> </a:t>
            </a:r>
            <a:r>
              <a:rPr lang="en-GB" dirty="0" err="1"/>
              <a:t>karakterizira</a:t>
            </a:r>
            <a:r>
              <a:rPr lang="en-GB" dirty="0"/>
              <a:t> </a:t>
            </a:r>
            <a:r>
              <a:rPr lang="en-GB" dirty="0" err="1"/>
              <a:t>mogućnostodabira</a:t>
            </a:r>
            <a:r>
              <a:rPr lang="en-GB" dirty="0"/>
              <a:t> </a:t>
            </a:r>
            <a:r>
              <a:rPr lang="en-GB" dirty="0" err="1"/>
              <a:t>lokalizacije</a:t>
            </a:r>
            <a:r>
              <a:rPr lang="en-GB" dirty="0"/>
              <a:t> </a:t>
            </a:r>
            <a:r>
              <a:rPr lang="en-GB" dirty="0" err="1"/>
              <a:t>medikamentozne</a:t>
            </a:r>
            <a:r>
              <a:rPr lang="en-GB" dirty="0"/>
              <a:t> </a:t>
            </a:r>
            <a:r>
              <a:rPr lang="en-GB" dirty="0" err="1"/>
              <a:t>terapije</a:t>
            </a:r>
            <a:r>
              <a:rPr lang="en-GB" dirty="0"/>
              <a:t>. Na </a:t>
            </a:r>
            <a:r>
              <a:rPr lang="en-GB" dirty="0" err="1"/>
              <a:t>taj</a:t>
            </a:r>
            <a:r>
              <a:rPr lang="en-GB" dirty="0"/>
              <a:t> </a:t>
            </a:r>
            <a:r>
              <a:rPr lang="en-GB" dirty="0" err="1"/>
              <a:t>način</a:t>
            </a:r>
            <a:r>
              <a:rPr lang="en-GB" dirty="0"/>
              <a:t> problem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proizlazi</a:t>
            </a:r>
            <a:r>
              <a:rPr lang="en-GB" dirty="0"/>
              <a:t> </a:t>
            </a:r>
            <a:r>
              <a:rPr lang="en-GB" dirty="0" err="1"/>
              <a:t>izniska</a:t>
            </a:r>
            <a:r>
              <a:rPr lang="en-GB" dirty="0"/>
              <a:t> </a:t>
            </a:r>
            <a:r>
              <a:rPr lang="en-GB" dirty="0" err="1"/>
              <a:t>topljivost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nestabilnost</a:t>
            </a:r>
            <a:r>
              <a:rPr lang="en-GB" dirty="0"/>
              <a:t> </a:t>
            </a:r>
            <a:r>
              <a:rPr lang="en-GB" dirty="0" err="1"/>
              <a:t>flavonoida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takvih</a:t>
            </a:r>
            <a:r>
              <a:rPr lang="en-GB" dirty="0"/>
              <a:t> </a:t>
            </a:r>
            <a:r>
              <a:rPr lang="en-GB" dirty="0" err="1"/>
              <a:t>lijekova</a:t>
            </a:r>
            <a:r>
              <a:rPr lang="en-GB" dirty="0"/>
              <a:t> </a:t>
            </a:r>
            <a:r>
              <a:rPr lang="en-GB" dirty="0" err="1"/>
              <a:t>uvelike</a:t>
            </a:r>
            <a:r>
              <a:rPr lang="en-GB" dirty="0"/>
              <a:t> se </a:t>
            </a:r>
            <a:r>
              <a:rPr lang="en-GB" dirty="0" err="1"/>
              <a:t>zaobilaze</a:t>
            </a:r>
            <a:r>
              <a:rPr lang="en-GB" dirty="0"/>
              <a:t>. </a:t>
            </a:r>
            <a:r>
              <a:rPr lang="en-GB" dirty="0" err="1"/>
              <a:t>Više-više</a:t>
            </a:r>
            <a:r>
              <a:rPr lang="en-GB" dirty="0"/>
              <a:t>, </a:t>
            </a:r>
            <a:r>
              <a:rPr lang="en-GB" dirty="0" err="1"/>
              <a:t>superparamagnetske</a:t>
            </a:r>
            <a:r>
              <a:rPr lang="en-GB" dirty="0"/>
              <a:t> </a:t>
            </a:r>
            <a:r>
              <a:rPr lang="en-GB" dirty="0" err="1"/>
              <a:t>nanočestice</a:t>
            </a:r>
            <a:r>
              <a:rPr lang="en-GB" dirty="0"/>
              <a:t> </a:t>
            </a:r>
            <a:r>
              <a:rPr lang="en-GB" dirty="0" err="1"/>
              <a:t>željeza</a:t>
            </a:r>
            <a:r>
              <a:rPr lang="en-GB" dirty="0"/>
              <a:t> </a:t>
            </a:r>
            <a:r>
              <a:rPr lang="en-GB" dirty="0" err="1"/>
              <a:t>odobrio</a:t>
            </a:r>
            <a:r>
              <a:rPr lang="en-GB" dirty="0"/>
              <a:t> je U.S. Food </a:t>
            </a:r>
            <a:r>
              <a:rPr lang="en-GB" dirty="0" err="1"/>
              <a:t>andUprava</a:t>
            </a:r>
            <a:r>
              <a:rPr lang="en-GB" dirty="0"/>
              <a:t> </a:t>
            </a:r>
            <a:r>
              <a:rPr lang="en-GB" dirty="0" err="1"/>
              <a:t>za</a:t>
            </a:r>
            <a:r>
              <a:rPr lang="en-GB" dirty="0"/>
              <a:t> </a:t>
            </a:r>
            <a:r>
              <a:rPr lang="en-GB" dirty="0" err="1"/>
              <a:t>lijekove</a:t>
            </a:r>
            <a:r>
              <a:rPr lang="en-GB" dirty="0"/>
              <a:t> (FDA). </a:t>
            </a:r>
            <a:r>
              <a:rPr lang="en-GB" dirty="0" err="1"/>
              <a:t>Stoga</a:t>
            </a:r>
            <a:r>
              <a:rPr lang="en-GB" dirty="0"/>
              <a:t> se </a:t>
            </a:r>
            <a:r>
              <a:rPr lang="en-GB" dirty="0" err="1"/>
              <a:t>njihova</a:t>
            </a:r>
            <a:r>
              <a:rPr lang="en-GB" dirty="0"/>
              <a:t> </a:t>
            </a:r>
            <a:r>
              <a:rPr lang="en-GB" dirty="0" err="1"/>
              <a:t>primjena</a:t>
            </a:r>
            <a:r>
              <a:rPr lang="en-GB" dirty="0"/>
              <a:t> ne </a:t>
            </a:r>
            <a:r>
              <a:rPr lang="en-GB" dirty="0" err="1"/>
              <a:t>proteže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terenubiomedicine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području</a:t>
            </a:r>
            <a:r>
              <a:rPr lang="en-GB" dirty="0"/>
              <a:t> </a:t>
            </a:r>
            <a:r>
              <a:rPr lang="en-GB" dirty="0" err="1"/>
              <a:t>hrane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bi se </a:t>
            </a:r>
            <a:r>
              <a:rPr lang="en-GB" dirty="0" err="1"/>
              <a:t>povećala</a:t>
            </a:r>
            <a:r>
              <a:rPr lang="en-GB" dirty="0"/>
              <a:t> </a:t>
            </a:r>
            <a:r>
              <a:rPr lang="en-GB" dirty="0" err="1"/>
              <a:t>njezina</a:t>
            </a:r>
            <a:r>
              <a:rPr lang="en-GB" dirty="0"/>
              <a:t> </a:t>
            </a:r>
            <a:r>
              <a:rPr lang="en-GB" dirty="0" err="1"/>
              <a:t>hranjiva</a:t>
            </a:r>
            <a:r>
              <a:rPr lang="en-GB" dirty="0"/>
              <a:t> </a:t>
            </a:r>
            <a:r>
              <a:rPr lang="en-GB" dirty="0" err="1"/>
              <a:t>vrijednost</a:t>
            </a:r>
            <a:r>
              <a:rPr lang="en-GB" dirty="0"/>
              <a:t>. </a:t>
            </a:r>
            <a:r>
              <a:rPr lang="en-GB" dirty="0" err="1"/>
              <a:t>Rezultati</a:t>
            </a:r>
            <a:r>
              <a:rPr lang="en-GB" dirty="0"/>
              <a:t> </a:t>
            </a:r>
            <a:r>
              <a:rPr lang="en-GB" dirty="0" err="1"/>
              <a:t>dobiveni</a:t>
            </a:r>
            <a:r>
              <a:rPr lang="en-GB" dirty="0"/>
              <a:t> u </a:t>
            </a:r>
            <a:r>
              <a:rPr lang="en-GB" dirty="0" err="1"/>
              <a:t>ovoj</a:t>
            </a:r>
            <a:r>
              <a:rPr lang="en-GB" dirty="0"/>
              <a:t> </a:t>
            </a:r>
            <a:r>
              <a:rPr lang="en-GB" dirty="0" err="1"/>
              <a:t>studiji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se </a:t>
            </a:r>
            <a:r>
              <a:rPr lang="en-GB" dirty="0" err="1"/>
              <a:t>primijeniti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otpuštanje</a:t>
            </a:r>
            <a:r>
              <a:rPr lang="en-GB" dirty="0"/>
              <a:t> </a:t>
            </a:r>
            <a:r>
              <a:rPr lang="en-GB" dirty="0" err="1"/>
              <a:t>netopljivih</a:t>
            </a:r>
            <a:r>
              <a:rPr lang="en-GB" dirty="0"/>
              <a:t> </a:t>
            </a:r>
            <a:r>
              <a:rPr lang="en-GB" dirty="0" err="1"/>
              <a:t>flavonoida</a:t>
            </a:r>
            <a:r>
              <a:rPr lang="en-GB" dirty="0"/>
              <a:t> u </a:t>
            </a:r>
            <a:r>
              <a:rPr lang="en-GB" dirty="0" err="1"/>
              <a:t>vodenojsuspenzije</a:t>
            </a:r>
            <a:r>
              <a:rPr lang="en-GB" dirty="0"/>
              <a:t> </a:t>
            </a:r>
            <a:r>
              <a:rPr lang="en-GB" dirty="0" err="1"/>
              <a:t>općenito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B5469-C8A3-49F9-B73B-F1C0DF4CF1B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4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0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6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5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4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4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96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7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7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5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4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279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3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1.png"/><Relationship Id="rId5" Type="http://schemas.openxmlformats.org/officeDocument/2006/relationships/image" Target="../media/image36.emf"/><Relationship Id="rId10" Type="http://schemas.openxmlformats.org/officeDocument/2006/relationships/image" Target="../media/image4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0453" y="757032"/>
            <a:ext cx="10554159" cy="159596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Palatino Linotype" panose="02040502050505030304" pitchFamily="18" charset="0"/>
                <a:cs typeface="Calibri" panose="020F0502020204030204" pitchFamily="34" charset="0"/>
              </a:rPr>
              <a:t>Controlled Release of Insoluble and Unstable Flavonoids from Magnetic Nanocarriers by External Magnetic Fields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21667"/>
            <a:ext cx="7542212" cy="1947333"/>
          </a:xfrm>
        </p:spPr>
        <p:txBody>
          <a:bodyPr/>
          <a:lstStyle/>
          <a:p>
            <a:pPr algn="r"/>
            <a:r>
              <a:rPr lang="hr-HR" b="1" dirty="0">
                <a:latin typeface="Palatino Linotype" panose="02040502050505030304" pitchFamily="18" charset="0"/>
              </a:rPr>
              <a:t>Suzana Šegota</a:t>
            </a:r>
            <a:r>
              <a:rPr lang="en-US" b="1" dirty="0">
                <a:latin typeface="Palatino Linotype" panose="02040502050505030304" pitchFamily="18" charset="0"/>
              </a:rPr>
              <a:t> and Lucija </a:t>
            </a:r>
            <a:r>
              <a:rPr lang="en-US" b="1" dirty="0" err="1">
                <a:latin typeface="Palatino Linotype" panose="02040502050505030304" pitchFamily="18" charset="0"/>
              </a:rPr>
              <a:t>Mandić</a:t>
            </a:r>
            <a:endParaRPr lang="hr-HR" b="1" dirty="0">
              <a:latin typeface="Palatino Linotype" panose="02040502050505030304" pitchFamily="18" charset="0"/>
            </a:endParaRPr>
          </a:p>
          <a:p>
            <a:pPr algn="r"/>
            <a:r>
              <a:rPr lang="en-US" dirty="0">
                <a:latin typeface="Palatino Linotype" panose="02040502050505030304" pitchFamily="18" charset="0"/>
              </a:rPr>
              <a:t>Laboratory for </a:t>
            </a:r>
            <a:r>
              <a:rPr lang="en-US" dirty="0" err="1">
                <a:latin typeface="Palatino Linotype" panose="02040502050505030304" pitchFamily="18" charset="0"/>
              </a:rPr>
              <a:t>biocolloids</a:t>
            </a:r>
            <a:r>
              <a:rPr lang="en-US" dirty="0">
                <a:latin typeface="Palatino Linotype" panose="02040502050505030304" pitchFamily="18" charset="0"/>
              </a:rPr>
              <a:t> and surface chemistry</a:t>
            </a:r>
            <a:endParaRPr lang="hr-HR" dirty="0">
              <a:latin typeface="Palatino Linotype" panose="02040502050505030304" pitchFamily="18" charset="0"/>
            </a:endParaRPr>
          </a:p>
          <a:p>
            <a:pPr algn="r"/>
            <a:r>
              <a:rPr lang="hr-HR" dirty="0">
                <a:latin typeface="Palatino Linotype" panose="02040502050505030304" pitchFamily="18" charset="0"/>
              </a:rPr>
              <a:t>Division of Physical Chemistry</a:t>
            </a:r>
            <a:endParaRPr lang="en-US" dirty="0">
              <a:latin typeface="Palatino Linotype" panose="02040502050505030304" pitchFamily="18" charset="0"/>
            </a:endParaRPr>
          </a:p>
          <a:p>
            <a:pPr algn="r"/>
            <a:r>
              <a:rPr lang="hr-HR" dirty="0">
                <a:latin typeface="Palatino Linotype" panose="02040502050505030304" pitchFamily="18" charset="0"/>
              </a:rPr>
              <a:t>Ruđer Bošković</a:t>
            </a:r>
            <a:r>
              <a:rPr lang="en-US" dirty="0">
                <a:latin typeface="Palatino Linotype" panose="02040502050505030304" pitchFamily="18" charset="0"/>
              </a:rPr>
              <a:t> Institute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11889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2593089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Mihael\Downloads\IRB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4027" y="4995333"/>
            <a:ext cx="1107010" cy="77117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F28CF9-E8FD-4696-9180-813C09C15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53" y="6210040"/>
            <a:ext cx="2524478" cy="4239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EB3C78-AB34-4B44-8810-BE6EC824DCC5}"/>
              </a:ext>
            </a:extLst>
          </p:cNvPr>
          <p:cNvSpPr txBox="1"/>
          <p:nvPr/>
        </p:nvSpPr>
        <p:spPr>
          <a:xfrm>
            <a:off x="3474931" y="6246111"/>
            <a:ext cx="266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Brno, 10.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1563034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943" y="116114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Overview</a:t>
            </a:r>
            <a:endParaRPr lang="en-GB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65534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19199" y="1625600"/>
            <a:ext cx="37978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Palatino Linotype" panose="02040502050505030304" pitchFamily="18" charset="0"/>
              </a:rPr>
              <a:t>Introduction</a:t>
            </a:r>
            <a:endParaRPr lang="hr-HR" sz="2000" b="1" dirty="0">
              <a:latin typeface="Palatino Linotype" panose="02040502050505030304" pitchFamily="18" charset="0"/>
            </a:endParaRPr>
          </a:p>
          <a:p>
            <a:endParaRPr lang="hr-HR" sz="2000" b="1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Palatino Linotype" panose="02040502050505030304" pitchFamily="18" charset="0"/>
              </a:rPr>
              <a:t>Overview of recent research</a:t>
            </a:r>
            <a:endParaRPr lang="hr-HR" sz="2000" b="1" dirty="0">
              <a:latin typeface="Palatino Linotype" panose="02040502050505030304" pitchFamily="18" charset="0"/>
            </a:endParaRPr>
          </a:p>
          <a:p>
            <a:endParaRPr lang="hr-HR" sz="20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8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258957868"/>
              </p:ext>
            </p:extLst>
          </p:nvPr>
        </p:nvGraphicFramePr>
        <p:xfrm>
          <a:off x="3483429" y="617183"/>
          <a:ext cx="8382000" cy="6197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3810" y="67036"/>
            <a:ext cx="3453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Neurodegenerative diseases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520391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Prirodni lek za neurodegenerativne bolesti? - Blog magaz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67" y="900565"/>
            <a:ext cx="1688701" cy="157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90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70256281"/>
              </p:ext>
            </p:extLst>
          </p:nvPr>
        </p:nvGraphicFramePr>
        <p:xfrm>
          <a:off x="790831" y="0"/>
          <a:ext cx="11145795" cy="6771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0065" y="6448337"/>
            <a:ext cx="608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Hollman and </a:t>
            </a:r>
            <a:r>
              <a:rPr lang="en-US" dirty="0" err="1">
                <a:latin typeface="Palatino Linotype" panose="02040502050505030304" pitchFamily="18" charset="0"/>
              </a:rPr>
              <a:t>Katan</a:t>
            </a:r>
            <a:r>
              <a:rPr lang="hr-HR" dirty="0">
                <a:latin typeface="Palatino Linotype" panose="02040502050505030304" pitchFamily="18" charset="0"/>
              </a:rPr>
              <a:t>,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i="1" dirty="0">
                <a:latin typeface="Palatino Linotype" panose="02040502050505030304" pitchFamily="18" charset="0"/>
              </a:rPr>
              <a:t>Food </a:t>
            </a:r>
            <a:r>
              <a:rPr lang="en-US" i="1" dirty="0" err="1">
                <a:latin typeface="Palatino Linotype" panose="02040502050505030304" pitchFamily="18" charset="0"/>
              </a:rPr>
              <a:t>Chem.Toxicol</a:t>
            </a:r>
            <a:r>
              <a:rPr lang="en-US" i="1" dirty="0">
                <a:latin typeface="Palatino Linotype" panose="02040502050505030304" pitchFamily="18" charset="0"/>
              </a:rPr>
              <a:t>.</a:t>
            </a:r>
            <a:r>
              <a:rPr lang="en-US" b="1" i="1" dirty="0">
                <a:latin typeface="Palatino Linotype" panose="02040502050505030304" pitchFamily="18" charset="0"/>
              </a:rPr>
              <a:t> </a:t>
            </a:r>
            <a:r>
              <a:rPr lang="en-US" b="1" dirty="0">
                <a:latin typeface="Palatino Linotype" panose="02040502050505030304" pitchFamily="18" charset="0"/>
              </a:rPr>
              <a:t>37 </a:t>
            </a:r>
            <a:r>
              <a:rPr lang="en-US" dirty="0">
                <a:latin typeface="Palatino Linotype" panose="02040502050505030304" pitchFamily="18" charset="0"/>
              </a:rPr>
              <a:t>(1999) 937–942.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20130" y="88669"/>
            <a:ext cx="148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Flavonoid</a:t>
            </a:r>
            <a:r>
              <a:rPr lang="en-US" sz="2000" b="1" dirty="0">
                <a:latin typeface="Palatino Linotype" panose="02040502050505030304" pitchFamily="18" charset="0"/>
              </a:rPr>
              <a:t>s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1889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68D5E4-3A39-47AA-8283-EF7C8D46E1EE}"/>
              </a:ext>
            </a:extLst>
          </p:cNvPr>
          <p:cNvSpPr txBox="1"/>
          <p:nvPr/>
        </p:nvSpPr>
        <p:spPr>
          <a:xfrm>
            <a:off x="2827282" y="2469932"/>
            <a:ext cx="12970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FLAVONOLS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A37213-CC56-477C-BC13-1559BF1936D2}"/>
              </a:ext>
            </a:extLst>
          </p:cNvPr>
          <p:cNvSpPr txBox="1"/>
          <p:nvPr/>
        </p:nvSpPr>
        <p:spPr>
          <a:xfrm>
            <a:off x="8297917" y="2089338"/>
            <a:ext cx="104201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FLAVONS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7BC58-AA57-4327-8587-2DCE11A4A890}"/>
              </a:ext>
            </a:extLst>
          </p:cNvPr>
          <p:cNvSpPr txBox="1"/>
          <p:nvPr/>
        </p:nvSpPr>
        <p:spPr>
          <a:xfrm>
            <a:off x="1181898" y="4770520"/>
            <a:ext cx="19044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ANTHOCYANIDINS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EC00D-0C1B-4A27-B9E9-3BC445CDBFA6}"/>
              </a:ext>
            </a:extLst>
          </p:cNvPr>
          <p:cNvSpPr txBox="1"/>
          <p:nvPr/>
        </p:nvSpPr>
        <p:spPr>
          <a:xfrm>
            <a:off x="9905999" y="4346028"/>
            <a:ext cx="148123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ISOFLAVONES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1D018A-7AB3-4103-AC90-327B973606CC}"/>
              </a:ext>
            </a:extLst>
          </p:cNvPr>
          <p:cNvSpPr txBox="1"/>
          <p:nvPr/>
        </p:nvSpPr>
        <p:spPr>
          <a:xfrm>
            <a:off x="4230414" y="5955895"/>
            <a:ext cx="130228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FLAVANONS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83A1B1-E042-464F-A6BD-FBA098C22B15}"/>
              </a:ext>
            </a:extLst>
          </p:cNvPr>
          <p:cNvSpPr txBox="1"/>
          <p:nvPr/>
        </p:nvSpPr>
        <p:spPr>
          <a:xfrm>
            <a:off x="7516645" y="5955895"/>
            <a:ext cx="153490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FLAVAN-3-OLS</a:t>
            </a:r>
          </a:p>
        </p:txBody>
      </p:sp>
    </p:spTree>
    <p:extLst>
      <p:ext uri="{BB962C8B-B14F-4D97-AF65-F5344CB8AC3E}">
        <p14:creationId xmlns:p14="http://schemas.microsoft.com/office/powerpoint/2010/main" val="205949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73782924"/>
              </p:ext>
            </p:extLst>
          </p:nvPr>
        </p:nvGraphicFramePr>
        <p:xfrm>
          <a:off x="118533" y="561974"/>
          <a:ext cx="11938000" cy="614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0722" y="6040813"/>
            <a:ext cx="3612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Palatino Linotype" panose="02040502050505030304" pitchFamily="18" charset="0"/>
              </a:rPr>
              <a:t>Razmara</a:t>
            </a:r>
            <a:r>
              <a:rPr lang="it-IT" dirty="0">
                <a:latin typeface="Palatino Linotype" panose="02040502050505030304" pitchFamily="18" charset="0"/>
              </a:rPr>
              <a:t> et al., </a:t>
            </a:r>
            <a:r>
              <a:rPr lang="it-IT" i="1" dirty="0">
                <a:latin typeface="Palatino Linotype" panose="02040502050505030304" pitchFamily="18" charset="0"/>
              </a:rPr>
              <a:t>J. </a:t>
            </a:r>
            <a:r>
              <a:rPr lang="it-IT" i="1" dirty="0" err="1">
                <a:latin typeface="Palatino Linotype" panose="02040502050505030304" pitchFamily="18" charset="0"/>
              </a:rPr>
              <a:t>Chem</a:t>
            </a:r>
            <a:r>
              <a:rPr lang="it-IT" i="1" dirty="0">
                <a:latin typeface="Palatino Linotype" panose="02040502050505030304" pitchFamily="18" charset="0"/>
              </a:rPr>
              <a:t>. </a:t>
            </a:r>
            <a:r>
              <a:rPr lang="it-IT" i="1" dirty="0" err="1">
                <a:latin typeface="Palatino Linotype" panose="02040502050505030304" pitchFamily="18" charset="0"/>
              </a:rPr>
              <a:t>Eng</a:t>
            </a:r>
            <a:r>
              <a:rPr lang="it-IT" i="1" dirty="0">
                <a:latin typeface="Palatino Linotype" panose="02040502050505030304" pitchFamily="18" charset="0"/>
              </a:rPr>
              <a:t>. Da</a:t>
            </a:r>
            <a:r>
              <a:rPr lang="hr-HR" i="1" dirty="0">
                <a:latin typeface="Palatino Linotype" panose="02040502050505030304" pitchFamily="18" charset="0"/>
              </a:rPr>
              <a:t>t</a:t>
            </a:r>
            <a:r>
              <a:rPr lang="it-IT" i="1" dirty="0">
                <a:latin typeface="Palatino Linotype" panose="02040502050505030304" pitchFamily="18" charset="0"/>
              </a:rPr>
              <a:t>a</a:t>
            </a:r>
            <a:r>
              <a:rPr lang="hr-HR" i="1" dirty="0">
                <a:latin typeface="Palatino Linotype" panose="02040502050505030304" pitchFamily="18" charset="0"/>
              </a:rPr>
              <a:t> </a:t>
            </a:r>
            <a:r>
              <a:rPr lang="it-IT" i="1" dirty="0">
                <a:latin typeface="Palatino Linotype" panose="02040502050505030304" pitchFamily="18" charset="0"/>
              </a:rPr>
              <a:t> </a:t>
            </a:r>
            <a:r>
              <a:rPr lang="hr-HR" b="1" dirty="0">
                <a:latin typeface="Palatino Linotype" panose="02040502050505030304" pitchFamily="18" charset="0"/>
              </a:rPr>
              <a:t>55</a:t>
            </a:r>
            <a:r>
              <a:rPr lang="hr-HR" i="1" dirty="0">
                <a:latin typeface="Palatino Linotype" panose="02040502050505030304" pitchFamily="18" charset="0"/>
              </a:rPr>
              <a:t> </a:t>
            </a:r>
            <a:r>
              <a:rPr lang="it-IT" dirty="0">
                <a:latin typeface="Palatino Linotype" panose="02040502050505030304" pitchFamily="18" charset="0"/>
              </a:rPr>
              <a:t>(2010) 3934-3936</a:t>
            </a:r>
            <a:endParaRPr lang="en-GB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7226" y="6010870"/>
            <a:ext cx="316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Maini et al.</a:t>
            </a:r>
            <a:r>
              <a:rPr lang="hr-HR" dirty="0">
                <a:latin typeface="Palatino Linotype" panose="02040502050505030304" pitchFamily="18" charset="0"/>
              </a:rPr>
              <a:t>,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i="1" dirty="0">
                <a:latin typeface="Palatino Linotype" panose="02040502050505030304" pitchFamily="18" charset="0"/>
              </a:rPr>
              <a:t>J</a:t>
            </a:r>
            <a:r>
              <a:rPr lang="hr-HR" i="1" dirty="0">
                <a:latin typeface="Palatino Linotype" panose="02040502050505030304" pitchFamily="18" charset="0"/>
              </a:rPr>
              <a:t>. </a:t>
            </a:r>
            <a:r>
              <a:rPr lang="hr-HR" i="1" dirty="0" err="1">
                <a:latin typeface="Palatino Linotype" panose="02040502050505030304" pitchFamily="18" charset="0"/>
              </a:rPr>
              <a:t>Agr</a:t>
            </a:r>
            <a:r>
              <a:rPr lang="hr-HR" i="1" dirty="0">
                <a:latin typeface="Palatino Linotype" panose="02040502050505030304" pitchFamily="18" charset="0"/>
              </a:rPr>
              <a:t>. </a:t>
            </a:r>
            <a:r>
              <a:rPr lang="hr-HR" i="1" dirty="0" err="1">
                <a:latin typeface="Palatino Linotype" panose="02040502050505030304" pitchFamily="18" charset="0"/>
              </a:rPr>
              <a:t>Food</a:t>
            </a:r>
            <a:r>
              <a:rPr lang="hr-HR" i="1" dirty="0">
                <a:latin typeface="Palatino Linotype" panose="02040502050505030304" pitchFamily="18" charset="0"/>
              </a:rPr>
              <a:t> </a:t>
            </a:r>
            <a:r>
              <a:rPr lang="hr-HR" i="1" dirty="0" err="1">
                <a:latin typeface="Palatino Linotype" panose="02040502050505030304" pitchFamily="18" charset="0"/>
              </a:rPr>
              <a:t>Chem</a:t>
            </a:r>
            <a:r>
              <a:rPr lang="hr-HR" i="1" dirty="0">
                <a:latin typeface="Palatino Linotype" panose="02040502050505030304" pitchFamily="18" charset="0"/>
              </a:rPr>
              <a:t>. </a:t>
            </a:r>
            <a:r>
              <a:rPr lang="hr-HR" b="1" dirty="0">
                <a:latin typeface="Palatino Linotype" panose="02040502050505030304" pitchFamily="18" charset="0"/>
              </a:rPr>
              <a:t>60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en-US" dirty="0">
                <a:latin typeface="Palatino Linotype" panose="02040502050505030304" pitchFamily="18" charset="0"/>
              </a:rPr>
              <a:t>(2012)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en-US" dirty="0">
                <a:latin typeface="Palatino Linotype" panose="02040502050505030304" pitchFamily="18" charset="0"/>
              </a:rPr>
              <a:t>6966-6976.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368088" y="3055778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i="1" dirty="0">
                <a:latin typeface="Palatino Linotype" panose="02040502050505030304" pitchFamily="18" charset="0"/>
              </a:rPr>
              <a:t>t</a:t>
            </a:r>
            <a:r>
              <a:rPr lang="hr-HR" dirty="0">
                <a:latin typeface="Palatino Linotype" panose="02040502050505030304" pitchFamily="18" charset="0"/>
              </a:rPr>
              <a:t> = 1 h </a:t>
            </a:r>
          </a:p>
          <a:p>
            <a:r>
              <a:rPr lang="hr-HR" dirty="0">
                <a:latin typeface="Palatino Linotype" panose="02040502050505030304" pitchFamily="18" charset="0"/>
              </a:rPr>
              <a:t>DMEM</a:t>
            </a:r>
            <a:endParaRPr lang="en-GB" dirty="0"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44499" y="6010870"/>
            <a:ext cx="28937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>
                <a:latin typeface="Palatino Linotype" panose="02040502050505030304" pitchFamily="18" charset="0"/>
              </a:rPr>
              <a:t>Kumar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hr-HR" dirty="0" err="1">
                <a:latin typeface="Palatino Linotype" panose="02040502050505030304" pitchFamily="18" charset="0"/>
              </a:rPr>
              <a:t>et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hr-HR" dirty="0" err="1">
                <a:latin typeface="Palatino Linotype" panose="02040502050505030304" pitchFamily="18" charset="0"/>
              </a:rPr>
              <a:t>al</a:t>
            </a:r>
            <a:r>
              <a:rPr lang="hr-HR" dirty="0">
                <a:latin typeface="Palatino Linotype" panose="02040502050505030304" pitchFamily="18" charset="0"/>
              </a:rPr>
              <a:t>., </a:t>
            </a:r>
            <a:r>
              <a:rPr lang="hr-HR" i="1" dirty="0" err="1">
                <a:latin typeface="Palatino Linotype" panose="02040502050505030304" pitchFamily="18" charset="0"/>
              </a:rPr>
              <a:t>Int</a:t>
            </a:r>
            <a:r>
              <a:rPr lang="hr-HR" i="1" dirty="0">
                <a:latin typeface="Palatino Linotype" panose="02040502050505030304" pitchFamily="18" charset="0"/>
              </a:rPr>
              <a:t>. J </a:t>
            </a:r>
            <a:r>
              <a:rPr lang="hr-HR" i="1" dirty="0" err="1">
                <a:latin typeface="Palatino Linotype" panose="02040502050505030304" pitchFamily="18" charset="0"/>
              </a:rPr>
              <a:t>Pharm</a:t>
            </a:r>
            <a:r>
              <a:rPr lang="hr-HR" dirty="0">
                <a:latin typeface="Palatino Linotype" panose="02040502050505030304" pitchFamily="18" charset="0"/>
              </a:rPr>
              <a:t>.  </a:t>
            </a:r>
          </a:p>
          <a:p>
            <a:r>
              <a:rPr lang="hr-HR" b="1" dirty="0">
                <a:latin typeface="Palatino Linotype" panose="02040502050505030304" pitchFamily="18" charset="0"/>
              </a:rPr>
              <a:t>515</a:t>
            </a:r>
            <a:r>
              <a:rPr lang="hr-HR" dirty="0">
                <a:latin typeface="Palatino Linotype" panose="02040502050505030304" pitchFamily="18" charset="0"/>
              </a:rPr>
              <a:t> (</a:t>
            </a:r>
            <a:r>
              <a:rPr lang="en-US" dirty="0">
                <a:latin typeface="Palatino Linotype" panose="02040502050505030304" pitchFamily="18" charset="0"/>
              </a:rPr>
              <a:t>2016</a:t>
            </a:r>
            <a:r>
              <a:rPr lang="hr-HR" dirty="0">
                <a:latin typeface="Palatino Linotype" panose="02040502050505030304" pitchFamily="18" charset="0"/>
              </a:rPr>
              <a:t>)</a:t>
            </a:r>
            <a:r>
              <a:rPr lang="en-US" dirty="0">
                <a:latin typeface="Palatino Linotype" panose="02040502050505030304" pitchFamily="18" charset="0"/>
              </a:rPr>
              <a:t> 307-314</a:t>
            </a:r>
            <a:r>
              <a:rPr lang="hr-HR" dirty="0"/>
              <a:t>.</a:t>
            </a:r>
            <a:endParaRPr lang="en-US" dirty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9555903" y="3269019"/>
            <a:ext cx="1710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latin typeface="Palatino Linotype" panose="02040502050505030304" pitchFamily="18" charset="0"/>
              </a:rPr>
              <a:t>Doza = 50 mg/kg</a:t>
            </a:r>
            <a:endParaRPr lang="en-US" sz="1600" dirty="0">
              <a:latin typeface="Palatino Linotype" panose="02040502050505030304" pitchFamily="18" charset="0"/>
            </a:endParaRPr>
          </a:p>
          <a:p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2729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0981" y="-31423"/>
            <a:ext cx="3203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r-HR" sz="2000" b="1" dirty="0">
                <a:latin typeface="Palatino Linotype" panose="02040502050505030304" pitchFamily="18" charset="0"/>
              </a:rPr>
              <a:t>Application of flavonoids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10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516" y="4393414"/>
            <a:ext cx="2395327" cy="988211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hr-HR" sz="2000" dirty="0">
                <a:latin typeface="Palatino Linotype" panose="02040502050505030304" pitchFamily="18" charset="0"/>
              </a:rPr>
              <a:t>P19 neuron</a:t>
            </a:r>
            <a:r>
              <a:rPr lang="en-US" sz="2000" dirty="0">
                <a:latin typeface="Palatino Linotype" panose="02040502050505030304" pitchFamily="18" charset="0"/>
              </a:rPr>
              <a:t>s</a:t>
            </a:r>
            <a:endParaRPr lang="hr-HR" sz="2000" dirty="0">
              <a:latin typeface="Palatino Linotype" panose="0204050205050503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hr-HR" sz="2000" dirty="0">
                <a:latin typeface="Palatino Linotype" panose="02040502050505030304" pitchFamily="18" charset="0"/>
              </a:rPr>
              <a:t>Neuroblastom</a:t>
            </a:r>
            <a:r>
              <a:rPr lang="en-US" sz="2000" dirty="0">
                <a:latin typeface="Palatino Linotype" panose="02040502050505030304" pitchFamily="18" charset="0"/>
              </a:rPr>
              <a:t>s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latin typeface="Palatino Linotype" panose="02040502050505030304" pitchFamily="18" charset="0"/>
              </a:rPr>
              <a:t>SH -SY5Y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3423232" y="1160521"/>
            <a:ext cx="4824536" cy="6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6" name="TextBox 5"/>
          <p:cNvSpPr txBox="1"/>
          <p:nvPr/>
        </p:nvSpPr>
        <p:spPr>
          <a:xfrm>
            <a:off x="3417032" y="1183117"/>
            <a:ext cx="4824536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Inhibition of lipid peroxidation by flavonoids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0708" y="2544159"/>
            <a:ext cx="2304256" cy="1397220"/>
          </a:xfrm>
          <a:prstGeom prst="roundRect">
            <a:avLst>
              <a:gd name="adj" fmla="val 982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8" name="TextBox 7"/>
          <p:cNvSpPr txBox="1"/>
          <p:nvPr/>
        </p:nvSpPr>
        <p:spPr>
          <a:xfrm>
            <a:off x="545207" y="2595187"/>
            <a:ext cx="2238526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Interaction between flavonoids and lipid bilayers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67493" y="2552473"/>
            <a:ext cx="2304256" cy="1075497"/>
          </a:xfrm>
          <a:prstGeom prst="roundRect">
            <a:avLst>
              <a:gd name="adj" fmla="val 83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0" name="TextBox 9"/>
          <p:cNvSpPr txBox="1"/>
          <p:nvPr/>
        </p:nvSpPr>
        <p:spPr>
          <a:xfrm>
            <a:off x="3417031" y="2595135"/>
            <a:ext cx="223395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Protection of lipid bilayers during peroxidation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1816100" y="2024617"/>
            <a:ext cx="4019400" cy="5197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5872504" y="1637670"/>
            <a:ext cx="0" cy="3869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5829300" y="2024617"/>
            <a:ext cx="4111324" cy="5501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085930" y="2583192"/>
            <a:ext cx="2702780" cy="1397219"/>
          </a:xfrm>
          <a:prstGeom prst="roundRect">
            <a:avLst>
              <a:gd name="adj" fmla="val 742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5" name="TextBox 14"/>
          <p:cNvSpPr txBox="1"/>
          <p:nvPr/>
        </p:nvSpPr>
        <p:spPr>
          <a:xfrm>
            <a:off x="9159350" y="2612057"/>
            <a:ext cx="262936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Instability of flavonoids and preparations of nanocarriers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14888" y="2552473"/>
            <a:ext cx="2519513" cy="1075497"/>
          </a:xfrm>
          <a:prstGeom prst="roundRect">
            <a:avLst>
              <a:gd name="adj" fmla="val 83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8" name="TextBox 17"/>
          <p:cNvSpPr txBox="1"/>
          <p:nvPr/>
        </p:nvSpPr>
        <p:spPr>
          <a:xfrm>
            <a:off x="6088033" y="2601309"/>
            <a:ext cx="24463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Cell protection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during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oxidative stress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829300" y="2024617"/>
            <a:ext cx="1187178" cy="5180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933950" y="2024617"/>
            <a:ext cx="938554" cy="519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75767" y="4313887"/>
            <a:ext cx="2195768" cy="1066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001" y="4347773"/>
            <a:ext cx="2019299" cy="10150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Lipid bilayer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of </a:t>
            </a:r>
            <a:r>
              <a:rPr lang="hr-HR" sz="2000" b="1" dirty="0">
                <a:latin typeface="Palatino Linotype" panose="02040502050505030304" pitchFamily="18" charset="0"/>
              </a:rPr>
              <a:t>saturated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fatty acids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449838" y="4304612"/>
            <a:ext cx="2048809" cy="1134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3495981" y="4373386"/>
            <a:ext cx="200452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Lipid bilayer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of </a:t>
            </a:r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b="1" dirty="0">
                <a:latin typeface="Palatino Linotype" panose="02040502050505030304" pitchFamily="18" charset="0"/>
              </a:rPr>
              <a:t>un</a:t>
            </a:r>
            <a:r>
              <a:rPr lang="hr-HR" sz="2000" b="1" dirty="0">
                <a:latin typeface="Palatino Linotype" panose="02040502050505030304" pitchFamily="18" charset="0"/>
              </a:rPr>
              <a:t>saturated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</a:p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fatty acids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286500" y="4354336"/>
            <a:ext cx="2497808" cy="107491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ounded Rectangle 33"/>
          <p:cNvSpPr/>
          <p:nvPr/>
        </p:nvSpPr>
        <p:spPr>
          <a:xfrm>
            <a:off x="9258300" y="4347772"/>
            <a:ext cx="2200275" cy="10910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9357563" y="4413587"/>
            <a:ext cx="2060174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s</a:t>
            </a:r>
            <a:r>
              <a:rPr lang="hr-HR" sz="2000" dirty="0">
                <a:latin typeface="Palatino Linotype" panose="02040502050505030304" pitchFamily="18" charset="0"/>
              </a:rPr>
              <a:t>ili</a:t>
            </a:r>
            <a:r>
              <a:rPr lang="en-US" sz="2000" dirty="0">
                <a:latin typeface="Palatino Linotype" panose="02040502050505030304" pitchFamily="18" charset="0"/>
              </a:rPr>
              <a:t>c</a:t>
            </a:r>
            <a:r>
              <a:rPr lang="hr-HR" sz="2000" dirty="0">
                <a:latin typeface="Palatino Linotype" panose="02040502050505030304" pitchFamily="18" charset="0"/>
              </a:rPr>
              <a:t>a </a:t>
            </a:r>
            <a:r>
              <a:rPr lang="en-US" sz="2000" dirty="0">
                <a:latin typeface="Palatino Linotype" panose="02040502050505030304" pitchFamily="18" charset="0"/>
              </a:rPr>
              <a:t>NPs</a:t>
            </a:r>
            <a:endParaRPr lang="hr-HR" sz="2000" dirty="0">
              <a:latin typeface="Palatino Linotype" panose="02040502050505030304" pitchFamily="18" charset="0"/>
            </a:endParaRPr>
          </a:p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 </a:t>
            </a: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m</a:t>
            </a:r>
            <a:r>
              <a:rPr lang="hr-HR" sz="2000" dirty="0">
                <a:latin typeface="Palatino Linotype" panose="02040502050505030304" pitchFamily="18" charset="0"/>
              </a:rPr>
              <a:t>agnetite</a:t>
            </a:r>
            <a:r>
              <a:rPr lang="en-US" sz="2000" dirty="0">
                <a:latin typeface="Palatino Linotype" panose="02040502050505030304" pitchFamily="18" charset="0"/>
              </a:rPr>
              <a:t> NPs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cxnSp>
        <p:nvCxnSpPr>
          <p:cNvPr id="37" name="Straight Connector 36"/>
          <p:cNvCxnSpPr>
            <a:cxnSpLocks/>
          </p:cNvCxnSpPr>
          <p:nvPr/>
        </p:nvCxnSpPr>
        <p:spPr>
          <a:xfrm flipH="1">
            <a:off x="1792262" y="3941379"/>
            <a:ext cx="0" cy="334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397148" y="3646395"/>
            <a:ext cx="1" cy="6296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383653" y="3695871"/>
            <a:ext cx="1" cy="6296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>
            <a:off x="10387650" y="3981619"/>
            <a:ext cx="0" cy="3657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790" y="1789387"/>
            <a:ext cx="847417" cy="829128"/>
          </a:xfrm>
          <a:prstGeom prst="rect">
            <a:avLst/>
          </a:prstGeom>
        </p:spPr>
      </p:pic>
      <p:sp>
        <p:nvSpPr>
          <p:cNvPr id="59" name="Explosion 2 58"/>
          <p:cNvSpPr/>
          <p:nvPr/>
        </p:nvSpPr>
        <p:spPr>
          <a:xfrm>
            <a:off x="5961183" y="1980869"/>
            <a:ext cx="1519040" cy="637646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H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r>
              <a:rPr lang="hr-HR" b="1" dirty="0">
                <a:solidFill>
                  <a:schemeClr val="tx1"/>
                </a:solidFill>
              </a:rPr>
              <a:t>O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endParaRPr lang="en-US" b="1" baseline="-25000" dirty="0">
              <a:solidFill>
                <a:schemeClr val="tx1"/>
              </a:solidFill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498" y="1749457"/>
            <a:ext cx="914400" cy="742950"/>
          </a:xfrm>
          <a:prstGeom prst="rect">
            <a:avLst/>
          </a:prstGeom>
        </p:spPr>
      </p:pic>
      <p:sp>
        <p:nvSpPr>
          <p:cNvPr id="36" name="Explosion 2 35"/>
          <p:cNvSpPr/>
          <p:nvPr/>
        </p:nvSpPr>
        <p:spPr>
          <a:xfrm>
            <a:off x="4542141" y="2093391"/>
            <a:ext cx="1519040" cy="637646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H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r>
              <a:rPr lang="hr-HR" b="1" dirty="0">
                <a:solidFill>
                  <a:schemeClr val="tx1"/>
                </a:solidFill>
              </a:rPr>
              <a:t>O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endParaRPr lang="en-US" b="1" baseline="-250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8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8424" y="4108889"/>
            <a:ext cx="1177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hr-HR" altLang="en-US" sz="2000" b="1" i="1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hr-HR" altLang="en-US" sz="2000" i="1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r-HR" altLang="en-US" sz="2000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n-GB" sz="2000" dirty="0">
                <a:latin typeface="Palatino Linotype" panose="02040502050505030304" pitchFamily="18" charset="0"/>
              </a:rPr>
              <a:t>0.409</a:t>
            </a:r>
            <a:r>
              <a:rPr lang="en-GB" dirty="0"/>
              <a:t> 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en-US" sz="2000" dirty="0">
                <a:latin typeface="Palatino Linotype" panose="02040502050505030304" pitchFamily="18" charset="0"/>
              </a:rPr>
              <a:t>mg/</a:t>
            </a:r>
            <a:r>
              <a:rPr lang="hr-HR" sz="2000" dirty="0">
                <a:latin typeface="Palatino Linotype" panose="02040502050505030304" pitchFamily="18" charset="0"/>
              </a:rPr>
              <a:t>m</a:t>
            </a:r>
            <a:r>
              <a:rPr lang="en-US" sz="2000" dirty="0">
                <a:latin typeface="Palatino Linotype" panose="02040502050505030304" pitchFamily="18" charset="0"/>
              </a:rPr>
              <a:t>L </a:t>
            </a:r>
            <a:r>
              <a:rPr lang="hr-HR" sz="2000" dirty="0">
                <a:latin typeface="Palatino Linotype" panose="02040502050505030304" pitchFamily="18" charset="0"/>
              </a:rPr>
              <a:t>(</a:t>
            </a:r>
            <a:r>
              <a:rPr lang="en-US" sz="2000" dirty="0">
                <a:latin typeface="Palatino Linotype" panose="02040502050505030304" pitchFamily="18" charset="0"/>
              </a:rPr>
              <a:t>25 °C</a:t>
            </a:r>
            <a:r>
              <a:rPr lang="hr-HR" sz="2000" dirty="0">
                <a:latin typeface="Palatino Linotype" panose="02040502050505030304" pitchFamily="18" charset="0"/>
              </a:rPr>
              <a:t>)		</a:t>
            </a:r>
            <a:r>
              <a:rPr lang="hr-HR" altLang="en-US" sz="2000" b="1" i="1" baseline="30000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hr-HR" altLang="en-US" sz="2000" b="1" i="1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hr-HR" altLang="en-US" sz="2000" i="1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r-HR" altLang="en-US" sz="2000" dirty="0"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n-US" sz="2000" dirty="0">
                <a:latin typeface="Palatino Linotype" panose="02040502050505030304" pitchFamily="18" charset="0"/>
              </a:rPr>
              <a:t>2</a:t>
            </a:r>
            <a:r>
              <a:rPr lang="hr-HR" sz="2000" dirty="0">
                <a:latin typeface="Palatino Linotype" panose="02040502050505030304" pitchFamily="18" charset="0"/>
              </a:rPr>
              <a:t>,</a:t>
            </a:r>
            <a:r>
              <a:rPr lang="en-US" sz="2000" dirty="0">
                <a:latin typeface="Palatino Linotype" panose="02040502050505030304" pitchFamily="18" charset="0"/>
              </a:rPr>
              <a:t>2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en-US" sz="2000" dirty="0">
                <a:latin typeface="Palatino Linotype" panose="02040502050505030304" pitchFamily="18" charset="0"/>
              </a:rPr>
              <a:t>mg/</a:t>
            </a:r>
            <a:r>
              <a:rPr lang="hr-HR" sz="2000" dirty="0">
                <a:latin typeface="Palatino Linotype" panose="02040502050505030304" pitchFamily="18" charset="0"/>
              </a:rPr>
              <a:t>m</a:t>
            </a:r>
            <a:r>
              <a:rPr lang="en-US" sz="2000" dirty="0">
                <a:latin typeface="Palatino Linotype" panose="02040502050505030304" pitchFamily="18" charset="0"/>
              </a:rPr>
              <a:t>L </a:t>
            </a:r>
            <a:r>
              <a:rPr lang="hr-HR" sz="2000" dirty="0">
                <a:latin typeface="Palatino Linotype" panose="02040502050505030304" pitchFamily="18" charset="0"/>
              </a:rPr>
              <a:t>(</a:t>
            </a:r>
            <a:r>
              <a:rPr lang="en-US" sz="2000" dirty="0">
                <a:latin typeface="Palatino Linotype" panose="02040502050505030304" pitchFamily="18" charset="0"/>
              </a:rPr>
              <a:t>25 °C</a:t>
            </a:r>
            <a:r>
              <a:rPr lang="hr-HR" sz="2000" dirty="0">
                <a:latin typeface="Palatino Linotype" panose="02040502050505030304" pitchFamily="18" charset="0"/>
              </a:rPr>
              <a:t>)		            </a:t>
            </a:r>
            <a:r>
              <a:rPr lang="hr-HR" sz="2000" b="1" i="1" dirty="0">
                <a:latin typeface="Palatino Linotype" panose="02040502050505030304" pitchFamily="18" charset="0"/>
              </a:rPr>
              <a:t>s</a:t>
            </a:r>
            <a:r>
              <a:rPr lang="hr-HR" sz="2000" i="1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= 120,7 mg/mL (25°C)</a:t>
            </a:r>
            <a:endParaRPr lang="hr-HR" altLang="en-US" sz="2000" baseline="30000" dirty="0">
              <a:latin typeface="Palatino Linotype" panose="0204050205050503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hr-HR" sz="2000" dirty="0">
                <a:latin typeface="Palatino Linotype" panose="02040502050505030304" pitchFamily="18" charset="0"/>
              </a:rPr>
              <a:t>                  </a:t>
            </a:r>
            <a:r>
              <a:rPr lang="en-US" sz="2000" dirty="0">
                <a:latin typeface="Palatino Linotype" panose="02040502050505030304" pitchFamily="18" charset="0"/>
              </a:rPr>
              <a:t>log </a:t>
            </a:r>
            <a:r>
              <a:rPr lang="en-US" sz="2000" b="1" i="1" dirty="0" err="1">
                <a:latin typeface="Palatino Linotype" panose="02040502050505030304" pitchFamily="18" charset="0"/>
              </a:rPr>
              <a:t>K</a:t>
            </a:r>
            <a:r>
              <a:rPr lang="en-US" sz="2000" dirty="0" err="1">
                <a:latin typeface="Palatino Linotype" panose="02040502050505030304" pitchFamily="18" charset="0"/>
              </a:rPr>
              <a:t>ow</a:t>
            </a:r>
            <a:r>
              <a:rPr lang="en-US" sz="2000" dirty="0">
                <a:latin typeface="Palatino Linotype" panose="02040502050505030304" pitchFamily="18" charset="0"/>
              </a:rPr>
              <a:t> = </a:t>
            </a:r>
            <a:r>
              <a:rPr lang="hr-HR" sz="2000" dirty="0">
                <a:latin typeface="Palatino Linotype" panose="02040502050505030304" pitchFamily="18" charset="0"/>
              </a:rPr>
              <a:t>1,5				                log </a:t>
            </a:r>
            <a:r>
              <a:rPr lang="hr-HR" sz="2000" b="1" i="1" dirty="0" err="1">
                <a:latin typeface="Palatino Linotype" panose="02040502050505030304" pitchFamily="18" charset="0"/>
              </a:rPr>
              <a:t>K</a:t>
            </a:r>
            <a:r>
              <a:rPr lang="hr-HR" sz="2000" dirty="0" err="1">
                <a:latin typeface="Palatino Linotype" panose="02040502050505030304" pitchFamily="18" charset="0"/>
              </a:rPr>
              <a:t>ow</a:t>
            </a:r>
            <a:r>
              <a:rPr lang="hr-HR" sz="2000" dirty="0">
                <a:latin typeface="Palatino Linotype" panose="02040502050505030304" pitchFamily="18" charset="0"/>
              </a:rPr>
              <a:t>=1,2	                                    </a:t>
            </a:r>
            <a:r>
              <a:rPr lang="en-US" sz="2000" dirty="0">
                <a:latin typeface="Palatino Linotype" panose="02040502050505030304" pitchFamily="18" charset="0"/>
              </a:rPr>
              <a:t>log </a:t>
            </a:r>
            <a:r>
              <a:rPr lang="en-US" sz="2000" b="1" i="1" dirty="0" err="1">
                <a:latin typeface="Palatino Linotype" panose="02040502050505030304" pitchFamily="18" charset="0"/>
              </a:rPr>
              <a:t>K</a:t>
            </a:r>
            <a:r>
              <a:rPr lang="en-US" sz="2000" dirty="0" err="1">
                <a:latin typeface="Palatino Linotype" panose="02040502050505030304" pitchFamily="18" charset="0"/>
              </a:rPr>
              <a:t>ow</a:t>
            </a:r>
            <a:r>
              <a:rPr lang="en-US" sz="2000" dirty="0">
                <a:latin typeface="Palatino Linotype" panose="02040502050505030304" pitchFamily="18" charset="0"/>
              </a:rPr>
              <a:t> = </a:t>
            </a:r>
            <a:r>
              <a:rPr lang="hr-HR" sz="2000" dirty="0">
                <a:latin typeface="Palatino Linotype" panose="02040502050505030304" pitchFamily="18" charset="0"/>
              </a:rPr>
              <a:t>0,5</a:t>
            </a:r>
            <a:endParaRPr 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5580" y="589093"/>
            <a:ext cx="1097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        </a:t>
            </a:r>
            <a:r>
              <a:rPr lang="en-US" sz="2000" b="1" dirty="0">
                <a:latin typeface="Palatino Linotype" panose="02040502050505030304" pitchFamily="18" charset="0"/>
              </a:rPr>
              <a:t>Que</a:t>
            </a:r>
            <a:r>
              <a:rPr lang="hr-HR" sz="2000" b="1" dirty="0">
                <a:latin typeface="Palatino Linotype" panose="02040502050505030304" pitchFamily="18" charset="0"/>
              </a:rPr>
              <a:t>rcetin                                          M</a:t>
            </a:r>
            <a:r>
              <a:rPr lang="en-US" sz="2000" b="1" dirty="0">
                <a:latin typeface="Palatino Linotype" panose="02040502050505030304" pitchFamily="18" charset="0"/>
              </a:rPr>
              <a:t>y</a:t>
            </a:r>
            <a:r>
              <a:rPr lang="hr-HR" sz="2000" b="1" dirty="0">
                <a:latin typeface="Palatino Linotype" panose="02040502050505030304" pitchFamily="18" charset="0"/>
              </a:rPr>
              <a:t>ricetin                                                 M</a:t>
            </a:r>
            <a:r>
              <a:rPr lang="en-US" sz="2000" b="1" dirty="0">
                <a:latin typeface="Palatino Linotype" panose="02040502050505030304" pitchFamily="18" charset="0"/>
              </a:rPr>
              <a:t>y</a:t>
            </a:r>
            <a:r>
              <a:rPr lang="hr-HR" sz="2000" b="1" dirty="0">
                <a:latin typeface="Palatino Linotype" panose="02040502050505030304" pitchFamily="18" charset="0"/>
              </a:rPr>
              <a:t>iricitrin</a:t>
            </a:r>
            <a:endParaRPr lang="en-US" sz="2000" b="1" dirty="0"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975" y="6444185"/>
            <a:ext cx="71881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R</a:t>
            </a:r>
            <a:r>
              <a:rPr lang="hr-HR" dirty="0">
                <a:latin typeface="Palatino Linotype" panose="02040502050505030304" pitchFamily="18" charset="0"/>
              </a:rPr>
              <a:t>.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S</a:t>
            </a:r>
            <a:r>
              <a:rPr lang="en-US" sz="2000" dirty="0" err="1">
                <a:latin typeface="Palatino Linotype" panose="02040502050505030304" pitchFamily="18" charset="0"/>
              </a:rPr>
              <a:t>himizu</a:t>
            </a:r>
            <a:r>
              <a:rPr lang="hr-HR" dirty="0">
                <a:latin typeface="Palatino Linotype" panose="02040502050505030304" pitchFamily="18" charset="0"/>
              </a:rPr>
              <a:t> et al., </a:t>
            </a:r>
            <a:r>
              <a:rPr lang="nl-NL" i="1" dirty="0">
                <a:latin typeface="Palatino Linotype" panose="02040502050505030304" pitchFamily="18" charset="0"/>
              </a:rPr>
              <a:t>Biosci. Biotechnol. Biochem.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nl-NL" b="1" dirty="0">
                <a:latin typeface="Palatino Linotype" panose="02040502050505030304" pitchFamily="18" charset="0"/>
              </a:rPr>
              <a:t>70</a:t>
            </a:r>
            <a:r>
              <a:rPr lang="nl-NL" dirty="0">
                <a:latin typeface="Palatino Linotype" panose="02040502050505030304" pitchFamily="18" charset="0"/>
              </a:rPr>
              <a:t> (4)</a:t>
            </a:r>
            <a:r>
              <a:rPr lang="hr-HR" dirty="0">
                <a:latin typeface="Palatino Linotype" panose="02040502050505030304" pitchFamily="18" charset="0"/>
              </a:rPr>
              <a:t> (2006) </a:t>
            </a:r>
            <a:r>
              <a:rPr lang="nl-NL" dirty="0">
                <a:latin typeface="Palatino Linotype" panose="02040502050505030304" pitchFamily="18" charset="0"/>
              </a:rPr>
              <a:t> 940–948</a:t>
            </a:r>
            <a:r>
              <a:rPr lang="hr-HR" dirty="0">
                <a:latin typeface="Palatino Linotype" panose="02040502050505030304" pitchFamily="18" charset="0"/>
              </a:rPr>
              <a:t>.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3076" name="Picture 4" descr="Myricitrin 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693" y="1242755"/>
            <a:ext cx="3800687" cy="25042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ounded Rectangle 13"/>
          <p:cNvSpPr/>
          <p:nvPr/>
        </p:nvSpPr>
        <p:spPr>
          <a:xfrm>
            <a:off x="6719235" y="5027384"/>
            <a:ext cx="2201148" cy="12666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951478" y="5057622"/>
            <a:ext cx="16393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position within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membrane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determined by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hydrophilicity</a:t>
            </a:r>
            <a:endParaRPr lang="en-GB" dirty="0"/>
          </a:p>
        </p:txBody>
      </p:sp>
      <p:sp>
        <p:nvSpPr>
          <p:cNvPr id="16" name="Rounded Rectangle 15"/>
          <p:cNvSpPr/>
          <p:nvPr/>
        </p:nvSpPr>
        <p:spPr>
          <a:xfrm>
            <a:off x="2624609" y="5046617"/>
            <a:ext cx="2426306" cy="10191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628681" y="5075307"/>
            <a:ext cx="2431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protective role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determined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by structural properties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20822"/>
          <a:stretch/>
        </p:blipFill>
        <p:spPr>
          <a:xfrm>
            <a:off x="4184924" y="1207965"/>
            <a:ext cx="3747121" cy="2504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Straight Arrow Connector 17"/>
          <p:cNvCxnSpPr/>
          <p:nvPr/>
        </p:nvCxnSpPr>
        <p:spPr>
          <a:xfrm flipV="1">
            <a:off x="5106298" y="5536970"/>
            <a:ext cx="1557553" cy="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59416" y="1290068"/>
            <a:ext cx="805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MCE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55055" y="1261193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MCI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pic>
        <p:nvPicPr>
          <p:cNvPr id="3078" name="Picture 6" descr="Skeletal formula of quercet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1" y="1204958"/>
            <a:ext cx="3762798" cy="25340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268663" y="1261193"/>
            <a:ext cx="75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QUE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7975" y="105348"/>
            <a:ext cx="1324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Flavonol</a:t>
            </a:r>
            <a:r>
              <a:rPr lang="en-US" sz="2000" b="1" dirty="0">
                <a:latin typeface="Palatino Linotype" panose="02040502050505030304" pitchFamily="18" charset="0"/>
              </a:rPr>
              <a:t>s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21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10387650" y="3676821"/>
            <a:ext cx="1" cy="6296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flipH="1">
            <a:off x="6256564" y="4340019"/>
            <a:ext cx="126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DMPC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371539" y="1342949"/>
            <a:ext cx="89822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- </a:t>
            </a:r>
            <a:r>
              <a:rPr lang="hr-HR" sz="2000" dirty="0">
                <a:latin typeface="Palatino Linotype" panose="02040502050505030304" pitchFamily="18" charset="0"/>
              </a:rPr>
              <a:t>DSC: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thermotropic properties</a:t>
            </a:r>
            <a:endParaRPr lang="en-US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  <a:p>
            <a:r>
              <a:rPr lang="en-US" sz="2000" b="1" dirty="0">
                <a:latin typeface="Palatino Linotype" panose="02040502050505030304" pitchFamily="18" charset="0"/>
              </a:rPr>
              <a:t>- A</a:t>
            </a:r>
            <a:r>
              <a:rPr lang="hr-HR" sz="2000" dirty="0">
                <a:latin typeface="Palatino Linotype" panose="02040502050505030304" pitchFamily="18" charset="0"/>
              </a:rPr>
              <a:t>FM i FS: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nanome</a:t>
            </a:r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c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hani</a:t>
            </a:r>
            <a:r>
              <a:rPr lang="en-US" sz="2000" b="1" dirty="0" err="1">
                <a:solidFill>
                  <a:srgbClr val="C00000"/>
                </a:solidFill>
                <a:latin typeface="Palatino Linotype" panose="02040502050505030304" pitchFamily="18" charset="0"/>
              </a:rPr>
              <a:t>cal</a:t>
            </a:r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 properties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  <a:p>
            <a:r>
              <a:rPr lang="hr-HR" sz="2000" dirty="0">
                <a:latin typeface="Palatino Linotype" panose="02040502050505030304" pitchFamily="18" charset="0"/>
              </a:rPr>
              <a:t>- MD simula</a:t>
            </a:r>
            <a:r>
              <a:rPr lang="en-US" sz="2000" dirty="0" err="1">
                <a:latin typeface="Palatino Linotype" panose="02040502050505030304" pitchFamily="18" charset="0"/>
              </a:rPr>
              <a:t>tions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143" y="6338798"/>
            <a:ext cx="7106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</a:t>
            </a:r>
            <a:r>
              <a:rPr lang="en-GB" sz="2000" dirty="0" err="1">
                <a:latin typeface="Palatino Linotype" panose="02040502050505030304" pitchFamily="18" charset="0"/>
              </a:rPr>
              <a:t>Sadžak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et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al</a:t>
            </a:r>
            <a:r>
              <a:rPr lang="hr-HR" sz="2000" dirty="0">
                <a:latin typeface="Palatino Linotype" panose="02040502050505030304" pitchFamily="18" charset="0"/>
              </a:rPr>
              <a:t>., </a:t>
            </a:r>
            <a:r>
              <a:rPr lang="en-GB" sz="2000" i="1" dirty="0">
                <a:latin typeface="Palatino Linotype" panose="02040502050505030304" pitchFamily="18" charset="0"/>
              </a:rPr>
              <a:t>Colloids Surf. B.  </a:t>
            </a:r>
            <a:r>
              <a:rPr lang="en-GB" sz="2000" i="1" dirty="0" err="1">
                <a:latin typeface="Palatino Linotype" panose="02040502050505030304" pitchFamily="18" charset="0"/>
              </a:rPr>
              <a:t>Biointerfaces</a:t>
            </a:r>
            <a:r>
              <a:rPr lang="en-GB" sz="2000" i="1" dirty="0">
                <a:latin typeface="Palatino Linotype" panose="02040502050505030304" pitchFamily="18" charset="0"/>
              </a:rPr>
              <a:t> </a:t>
            </a:r>
            <a:r>
              <a:rPr lang="en-GB" sz="2000" b="1" dirty="0">
                <a:latin typeface="Palatino Linotype" panose="02040502050505030304" pitchFamily="18" charset="0"/>
              </a:rPr>
              <a:t>193</a:t>
            </a:r>
            <a:r>
              <a:rPr lang="en-GB" sz="2000" dirty="0">
                <a:latin typeface="Palatino Linotype" panose="02040502050505030304" pitchFamily="18" charset="0"/>
              </a:rPr>
              <a:t> (2020) 111147.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062" y="2858375"/>
            <a:ext cx="6464365" cy="318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4576589" y="5497474"/>
            <a:ext cx="6187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DMPC- </a:t>
            </a:r>
            <a:r>
              <a:rPr lang="hr-HR" sz="2000" dirty="0">
                <a:latin typeface="Palatino Linotype" panose="02040502050505030304" pitchFamily="18" charset="0"/>
              </a:rPr>
              <a:t>1,2-dim</a:t>
            </a:r>
            <a:r>
              <a:rPr lang="en-US" sz="2000" dirty="0">
                <a:latin typeface="Palatino Linotype" panose="02040502050505030304" pitchFamily="18" charset="0"/>
              </a:rPr>
              <a:t>y</a:t>
            </a:r>
            <a:r>
              <a:rPr lang="hr-HR" sz="2000" dirty="0">
                <a:latin typeface="Palatino Linotype" panose="02040502050505030304" pitchFamily="18" charset="0"/>
              </a:rPr>
              <a:t>risto</a:t>
            </a:r>
            <a:r>
              <a:rPr lang="en-US" sz="2000" dirty="0">
                <a:latin typeface="Palatino Linotype" panose="02040502050505030304" pitchFamily="18" charset="0"/>
              </a:rPr>
              <a:t>y</a:t>
            </a:r>
            <a:r>
              <a:rPr lang="hr-HR" sz="2000" dirty="0">
                <a:latin typeface="Palatino Linotype" panose="02040502050505030304" pitchFamily="18" charset="0"/>
              </a:rPr>
              <a:t>l-</a:t>
            </a:r>
            <a:r>
              <a:rPr lang="hr-HR" sz="2000" i="1" dirty="0">
                <a:latin typeface="Palatino Linotype" panose="02040502050505030304" pitchFamily="18" charset="0"/>
              </a:rPr>
              <a:t>sn</a:t>
            </a:r>
            <a:r>
              <a:rPr lang="hr-HR" sz="2000" dirty="0">
                <a:latin typeface="Palatino Linotype" panose="02040502050505030304" pitchFamily="18" charset="0"/>
              </a:rPr>
              <a:t>-gl</a:t>
            </a:r>
            <a:r>
              <a:rPr lang="en-US" sz="2000" dirty="0">
                <a:latin typeface="Palatino Linotype" panose="02040502050505030304" pitchFamily="18" charset="0"/>
              </a:rPr>
              <a:t>y</a:t>
            </a:r>
            <a:r>
              <a:rPr lang="hr-HR" sz="2000" dirty="0">
                <a:latin typeface="Palatino Linotype" panose="02040502050505030304" pitchFamily="18" charset="0"/>
              </a:rPr>
              <a:t>cero-3-</a:t>
            </a:r>
            <a:r>
              <a:rPr lang="en-US" sz="2000" dirty="0" err="1">
                <a:latin typeface="Palatino Linotype" panose="02040502050505030304" pitchFamily="18" charset="0"/>
              </a:rPr>
              <a:t>ph</a:t>
            </a:r>
            <a:r>
              <a:rPr lang="hr-HR" sz="2000" dirty="0">
                <a:latin typeface="Palatino Linotype" panose="02040502050505030304" pitchFamily="18" charset="0"/>
              </a:rPr>
              <a:t>os</a:t>
            </a:r>
            <a:r>
              <a:rPr lang="en-US" sz="2000" dirty="0" err="1">
                <a:latin typeface="Palatino Linotype" panose="02040502050505030304" pitchFamily="18" charset="0"/>
              </a:rPr>
              <a:t>ph</a:t>
            </a:r>
            <a:r>
              <a:rPr lang="hr-HR" sz="2000" dirty="0">
                <a:latin typeface="Palatino Linotype" panose="02040502050505030304" pitchFamily="18" charset="0"/>
              </a:rPr>
              <a:t>o</a:t>
            </a:r>
            <a:r>
              <a:rPr lang="en-US" sz="2000" dirty="0" err="1">
                <a:latin typeface="Palatino Linotype" panose="02040502050505030304" pitchFamily="18" charset="0"/>
              </a:rPr>
              <a:t>ch</a:t>
            </a:r>
            <a:r>
              <a:rPr lang="hr-HR" sz="2000" dirty="0">
                <a:latin typeface="Palatino Linotype" panose="02040502050505030304" pitchFamily="18" charset="0"/>
              </a:rPr>
              <a:t>ol</a:t>
            </a:r>
            <a:r>
              <a:rPr lang="en-US" sz="2000" dirty="0">
                <a:latin typeface="Palatino Linotype" panose="02040502050505030304" pitchFamily="18" charset="0"/>
              </a:rPr>
              <a:t>i</a:t>
            </a:r>
            <a:r>
              <a:rPr lang="hr-HR" sz="2000" dirty="0">
                <a:latin typeface="Palatino Linotype" panose="02040502050505030304" pitchFamily="18" charset="0"/>
              </a:rPr>
              <a:t>n </a:t>
            </a:r>
            <a:endParaRPr lang="en-GB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 descr="Myricitrin stru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386" y="1050923"/>
            <a:ext cx="2306705" cy="15154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b="20822"/>
          <a:stretch/>
        </p:blipFill>
        <p:spPr>
          <a:xfrm>
            <a:off x="6694340" y="1050923"/>
            <a:ext cx="2267542" cy="1515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6737610" y="1117178"/>
            <a:ext cx="86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MCE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41891" y="1143999"/>
            <a:ext cx="1132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MCI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65253" y="2914117"/>
            <a:ext cx="4831443" cy="11514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487" y="26853"/>
            <a:ext cx="5118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Interaction of flavonoids and lipid bilayer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61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1740" y="124386"/>
            <a:ext cx="116513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Morphological and nanomechanical properties of DMPC lipid bilayer with embedded flavonoids</a:t>
            </a:r>
            <a:endParaRPr lang="hr-HR" sz="2000" b="1" dirty="0">
              <a:latin typeface="Palatino Linotype" panose="020405020505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1" y="926161"/>
            <a:ext cx="3520288" cy="498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87" y="965624"/>
            <a:ext cx="3696247" cy="4987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6704" y="907538"/>
            <a:ext cx="2828789" cy="440169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323" y="965624"/>
            <a:ext cx="2828789" cy="44016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4522" y="1693782"/>
            <a:ext cx="4258614" cy="282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741278" y="6025728"/>
            <a:ext cx="640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Topographical view and map of Young's modulus and </a:t>
            </a: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cross-sectional profiles of heights and elasticities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68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34070" y="566163"/>
            <a:ext cx="4824536" cy="6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6" name="TextBox 5"/>
          <p:cNvSpPr txBox="1"/>
          <p:nvPr/>
        </p:nvSpPr>
        <p:spPr>
          <a:xfrm>
            <a:off x="760047" y="559132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Inhibition of lipid peroxidation by flavonoids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31054" y="2006866"/>
            <a:ext cx="2304256" cy="1075497"/>
          </a:xfrm>
          <a:prstGeom prst="roundRect">
            <a:avLst>
              <a:gd name="adj" fmla="val 83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0" name="TextBox 9"/>
          <p:cNvSpPr txBox="1"/>
          <p:nvPr/>
        </p:nvSpPr>
        <p:spPr>
          <a:xfrm>
            <a:off x="1201355" y="2018573"/>
            <a:ext cx="223395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Protection of lipid bilayers during peroxidation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3401483" y="968567"/>
            <a:ext cx="0" cy="3869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392680" y="1320033"/>
            <a:ext cx="1009306" cy="316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471310" y="3758486"/>
            <a:ext cx="2048809" cy="11341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2034690" y="3948602"/>
            <a:ext cx="922047" cy="784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hr-HR" sz="2000" dirty="0">
                <a:latin typeface="Palatino Linotype" panose="02040502050505030304" pitchFamily="18" charset="0"/>
              </a:rPr>
              <a:t>DOPC</a:t>
            </a:r>
          </a:p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PUFA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1836828" y="3052035"/>
            <a:ext cx="1" cy="6296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xplosion 2 58"/>
          <p:cNvSpPr/>
          <p:nvPr/>
        </p:nvSpPr>
        <p:spPr>
          <a:xfrm>
            <a:off x="1887642" y="1320058"/>
            <a:ext cx="1519040" cy="637646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H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r>
              <a:rPr lang="hr-HR" b="1" dirty="0">
                <a:solidFill>
                  <a:schemeClr val="tx1"/>
                </a:solidFill>
              </a:rPr>
              <a:t>O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endParaRPr 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3835" y="6230613"/>
            <a:ext cx="5347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>
                <a:latin typeface="Palatino Linotype" panose="02040502050505030304" pitchFamily="18" charset="0"/>
              </a:rPr>
              <a:t>Sadžak</a:t>
            </a:r>
            <a:r>
              <a:rPr lang="en-GB" sz="2000" dirty="0">
                <a:latin typeface="Palatino Linotype" panose="02040502050505030304" pitchFamily="18" charset="0"/>
              </a:rPr>
              <a:t>, </a:t>
            </a:r>
            <a:r>
              <a:rPr lang="hr-HR" sz="2000" dirty="0" err="1">
                <a:latin typeface="Palatino Linotype" panose="02040502050505030304" pitchFamily="18" charset="0"/>
              </a:rPr>
              <a:t>et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al</a:t>
            </a:r>
            <a:r>
              <a:rPr lang="hr-HR" sz="2000" dirty="0">
                <a:latin typeface="Palatino Linotype" panose="02040502050505030304" pitchFamily="18" charset="0"/>
              </a:rPr>
              <a:t>., </a:t>
            </a:r>
            <a:r>
              <a:rPr lang="en-GB" sz="2000" dirty="0">
                <a:latin typeface="Palatino Linotype" panose="02040502050505030304" pitchFamily="18" charset="0"/>
              </a:rPr>
              <a:t> </a:t>
            </a:r>
            <a:r>
              <a:rPr lang="en-GB" sz="2000" i="1" dirty="0">
                <a:latin typeface="Palatino Linotype" panose="02040502050505030304" pitchFamily="18" charset="0"/>
              </a:rPr>
              <a:t>Antioxidants</a:t>
            </a:r>
            <a:r>
              <a:rPr lang="en-GB" sz="2000" dirty="0">
                <a:latin typeface="Palatino Linotype" panose="02040502050505030304" pitchFamily="18" charset="0"/>
              </a:rPr>
              <a:t> </a:t>
            </a:r>
            <a:r>
              <a:rPr lang="en-GB" sz="2000" b="1" dirty="0">
                <a:latin typeface="Palatino Linotype" panose="02040502050505030304" pitchFamily="18" charset="0"/>
              </a:rPr>
              <a:t>9</a:t>
            </a:r>
            <a:r>
              <a:rPr lang="en-GB" sz="2000" dirty="0">
                <a:latin typeface="Palatino Linotype" panose="02040502050505030304" pitchFamily="18" charset="0"/>
              </a:rPr>
              <a:t> (2020) 430-460.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009" y="3012579"/>
            <a:ext cx="5977038" cy="2943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 23"/>
          <p:cNvGrpSpPr/>
          <p:nvPr/>
        </p:nvGrpSpPr>
        <p:grpSpPr>
          <a:xfrm>
            <a:off x="5618708" y="3318729"/>
            <a:ext cx="5969861" cy="2665973"/>
            <a:chOff x="5618708" y="3318729"/>
            <a:chExt cx="5969861" cy="266597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38882" y="3318729"/>
              <a:ext cx="4149687" cy="69161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618708" y="5307594"/>
              <a:ext cx="566052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2000" b="1" dirty="0">
                  <a:latin typeface="Palatino Linotype" panose="02040502050505030304" pitchFamily="18" charset="0"/>
                </a:rPr>
                <a:t>DOPC </a:t>
              </a:r>
              <a:r>
                <a:rPr lang="hr-HR" sz="2000" dirty="0">
                  <a:latin typeface="Palatino Linotype" panose="02040502050505030304" pitchFamily="18" charset="0"/>
                </a:rPr>
                <a:t>1,2-dioleo</a:t>
              </a:r>
              <a:r>
                <a:rPr lang="en-US" sz="2000" dirty="0">
                  <a:latin typeface="Palatino Linotype" panose="02040502050505030304" pitchFamily="18" charset="0"/>
                </a:rPr>
                <a:t>y</a:t>
              </a:r>
              <a:r>
                <a:rPr lang="hr-HR" sz="2000" dirty="0">
                  <a:latin typeface="Palatino Linotype" panose="02040502050505030304" pitchFamily="18" charset="0"/>
                </a:rPr>
                <a:t>l-</a:t>
              </a:r>
              <a:r>
                <a:rPr lang="hr-HR" sz="2000" i="1" dirty="0">
                  <a:latin typeface="Palatino Linotype" panose="02040502050505030304" pitchFamily="18" charset="0"/>
                </a:rPr>
                <a:t>sn</a:t>
              </a:r>
              <a:r>
                <a:rPr lang="hr-HR" sz="2000" dirty="0">
                  <a:latin typeface="Palatino Linotype" panose="02040502050505030304" pitchFamily="18" charset="0"/>
                </a:rPr>
                <a:t>-gl</a:t>
              </a:r>
              <a:r>
                <a:rPr lang="en-US" sz="2000" dirty="0">
                  <a:latin typeface="Palatino Linotype" panose="02040502050505030304" pitchFamily="18" charset="0"/>
                </a:rPr>
                <a:t>y</a:t>
              </a:r>
              <a:r>
                <a:rPr lang="hr-HR" sz="2000" dirty="0">
                  <a:latin typeface="Palatino Linotype" panose="02040502050505030304" pitchFamily="18" charset="0"/>
                </a:rPr>
                <a:t>cero-3-</a:t>
              </a:r>
              <a:r>
                <a:rPr lang="en-US" sz="2000" dirty="0" err="1">
                  <a:latin typeface="Palatino Linotype" panose="02040502050505030304" pitchFamily="18" charset="0"/>
                </a:rPr>
                <a:t>ph</a:t>
              </a:r>
              <a:r>
                <a:rPr lang="hr-HR" sz="2000" dirty="0">
                  <a:latin typeface="Palatino Linotype" panose="02040502050505030304" pitchFamily="18" charset="0"/>
                </a:rPr>
                <a:t>os</a:t>
              </a:r>
              <a:r>
                <a:rPr lang="en-US" sz="2000" dirty="0" err="1">
                  <a:latin typeface="Palatino Linotype" panose="02040502050505030304" pitchFamily="18" charset="0"/>
                </a:rPr>
                <a:t>ph</a:t>
              </a:r>
              <a:r>
                <a:rPr lang="hr-HR" sz="2000" dirty="0">
                  <a:latin typeface="Palatino Linotype" panose="02040502050505030304" pitchFamily="18" charset="0"/>
                </a:rPr>
                <a:t>o</a:t>
              </a:r>
              <a:r>
                <a:rPr lang="en-US" sz="2000" dirty="0" err="1">
                  <a:latin typeface="Palatino Linotype" panose="02040502050505030304" pitchFamily="18" charset="0"/>
                </a:rPr>
                <a:t>ch</a:t>
              </a:r>
              <a:r>
                <a:rPr lang="hr-HR" sz="2000" dirty="0">
                  <a:latin typeface="Palatino Linotype" panose="02040502050505030304" pitchFamily="18" charset="0"/>
                </a:rPr>
                <a:t>olin </a:t>
              </a:r>
              <a:endParaRPr lang="en-US" sz="2000" dirty="0">
                <a:latin typeface="Palatino Linotype" panose="02040502050505030304" pitchFamily="18" charset="0"/>
              </a:endParaRPr>
            </a:p>
            <a:p>
              <a:endParaRPr lang="en-GB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454372" y="1390259"/>
            <a:ext cx="689002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>
                <a:latin typeface="Palatino Linotype" panose="02040502050505030304" pitchFamily="18" charset="0"/>
              </a:rPr>
              <a:t>HR-MS: </a:t>
            </a:r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qualitative analysis of LP products</a:t>
            </a:r>
          </a:p>
          <a:p>
            <a:r>
              <a:rPr lang="hr-HR" sz="2000" dirty="0">
                <a:latin typeface="Palatino Linotype" panose="02040502050505030304" pitchFamily="18" charset="0"/>
              </a:rPr>
              <a:t>SAXS</a:t>
            </a:r>
            <a:r>
              <a:rPr lang="hr-HR" sz="2000" b="1" dirty="0">
                <a:latin typeface="Palatino Linotype" panose="02040502050505030304" pitchFamily="18" charset="0"/>
              </a:rPr>
              <a:t>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electron density profiles</a:t>
            </a:r>
          </a:p>
          <a:p>
            <a:r>
              <a:rPr lang="hr-HR" sz="2000" dirty="0">
                <a:latin typeface="Palatino Linotype" panose="02040502050505030304" pitchFamily="18" charset="0"/>
              </a:rPr>
              <a:t>AFM i FS: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morphological and nanomechanical properties </a:t>
            </a:r>
          </a:p>
          <a:p>
            <a:r>
              <a:rPr lang="hr-HR" sz="2000" dirty="0">
                <a:latin typeface="Palatino Linotype" panose="02040502050505030304" pitchFamily="18" charset="0"/>
              </a:rPr>
              <a:t>EPR: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bilayer fluidity</a:t>
            </a:r>
          </a:p>
          <a:p>
            <a:r>
              <a:rPr lang="hr-HR" sz="2000" dirty="0">
                <a:latin typeface="Palatino Linotype" panose="02040502050505030304" pitchFamily="18" charset="0"/>
              </a:rPr>
              <a:t>IR: </a:t>
            </a: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lipid peroxidation extent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418792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55165FD-CBB7-40F6-A54D-5AC31FB04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BC12A7-00CD-47B3-B558-85B87D3BA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3D2B52F-D32F-4229-9821-FF47478C1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317093E8-1E65-4C3A-AF9C-D5E1D793D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5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0838" y="61476"/>
            <a:ext cx="6429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Morphological changes in the lipid bilayer during LP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350" y="1100220"/>
            <a:ext cx="4602164" cy="4340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17" y="1100220"/>
            <a:ext cx="4667882" cy="4340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50838" y="5486844"/>
            <a:ext cx="116676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dirty="0">
                <a:latin typeface="Palatino Linotype" panose="02040502050505030304" pitchFamily="18" charset="0"/>
              </a:rPr>
              <a:t>Topogra</a:t>
            </a:r>
            <a:r>
              <a:rPr lang="en-US" dirty="0" err="1">
                <a:latin typeface="Palatino Linotype" panose="02040502050505030304" pitchFamily="18" charset="0"/>
              </a:rPr>
              <a:t>phy</a:t>
            </a:r>
            <a:r>
              <a:rPr lang="hr-HR" dirty="0">
                <a:latin typeface="Palatino Linotype" panose="02040502050505030304" pitchFamily="18" charset="0"/>
              </a:rPr>
              <a:t> </a:t>
            </a:r>
            <a:r>
              <a:rPr lang="en-GB" dirty="0">
                <a:latin typeface="Palatino Linotype" panose="02040502050505030304" pitchFamily="18" charset="0"/>
              </a:rPr>
              <a:t>DOPC SLB without (x = 0) and with </a:t>
            </a:r>
            <a:r>
              <a:rPr lang="en-US" dirty="0">
                <a:latin typeface="Palatino Linotype" panose="02040502050505030304" pitchFamily="18" charset="0"/>
              </a:rPr>
              <a:t>embedded</a:t>
            </a:r>
            <a:r>
              <a:rPr lang="en-GB" dirty="0">
                <a:latin typeface="Palatino Linotype" panose="02040502050505030304" pitchFamily="18" charset="0"/>
              </a:rPr>
              <a:t> QUE </a:t>
            </a:r>
            <a:r>
              <a:rPr lang="hr-HR" dirty="0">
                <a:latin typeface="Palatino Linotype" panose="02040502050505030304" pitchFamily="18" charset="0"/>
              </a:rPr>
              <a:t>(L</a:t>
            </a:r>
            <a:r>
              <a:rPr lang="en-US" dirty="0">
                <a:latin typeface="Palatino Linotype" panose="02040502050505030304" pitchFamily="18" charset="0"/>
              </a:rPr>
              <a:t>EFT</a:t>
            </a:r>
            <a:r>
              <a:rPr lang="hr-HR" dirty="0">
                <a:latin typeface="Palatino Linotype" panose="02040502050505030304" pitchFamily="18" charset="0"/>
              </a:rPr>
              <a:t>) </a:t>
            </a:r>
            <a:r>
              <a:rPr lang="en-US" dirty="0">
                <a:latin typeface="Palatino Linotype" panose="02040502050505030304" pitchFamily="18" charset="0"/>
              </a:rPr>
              <a:t>and</a:t>
            </a:r>
            <a:r>
              <a:rPr lang="hr-HR" dirty="0">
                <a:latin typeface="Palatino Linotype" panose="02040502050505030304" pitchFamily="18" charset="0"/>
              </a:rPr>
              <a:t> MCE (</a:t>
            </a:r>
            <a:r>
              <a:rPr lang="en-US" dirty="0">
                <a:latin typeface="Palatino Linotype" panose="02040502050505030304" pitchFamily="18" charset="0"/>
              </a:rPr>
              <a:t>RIGHT</a:t>
            </a:r>
            <a:r>
              <a:rPr lang="hr-HR" dirty="0">
                <a:latin typeface="Palatino Linotype" panose="02040502050505030304" pitchFamily="18" charset="0"/>
              </a:rPr>
              <a:t>)</a:t>
            </a:r>
          </a:p>
          <a:p>
            <a:pPr marL="342900" indent="-342900" algn="ctr">
              <a:buAutoNum type="alphaUcParenBoth"/>
            </a:pPr>
            <a:r>
              <a:rPr lang="en-GB" dirty="0">
                <a:latin typeface="Palatino Linotype" panose="02040502050505030304" pitchFamily="18" charset="0"/>
              </a:rPr>
              <a:t>DOPC (x = 0); (B) (x = 0,01); (C) (x = 0,05); and (D) (x = 0,10). 3D : (I) DOPC (x = 0); (J) (x = 0,01); (K) (x = 0,05); </a:t>
            </a:r>
            <a:endParaRPr lang="hr-HR" dirty="0">
              <a:latin typeface="Palatino Linotype" panose="02040502050505030304" pitchFamily="18" charset="0"/>
            </a:endParaRPr>
          </a:p>
          <a:p>
            <a:pPr marL="342900" indent="-342900" algn="ctr">
              <a:buAutoNum type="alphaUcParenBoth"/>
            </a:pPr>
            <a:r>
              <a:rPr lang="en-GB" dirty="0">
                <a:latin typeface="Palatino Linotype" panose="02040502050505030304" pitchFamily="18" charset="0"/>
              </a:rPr>
              <a:t>(M) (x = 0,10)</a:t>
            </a:r>
            <a:r>
              <a:rPr lang="hr-HR" dirty="0">
                <a:latin typeface="Palatino Linotype" panose="02040502050505030304" pitchFamily="18" charset="0"/>
              </a:rPr>
              <a:t>; </a:t>
            </a:r>
            <a:r>
              <a:rPr lang="en-GB" dirty="0" err="1">
                <a:latin typeface="Palatino Linotype" panose="02040502050505030304" pitchFamily="18" charset="0"/>
              </a:rPr>
              <a:t>Nakon</a:t>
            </a:r>
            <a:r>
              <a:rPr lang="en-GB" dirty="0">
                <a:latin typeface="Palatino Linotype" panose="02040502050505030304" pitchFamily="18" charset="0"/>
              </a:rPr>
              <a:t> </a:t>
            </a:r>
            <a:r>
              <a:rPr lang="en-GB" dirty="0" err="1">
                <a:latin typeface="Palatino Linotype" panose="02040502050505030304" pitchFamily="18" charset="0"/>
              </a:rPr>
              <a:t>inducirane</a:t>
            </a:r>
            <a:r>
              <a:rPr lang="en-GB" dirty="0">
                <a:latin typeface="Palatino Linotype" panose="02040502050505030304" pitchFamily="18" charset="0"/>
              </a:rPr>
              <a:t> </a:t>
            </a:r>
            <a:r>
              <a:rPr lang="hr-HR" dirty="0">
                <a:latin typeface="Palatino Linotype" panose="02040502050505030304" pitchFamily="18" charset="0"/>
              </a:rPr>
              <a:t>LP</a:t>
            </a:r>
            <a:r>
              <a:rPr lang="en-GB" dirty="0">
                <a:latin typeface="Palatino Linotype" panose="02040502050505030304" pitchFamily="18" charset="0"/>
              </a:rPr>
              <a:t>, 2D view: (E) DOPC (x = 0); (F) (x = 0,01); (G) (x = 0,05); and (H) (x = 0,10). </a:t>
            </a:r>
            <a:endParaRPr lang="hr-HR" dirty="0">
              <a:latin typeface="Palatino Linotype" panose="02040502050505030304" pitchFamily="18" charset="0"/>
            </a:endParaRPr>
          </a:p>
          <a:p>
            <a:pPr marL="342900" indent="-342900" algn="ctr">
              <a:buAutoNum type="alphaUcParenBoth"/>
            </a:pPr>
            <a:r>
              <a:rPr lang="en-GB" dirty="0">
                <a:latin typeface="Palatino Linotype" panose="02040502050505030304" pitchFamily="18" charset="0"/>
              </a:rPr>
              <a:t>3D view: (N) DOPC (x = 0); (O) (x = 0,01); (P) (x = 0,05); and (Q) (x = 0,10).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43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736" y="936307"/>
            <a:ext cx="8943975" cy="5229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2869" y="120929"/>
            <a:ext cx="11086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Nanomechanical properties of DOPC bilayers with embedded flavonoids before and after LP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107542" y="1079929"/>
            <a:ext cx="986971" cy="4941979"/>
          </a:xfrm>
          <a:prstGeom prst="rect">
            <a:avLst/>
          </a:prstGeom>
          <a:solidFill>
            <a:srgbClr val="FF0000">
              <a:alpha val="2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320800" y="2931886"/>
            <a:ext cx="8665029" cy="1233714"/>
          </a:xfrm>
          <a:prstGeom prst="rect">
            <a:avLst/>
          </a:prstGeom>
          <a:solidFill>
            <a:schemeClr val="bg1">
              <a:lumMod val="85000"/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741714" y="4310743"/>
            <a:ext cx="7373257" cy="1451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60000">
            <a:off x="3900231" y="1509486"/>
            <a:ext cx="75063" cy="403859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320800" y="1365514"/>
            <a:ext cx="8665029" cy="3762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48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7905" y="5007286"/>
            <a:ext cx="2395327" cy="988211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hr-HR" sz="2000" dirty="0">
                <a:latin typeface="Palatino Linotype" panose="02040502050505030304" pitchFamily="18" charset="0"/>
              </a:rPr>
              <a:t>P19 neuron</a:t>
            </a:r>
            <a:r>
              <a:rPr lang="en-US" sz="2000" dirty="0">
                <a:latin typeface="Palatino Linotype" panose="02040502050505030304" pitchFamily="18" charset="0"/>
              </a:rPr>
              <a:t>s</a:t>
            </a:r>
            <a:endParaRPr lang="hr-HR" sz="2000" dirty="0">
              <a:latin typeface="Palatino Linotype" panose="0204050205050503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hr-HR" sz="2000" dirty="0">
                <a:latin typeface="Palatino Linotype" panose="02040502050505030304" pitchFamily="18" charset="0"/>
              </a:rPr>
              <a:t>Neuroblastom</a:t>
            </a:r>
            <a:r>
              <a:rPr lang="en-US" sz="2000" dirty="0">
                <a:latin typeface="Palatino Linotype" panose="02040502050505030304" pitchFamily="18" charset="0"/>
              </a:rPr>
              <a:t>s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latin typeface="Palatino Linotype" panose="02040502050505030304" pitchFamily="18" charset="0"/>
              </a:rPr>
              <a:t>SH -SY5Y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98572" y="894433"/>
            <a:ext cx="4824536" cy="6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6" name="TextBox 5"/>
          <p:cNvSpPr txBox="1"/>
          <p:nvPr/>
        </p:nvSpPr>
        <p:spPr>
          <a:xfrm>
            <a:off x="277592" y="878853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Inhibition of lipid peroxidation by flavonoids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49249" y="3262788"/>
            <a:ext cx="2519513" cy="1075497"/>
          </a:xfrm>
          <a:prstGeom prst="roundRect">
            <a:avLst>
              <a:gd name="adj" fmla="val 83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8" name="TextBox 17"/>
          <p:cNvSpPr txBox="1"/>
          <p:nvPr/>
        </p:nvSpPr>
        <p:spPr>
          <a:xfrm>
            <a:off x="885822" y="3292706"/>
            <a:ext cx="244636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Cell protection</a:t>
            </a:r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d</a:t>
            </a:r>
            <a:r>
              <a:rPr lang="hr-HR" sz="2000" dirty="0">
                <a:latin typeface="Palatino Linotype" panose="02040502050505030304" pitchFamily="18" charset="0"/>
              </a:rPr>
              <a:t>uring</a:t>
            </a:r>
            <a:r>
              <a:rPr lang="en-US" sz="2000" dirty="0">
                <a:latin typeface="Palatino Linotype" panose="02040502050505030304" pitchFamily="18" charset="0"/>
              </a:rPr>
              <a:t> </a:t>
            </a:r>
            <a:r>
              <a:rPr lang="hr-HR" sz="2000" dirty="0">
                <a:latin typeface="Palatino Linotype" panose="02040502050505030304" pitchFamily="18" charset="0"/>
              </a:rPr>
              <a:t>oxidative stress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905000" y="1610647"/>
            <a:ext cx="559556" cy="1636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925424" y="4963934"/>
            <a:ext cx="2497808" cy="107491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/>
          <p:cNvCxnSpPr/>
          <p:nvPr/>
        </p:nvCxnSpPr>
        <p:spPr>
          <a:xfrm>
            <a:off x="2116499" y="4258512"/>
            <a:ext cx="1" cy="6296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Explosion 2 58"/>
          <p:cNvSpPr/>
          <p:nvPr/>
        </p:nvSpPr>
        <p:spPr>
          <a:xfrm>
            <a:off x="1391800" y="2023413"/>
            <a:ext cx="1519040" cy="63764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chemeClr val="tx1"/>
                </a:solidFill>
              </a:rPr>
              <a:t>H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r>
              <a:rPr lang="hr-HR" b="1" dirty="0">
                <a:solidFill>
                  <a:schemeClr val="tx1"/>
                </a:solidFill>
              </a:rPr>
              <a:t>O</a:t>
            </a:r>
            <a:r>
              <a:rPr lang="hr-HR" b="1" baseline="-25000" dirty="0">
                <a:solidFill>
                  <a:schemeClr val="tx1"/>
                </a:solidFill>
              </a:rPr>
              <a:t>2</a:t>
            </a:r>
            <a:endParaRPr lang="en-US" b="1" baseline="-250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3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321" y="799148"/>
            <a:ext cx="5050790" cy="4846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2321" y="5664893"/>
            <a:ext cx="6152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Photomicrographs of control neurons (A), after H</a:t>
            </a:r>
            <a:r>
              <a:rPr lang="en-US" sz="2000" baseline="-25000" dirty="0">
                <a:latin typeface="Palatino Linotype" panose="02040502050505030304" pitchFamily="18" charset="0"/>
              </a:rPr>
              <a:t>2</a:t>
            </a:r>
            <a:r>
              <a:rPr lang="en-US" sz="2000" dirty="0">
                <a:latin typeface="Palatino Linotype" panose="02040502050505030304" pitchFamily="18" charset="0"/>
              </a:rPr>
              <a:t>O</a:t>
            </a:r>
            <a:r>
              <a:rPr lang="en-US" sz="2000" baseline="-25000" dirty="0">
                <a:latin typeface="Palatino Linotype" panose="02040502050505030304" pitchFamily="18" charset="0"/>
              </a:rPr>
              <a:t>2 </a:t>
            </a:r>
            <a:r>
              <a:rPr lang="en-US" sz="2000" dirty="0">
                <a:latin typeface="Palatino Linotype" panose="02040502050505030304" pitchFamily="18" charset="0"/>
              </a:rPr>
              <a:t>treatment (D) ; after QUE and H</a:t>
            </a:r>
            <a:r>
              <a:rPr lang="en-US" sz="2000" baseline="-25000" dirty="0">
                <a:latin typeface="Palatino Linotype" panose="02040502050505030304" pitchFamily="18" charset="0"/>
              </a:rPr>
              <a:t>2</a:t>
            </a:r>
            <a:r>
              <a:rPr lang="en-US" sz="2000" dirty="0">
                <a:latin typeface="Palatino Linotype" panose="02040502050505030304" pitchFamily="18" charset="0"/>
              </a:rPr>
              <a:t>O</a:t>
            </a:r>
            <a:r>
              <a:rPr lang="en-US" sz="2000" baseline="-25000" dirty="0">
                <a:latin typeface="Palatino Linotype" panose="02040502050505030304" pitchFamily="18" charset="0"/>
              </a:rPr>
              <a:t>2</a:t>
            </a:r>
            <a:r>
              <a:rPr lang="en-US" sz="2000" dirty="0">
                <a:latin typeface="Palatino Linotype" panose="02040502050505030304" pitchFamily="18" charset="0"/>
              </a:rPr>
              <a:t> treatment(G). The top of the soma is shown in (B, E, H). Zoomed (C, F, I)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966" y="799148"/>
            <a:ext cx="6855032" cy="3203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88455" y="3754793"/>
            <a:ext cx="66912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Both"/>
            </a:pPr>
            <a:endParaRPr lang="en-US" sz="2000" dirty="0">
              <a:latin typeface="Palatino Linotype" panose="02040502050505030304" pitchFamily="18" charset="0"/>
            </a:endParaRPr>
          </a:p>
          <a:p>
            <a:pPr marL="342900" indent="-342900">
              <a:buAutoNum type="alphaUcParenBoth"/>
            </a:pPr>
            <a:r>
              <a:rPr lang="en-US" sz="2000" dirty="0">
                <a:latin typeface="Palatino Linotype" panose="02040502050505030304" pitchFamily="18" charset="0"/>
              </a:rPr>
              <a:t> Ferret cell dimensions and heights, (B) cell volume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C) roughness parameters and (D) elasticity of control and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treated neurons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291" y="122040"/>
            <a:ext cx="161775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P19 neuron</a:t>
            </a:r>
            <a:r>
              <a:rPr lang="en-US" sz="2000" b="1" dirty="0">
                <a:latin typeface="Palatino Linotype" panose="02040502050505030304" pitchFamily="18" charset="0"/>
              </a:rPr>
              <a:t>s</a:t>
            </a:r>
            <a:endParaRPr lang="en-GB" sz="2000" b="1" dirty="0">
              <a:latin typeface="Palatino Linotype" panose="02040502050505030304" pitchFamily="18" charset="0"/>
            </a:endParaRPr>
          </a:p>
          <a:p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D85624C-CD19-461F-A8AF-6FC0A8182F6E}"/>
              </a:ext>
            </a:extLst>
          </p:cNvPr>
          <p:cNvSpPr txBox="1"/>
          <p:nvPr/>
        </p:nvSpPr>
        <p:spPr>
          <a:xfrm>
            <a:off x="6508531" y="6269114"/>
            <a:ext cx="6332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Palatino Linotype" panose="02040502050505030304" pitchFamily="18" charset="0"/>
              </a:rPr>
              <a:t>Jazvinšćak Jembrek</a:t>
            </a:r>
            <a:r>
              <a:rPr lang="hr-HR" sz="1800" dirty="0">
                <a:latin typeface="Palatino Linotype" panose="02040502050505030304" pitchFamily="18" charset="0"/>
              </a:rPr>
              <a:t> et al. </a:t>
            </a:r>
            <a:r>
              <a:rPr lang="en-GB" sz="1800" i="1" dirty="0" err="1">
                <a:latin typeface="Palatino Linotype" panose="02040502050505030304" pitchFamily="18" charset="0"/>
              </a:rPr>
              <a:t>PLoS</a:t>
            </a:r>
            <a:r>
              <a:rPr lang="en-GB" sz="1800" i="1" dirty="0">
                <a:latin typeface="Palatino Linotype" panose="02040502050505030304" pitchFamily="18" charset="0"/>
              </a:rPr>
              <a:t> One </a:t>
            </a:r>
            <a:r>
              <a:rPr lang="en-GB" sz="1800" b="1" dirty="0">
                <a:latin typeface="Palatino Linotype" panose="02040502050505030304" pitchFamily="18" charset="0"/>
              </a:rPr>
              <a:t>13</a:t>
            </a:r>
            <a:r>
              <a:rPr lang="en-GB" sz="1800" dirty="0">
                <a:latin typeface="Palatino Linotype" panose="02040502050505030304" pitchFamily="18" charset="0"/>
              </a:rPr>
              <a:t> (2018)</a:t>
            </a:r>
            <a:r>
              <a:rPr lang="hr-HR" sz="1800" dirty="0">
                <a:latin typeface="Palatino Linotype" panose="02040502050505030304" pitchFamily="18" charset="0"/>
              </a:rPr>
              <a:t> </a:t>
            </a:r>
            <a:r>
              <a:rPr lang="en-GB" sz="1800" dirty="0">
                <a:latin typeface="Palatino Linotype" panose="02040502050505030304" pitchFamily="18" charset="0"/>
              </a:rPr>
              <a:t>0200119-0200141</a:t>
            </a:r>
            <a:r>
              <a:rPr lang="hr-HR" dirty="0">
                <a:latin typeface="Palatino Linotype" panose="02040502050505030304" pitchFamily="18" charset="0"/>
              </a:rPr>
              <a:t>.</a:t>
            </a:r>
            <a:endParaRPr lang="en-GB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22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8" y="743221"/>
            <a:ext cx="5353491" cy="4296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590" y="5022468"/>
            <a:ext cx="6342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3D topography of SH-SY5Y; (A) control cell; 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(B) cell treated with 10 µg/mL MCE for 24 h; 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(C) cell treated with copper (0.5 mM CuSO4) for 24 h; (D) cell treated with MCE and copper for 24 h.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" r="3737"/>
          <a:stretch/>
        </p:blipFill>
        <p:spPr>
          <a:xfrm>
            <a:off x="5656657" y="1300879"/>
            <a:ext cx="6342743" cy="3721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53333" y="5157011"/>
            <a:ext cx="5521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Parameters of roughness (A) and elasticity (B)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of treated and control SH-SY5Y cells.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915" y="66113"/>
            <a:ext cx="379462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Ne</a:t>
            </a:r>
            <a:r>
              <a:rPr lang="hr-HR" sz="2000" b="1" dirty="0">
                <a:latin typeface="Palatino Linotype" panose="02040502050505030304" pitchFamily="18" charset="0"/>
              </a:rPr>
              <a:t>uroblastoma </a:t>
            </a:r>
            <a:r>
              <a:rPr lang="en-US" sz="2000" b="1" dirty="0">
                <a:latin typeface="Palatino Linotype" panose="02040502050505030304" pitchFamily="18" charset="0"/>
              </a:rPr>
              <a:t>SH -SY5Y cells</a:t>
            </a:r>
            <a:endParaRPr lang="en-GB" sz="2000" b="1" dirty="0">
              <a:latin typeface="Palatino Linotype" panose="02040502050505030304" pitchFamily="18" charset="0"/>
            </a:endParaRPr>
          </a:p>
          <a:p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83F7472-B8A0-455A-A41E-4CF654315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4414" y="-190203"/>
            <a:ext cx="2851503" cy="20304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34C89A-243F-4EBC-A594-951761008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4414" y="-22560"/>
            <a:ext cx="902286" cy="536494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8084986E-5A36-4BB1-AE1B-F1DEDB07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AC22977-E298-4603-B36E-5C41611FB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F90098-D96D-4D1A-9400-F386BA52957D}"/>
              </a:ext>
            </a:extLst>
          </p:cNvPr>
          <p:cNvSpPr txBox="1"/>
          <p:nvPr/>
        </p:nvSpPr>
        <p:spPr>
          <a:xfrm>
            <a:off x="846082" y="6401746"/>
            <a:ext cx="6232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 err="1">
                <a:latin typeface="Palatino Linotype" panose="02040502050505030304" pitchFamily="18" charset="0"/>
              </a:rPr>
              <a:t>Sadžak</a:t>
            </a:r>
            <a:r>
              <a:rPr lang="hr-HR" sz="1800" dirty="0">
                <a:latin typeface="Palatino Linotype" panose="02040502050505030304" pitchFamily="18" charset="0"/>
              </a:rPr>
              <a:t> et al. </a:t>
            </a:r>
            <a:r>
              <a:rPr lang="en-GB" sz="1800" i="1" dirty="0">
                <a:latin typeface="Palatino Linotype" panose="02040502050505030304" pitchFamily="18" charset="0"/>
              </a:rPr>
              <a:t>Molecules</a:t>
            </a:r>
            <a:r>
              <a:rPr lang="en-GB" sz="1800" b="1" dirty="0">
                <a:latin typeface="Palatino Linotype" panose="02040502050505030304" pitchFamily="18" charset="0"/>
              </a:rPr>
              <a:t> </a:t>
            </a:r>
            <a:r>
              <a:rPr lang="hr-HR" sz="1800" b="1" dirty="0">
                <a:latin typeface="Palatino Linotype" panose="02040502050505030304" pitchFamily="18" charset="0"/>
              </a:rPr>
              <a:t>26 </a:t>
            </a:r>
            <a:r>
              <a:rPr lang="hr-HR" sz="1800" dirty="0">
                <a:latin typeface="Palatino Linotype" panose="02040502050505030304" pitchFamily="18" charset="0"/>
              </a:rPr>
              <a:t>(</a:t>
            </a:r>
            <a:r>
              <a:rPr lang="en-GB" sz="1800" dirty="0">
                <a:latin typeface="Palatino Linotype" panose="02040502050505030304" pitchFamily="18" charset="0"/>
              </a:rPr>
              <a:t>2021</a:t>
            </a:r>
            <a:r>
              <a:rPr lang="hr-HR" sz="1800" dirty="0">
                <a:latin typeface="Palatino Linotype" panose="02040502050505030304" pitchFamily="18" charset="0"/>
              </a:rPr>
              <a:t>)</a:t>
            </a:r>
            <a:r>
              <a:rPr lang="en-GB" sz="1800" dirty="0">
                <a:latin typeface="Palatino Linotype" panose="02040502050505030304" pitchFamily="18" charset="0"/>
              </a:rPr>
              <a:t> 845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92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423232" y="667031"/>
            <a:ext cx="4824536" cy="6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6" name="TextBox 5"/>
          <p:cNvSpPr txBox="1"/>
          <p:nvPr/>
        </p:nvSpPr>
        <p:spPr>
          <a:xfrm>
            <a:off x="3417032" y="689627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Inhibition of lipid peroxidation by flavonoids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5872504" y="1144180"/>
            <a:ext cx="0" cy="38694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5829300" y="1531127"/>
            <a:ext cx="4111324" cy="5501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085930" y="2089702"/>
            <a:ext cx="2702780" cy="1475819"/>
          </a:xfrm>
          <a:prstGeom prst="roundRect">
            <a:avLst>
              <a:gd name="adj" fmla="val 742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400"/>
          </a:p>
        </p:txBody>
      </p:sp>
      <p:sp>
        <p:nvSpPr>
          <p:cNvPr id="15" name="TextBox 14"/>
          <p:cNvSpPr txBox="1"/>
          <p:nvPr/>
        </p:nvSpPr>
        <p:spPr>
          <a:xfrm>
            <a:off x="9159350" y="2213240"/>
            <a:ext cx="262936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Instability of flavonoids and preparations of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</a:p>
          <a:p>
            <a:pPr algn="ctr"/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nano</a:t>
            </a:r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carriers</a:t>
            </a:r>
            <a:endParaRPr lang="hr-HR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258300" y="3854282"/>
            <a:ext cx="2200275" cy="10910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9328350" y="3915284"/>
            <a:ext cx="2060174" cy="1005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latin typeface="Palatino Linotype" panose="02040502050505030304" pitchFamily="18" charset="0"/>
              </a:rPr>
              <a:t>Sili</a:t>
            </a:r>
            <a:r>
              <a:rPr lang="en-US" sz="2000" dirty="0">
                <a:latin typeface="Palatino Linotype" panose="02040502050505030304" pitchFamily="18" charset="0"/>
              </a:rPr>
              <a:t>c</a:t>
            </a:r>
            <a:r>
              <a:rPr lang="hr-HR" sz="2000" dirty="0">
                <a:latin typeface="Palatino Linotype" panose="02040502050505030304" pitchFamily="18" charset="0"/>
              </a:rPr>
              <a:t>a N</a:t>
            </a:r>
            <a:r>
              <a:rPr lang="en-US" sz="2000" dirty="0">
                <a:latin typeface="Palatino Linotype" panose="02040502050505030304" pitchFamily="18" charset="0"/>
              </a:rPr>
              <a:t>Ps</a:t>
            </a:r>
            <a:endParaRPr lang="hr-HR" sz="2000" dirty="0">
              <a:latin typeface="Palatino Linotype" panose="02040502050505030304" pitchFamily="18" charset="0"/>
            </a:endParaRPr>
          </a:p>
          <a:p>
            <a:pPr algn="ctr"/>
            <a:endParaRPr lang="hr-HR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m</a:t>
            </a:r>
            <a:r>
              <a:rPr lang="hr-HR" sz="2000" dirty="0">
                <a:latin typeface="Palatino Linotype" panose="02040502050505030304" pitchFamily="18" charset="0"/>
              </a:rPr>
              <a:t>agnetite</a:t>
            </a:r>
            <a:r>
              <a:rPr lang="en-US" sz="2000" dirty="0">
                <a:latin typeface="Palatino Linotype" panose="02040502050505030304" pitchFamily="18" charset="0"/>
              </a:rPr>
              <a:t> NPs</a:t>
            </a:r>
            <a:endParaRPr lang="hr-HR" sz="2000" dirty="0">
              <a:latin typeface="Palatino Linotype" panose="0204050205050503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0244750" y="3540465"/>
            <a:ext cx="1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223" y="1323110"/>
            <a:ext cx="847417" cy="829128"/>
          </a:xfrm>
          <a:prstGeom prst="rect">
            <a:avLst/>
          </a:prstGeom>
        </p:spPr>
      </p:pic>
      <p:sp>
        <p:nvSpPr>
          <p:cNvPr id="36" name="Naslov 1"/>
          <p:cNvSpPr>
            <a:spLocks noGrp="1"/>
          </p:cNvSpPr>
          <p:nvPr>
            <p:ph type="title"/>
          </p:nvPr>
        </p:nvSpPr>
        <p:spPr>
          <a:xfrm>
            <a:off x="329717" y="2142280"/>
            <a:ext cx="10515600" cy="2383823"/>
          </a:xfrm>
        </p:spPr>
        <p:txBody>
          <a:bodyPr>
            <a:normAutofit/>
          </a:bodyPr>
          <a:lstStyle/>
          <a:p>
            <a:pPr>
              <a:tabLst>
                <a:tab pos="1597025" algn="l"/>
              </a:tabLst>
            </a:pPr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Requirements</a:t>
            </a:r>
            <a:r>
              <a:rPr lang="hr-HR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/>
            </a:r>
            <a:br>
              <a:rPr lang="hr-HR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hr-HR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		</a:t>
            </a: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- non-toxicity and biodegradability</a:t>
            </a:r>
            <a:b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		- biocompatibility and low immunological reaction</a:t>
            </a:r>
            <a:b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		- stability</a:t>
            </a:r>
            <a:b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		- controlled release- </a:t>
            </a:r>
            <a:r>
              <a:rPr lang="en-US" sz="20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superparamagnetism</a:t>
            </a: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		- high drug loading capacity- </a:t>
            </a:r>
            <a:r>
              <a:rPr lang="en-US" sz="20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mesoporousness</a:t>
            </a:r>
            <a:endParaRPr lang="hr-HR" sz="20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199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16B201AB-5BA9-D2EE-C63C-53C34154F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/>
        </p:blipFill>
        <p:spPr>
          <a:xfrm>
            <a:off x="566126" y="1790124"/>
            <a:ext cx="10682514" cy="281341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39490" y="4641390"/>
            <a:ext cx="6846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Synthesis of nanocarriers - modified </a:t>
            </a:r>
            <a:r>
              <a:rPr lang="en-US" sz="2000" b="1" dirty="0">
                <a:latin typeface="Palatino Linotype" panose="02040502050505030304" pitchFamily="18" charset="0"/>
              </a:rPr>
              <a:t>solvothermal method</a:t>
            </a:r>
            <a:endParaRPr lang="en-GB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3356" y="5967356"/>
            <a:ext cx="6907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Palatino Linotype" panose="02040502050505030304" pitchFamily="18" charset="0"/>
              </a:rPr>
              <a:t>Šegota, S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et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al</a:t>
            </a:r>
            <a:r>
              <a:rPr lang="hr-HR" sz="2000" dirty="0">
                <a:latin typeface="Palatino Linotype" panose="02040502050505030304" pitchFamily="18" charset="0"/>
              </a:rPr>
              <a:t>., </a:t>
            </a:r>
            <a:r>
              <a:rPr lang="en-GB" sz="2000" dirty="0">
                <a:latin typeface="Palatino Linotype" panose="02040502050505030304" pitchFamily="18" charset="0"/>
              </a:rPr>
              <a:t> </a:t>
            </a:r>
            <a:r>
              <a:rPr lang="en-GB" sz="2000" i="1" dirty="0">
                <a:latin typeface="Palatino Linotype" panose="02040502050505030304" pitchFamily="18" charset="0"/>
              </a:rPr>
              <a:t>J. </a:t>
            </a:r>
            <a:r>
              <a:rPr lang="en-GB" sz="2000" i="1" dirty="0" err="1">
                <a:latin typeface="Palatino Linotype" panose="02040502050505030304" pitchFamily="18" charset="0"/>
              </a:rPr>
              <a:t>Magn</a:t>
            </a:r>
            <a:r>
              <a:rPr lang="en-GB" sz="2000" i="1" dirty="0">
                <a:latin typeface="Palatino Linotype" panose="02040502050505030304" pitchFamily="18" charset="0"/>
              </a:rPr>
              <a:t>. </a:t>
            </a:r>
            <a:r>
              <a:rPr lang="en-GB" sz="2000" i="1" dirty="0" err="1">
                <a:latin typeface="Palatino Linotype" panose="02040502050505030304" pitchFamily="18" charset="0"/>
              </a:rPr>
              <a:t>Magn</a:t>
            </a:r>
            <a:r>
              <a:rPr lang="en-GB" sz="2000" i="1" dirty="0">
                <a:latin typeface="Palatino Linotype" panose="02040502050505030304" pitchFamily="18" charset="0"/>
              </a:rPr>
              <a:t>. Mater</a:t>
            </a:r>
            <a:r>
              <a:rPr lang="en-GB" sz="2000" dirty="0">
                <a:latin typeface="Palatino Linotype" panose="02040502050505030304" pitchFamily="18" charset="0"/>
              </a:rPr>
              <a:t>.</a:t>
            </a:r>
            <a:r>
              <a:rPr lang="en-GB" sz="2000" b="1" dirty="0">
                <a:latin typeface="Palatino Linotype" panose="02040502050505030304" pitchFamily="18" charset="0"/>
              </a:rPr>
              <a:t> 490 </a:t>
            </a:r>
            <a:r>
              <a:rPr lang="en-GB" sz="2000" dirty="0">
                <a:latin typeface="Palatino Linotype" panose="02040502050505030304" pitchFamily="18" charset="0"/>
              </a:rPr>
              <a:t>(2019) 125-130.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126" y="6386649"/>
            <a:ext cx="5408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>
                <a:latin typeface="Palatino Linotype" panose="02040502050505030304" pitchFamily="18" charset="0"/>
              </a:rPr>
              <a:t>Mandić</a:t>
            </a:r>
            <a:r>
              <a:rPr lang="en-GB" sz="2000" dirty="0">
                <a:latin typeface="Palatino Linotype" panose="02040502050505030304" pitchFamily="18" charset="0"/>
              </a:rPr>
              <a:t>, L.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et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al</a:t>
            </a:r>
            <a:r>
              <a:rPr lang="hr-HR" sz="2000" dirty="0">
                <a:latin typeface="Palatino Linotype" panose="02040502050505030304" pitchFamily="18" charset="0"/>
              </a:rPr>
              <a:t>., </a:t>
            </a:r>
            <a:r>
              <a:rPr lang="hr-HR" sz="2000" b="1" i="1" dirty="0">
                <a:latin typeface="Palatino Linotype" panose="02040502050505030304" pitchFamily="18" charset="0"/>
              </a:rPr>
              <a:t>A</a:t>
            </a:r>
            <a:r>
              <a:rPr lang="en-GB" sz="2000" b="1" i="1" dirty="0" err="1">
                <a:latin typeface="Palatino Linotype" panose="02040502050505030304" pitchFamily="18" charset="0"/>
              </a:rPr>
              <a:t>ntioxidants</a:t>
            </a:r>
            <a:r>
              <a:rPr lang="en-GB" sz="2000" b="1" i="1" dirty="0">
                <a:latin typeface="Palatino Linotype" panose="02040502050505030304" pitchFamily="18" charset="0"/>
              </a:rPr>
              <a:t> </a:t>
            </a:r>
            <a:r>
              <a:rPr lang="en-GB" sz="2000" b="1" dirty="0">
                <a:latin typeface="Palatino Linotype" panose="02040502050505030304" pitchFamily="18" charset="0"/>
              </a:rPr>
              <a:t>10 </a:t>
            </a:r>
            <a:r>
              <a:rPr lang="en-GB" sz="2000" dirty="0">
                <a:latin typeface="Palatino Linotype" panose="02040502050505030304" pitchFamily="18" charset="0"/>
              </a:rPr>
              <a:t>(2021)1212.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9787" y="125969"/>
            <a:ext cx="612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Palatino Linotype" panose="02040502050505030304" pitchFamily="18" charset="0"/>
              </a:rPr>
              <a:t>Magnetic mesoporous nanoparticles</a:t>
            </a:r>
            <a:endParaRPr lang="en-GB" dirty="0">
              <a:latin typeface="Palatino Linotype" panose="0204050205050503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09468" y="3176321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latin typeface="Palatino Linotype" panose="02040502050505030304" pitchFamily="18" charset="0"/>
              </a:rPr>
              <a:t>1 h 160°C</a:t>
            </a:r>
            <a:endParaRPr lang="en-GB" dirty="0">
              <a:latin typeface="Palatino Linotype" panose="0204050205050503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39211" y="3196829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latin typeface="Palatino Linotype" panose="02040502050505030304" pitchFamily="18" charset="0"/>
              </a:rPr>
              <a:t>20 h 200°C</a:t>
            </a:r>
            <a:endParaRPr lang="en-GB" dirty="0">
              <a:latin typeface="Palatino Linotype" panose="02040502050505030304" pitchFamily="18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149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52983649"/>
              </p:ext>
            </p:extLst>
          </p:nvPr>
        </p:nvGraphicFramePr>
        <p:xfrm>
          <a:off x="3751167" y="556624"/>
          <a:ext cx="2707692" cy="2515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" r:id="rId4" imgW="4201160" imgH="2950210" progId="Origin95.Graph">
                  <p:embed/>
                </p:oleObj>
              </mc:Choice>
              <mc:Fallback>
                <p:oleObj r:id="rId4" imgW="4201160" imgH="2950210" progId="Origin95.Graph">
                  <p:embed/>
                  <p:pic>
                    <p:nvPicPr>
                      <p:cNvPr id="4" name="Content Placeholder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51167" y="556624"/>
                        <a:ext cx="2707692" cy="2515940"/>
                      </a:xfrm>
                      <a:prstGeom prst="rect">
                        <a:avLst/>
                      </a:prstGeom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6454602"/>
              </p:ext>
            </p:extLst>
          </p:nvPr>
        </p:nvGraphicFramePr>
        <p:xfrm>
          <a:off x="3715658" y="3551662"/>
          <a:ext cx="2743201" cy="2445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r:id="rId6" imgW="4201160" imgH="2950210" progId="Origin95.Graph">
                  <p:embed/>
                </p:oleObj>
              </mc:Choice>
              <mc:Fallback>
                <p:oleObj r:id="rId6" imgW="4201160" imgH="2950210" progId="Origin95.Graph">
                  <p:embed/>
                  <p:pic>
                    <p:nvPicPr>
                      <p:cNvPr id="5" name="Content Placeholder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15658" y="3551662"/>
                        <a:ext cx="2743201" cy="2445855"/>
                      </a:xfrm>
                      <a:prstGeom prst="rect">
                        <a:avLst/>
                      </a:prstGeom>
                      <a:ln>
                        <a:solidFill>
                          <a:schemeClr val="accent4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 descr="magnetit a05"/>
          <p:cNvPicPr>
            <a:picLocks noChangeAspect="1"/>
          </p:cNvPicPr>
          <p:nvPr/>
        </p:nvPicPr>
        <p:blipFill>
          <a:blip r:embed="rId8"/>
          <a:srcRect l="696" b="6722"/>
          <a:stretch>
            <a:fillRect/>
          </a:stretch>
        </p:blipFill>
        <p:spPr>
          <a:xfrm>
            <a:off x="271685" y="545558"/>
            <a:ext cx="3361516" cy="2527006"/>
          </a:xfrm>
          <a:prstGeom prst="rect">
            <a:avLst/>
          </a:prstGeom>
        </p:spPr>
      </p:pic>
      <p:pic>
        <p:nvPicPr>
          <p:cNvPr id="25" name="Picture 24" descr="Uzorak01 a10"/>
          <p:cNvPicPr>
            <a:picLocks noChangeAspect="1"/>
          </p:cNvPicPr>
          <p:nvPr/>
        </p:nvPicPr>
        <p:blipFill>
          <a:blip r:embed="rId9"/>
          <a:srcRect l="274" b="6185"/>
          <a:stretch>
            <a:fillRect/>
          </a:stretch>
        </p:blipFill>
        <p:spPr>
          <a:xfrm>
            <a:off x="271686" y="3555015"/>
            <a:ext cx="3280204" cy="247024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9181" y="6216448"/>
            <a:ext cx="9602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2000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SEM and AFM micrographs of </a:t>
            </a:r>
            <a:r>
              <a:rPr lang="en-US" altLang="en-US" sz="2000" b="1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functionalized</a:t>
            </a:r>
            <a:r>
              <a:rPr lang="en-US" altLang="en-US" sz="2000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 MNPs and histogram of MNPs sizes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40446" y="3088548"/>
            <a:ext cx="8879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800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SEM and AFM micrographs </a:t>
            </a:r>
            <a:r>
              <a:rPr lang="en-US" altLang="en-US" sz="1800" b="1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of unfunctionalized </a:t>
            </a:r>
            <a:r>
              <a:rPr lang="en-US" altLang="en-US" sz="1800" dirty="0">
                <a:latin typeface="Palatino Linotype" panose="02040502050505030304" pitchFamily="18" charset="0"/>
                <a:cs typeface="Times New Roman" panose="02020603050405020304" pitchFamily="18" charset="0"/>
                <a:sym typeface="+mn-ea"/>
              </a:rPr>
              <a:t>MNPs and histogram of MNPs sizes</a:t>
            </a:r>
            <a:endParaRPr lang="en-GB" sz="1800" dirty="0">
              <a:latin typeface="Palatino Linotype" panose="02040502050505030304" pitchFamily="18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0"/>
          <a:srcRect r="52504"/>
          <a:stretch/>
        </p:blipFill>
        <p:spPr>
          <a:xfrm>
            <a:off x="6576825" y="523559"/>
            <a:ext cx="2523632" cy="257100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1"/>
          <a:srcRect l="52686" b="4022"/>
          <a:stretch/>
        </p:blipFill>
        <p:spPr>
          <a:xfrm>
            <a:off x="9218423" y="3505691"/>
            <a:ext cx="2569028" cy="25688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042406" y="456265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i="1" dirty="0" err="1">
                <a:latin typeface="Palatino Linotype" panose="02040502050505030304" pitchFamily="18" charset="0"/>
              </a:rPr>
              <a:t>d</a:t>
            </a:r>
            <a:r>
              <a:rPr lang="hr-HR" b="1" i="1" baseline="-25000" dirty="0" err="1">
                <a:latin typeface="Palatino Linotype" panose="02040502050505030304" pitchFamily="18" charset="0"/>
              </a:rPr>
              <a:t>max</a:t>
            </a:r>
            <a:r>
              <a:rPr lang="hr-HR" b="1" dirty="0">
                <a:latin typeface="Palatino Linotype" panose="02040502050505030304" pitchFamily="18" charset="0"/>
              </a:rPr>
              <a:t> = </a:t>
            </a:r>
            <a:r>
              <a:rPr lang="en-GB" b="1" dirty="0">
                <a:latin typeface="Palatino Linotype" panose="02040502050505030304" pitchFamily="18" charset="0"/>
              </a:rPr>
              <a:t>103,4 ± 0,7 nm </a:t>
            </a:r>
            <a:r>
              <a:rPr lang="hr-HR" b="1" dirty="0">
                <a:latin typeface="Palatino Linotype" panose="02040502050505030304" pitchFamily="18" charset="0"/>
              </a:rPr>
              <a:t> </a:t>
            </a:r>
            <a:endParaRPr lang="en-GB" b="1" dirty="0">
              <a:latin typeface="Palatino Linotype" panose="0204050205050503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50285" y="3494337"/>
            <a:ext cx="216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i="1" dirty="0" err="1">
                <a:latin typeface="Palatino Linotype" panose="02040502050505030304" pitchFamily="18" charset="0"/>
              </a:rPr>
              <a:t>d</a:t>
            </a:r>
            <a:r>
              <a:rPr lang="hr-HR" b="1" baseline="-25000" dirty="0" err="1">
                <a:latin typeface="Palatino Linotype" panose="02040502050505030304" pitchFamily="18" charset="0"/>
              </a:rPr>
              <a:t>max</a:t>
            </a:r>
            <a:r>
              <a:rPr lang="hr-HR" b="1" dirty="0">
                <a:latin typeface="Palatino Linotype" panose="02040502050505030304" pitchFamily="18" charset="0"/>
              </a:rPr>
              <a:t> = </a:t>
            </a:r>
            <a:r>
              <a:rPr lang="en-GB" b="1" dirty="0">
                <a:latin typeface="Palatino Linotype" panose="02040502050505030304" pitchFamily="18" charset="0"/>
              </a:rPr>
              <a:t>10</a:t>
            </a:r>
            <a:r>
              <a:rPr lang="hr-HR" b="1" dirty="0">
                <a:latin typeface="Palatino Linotype" panose="02040502050505030304" pitchFamily="18" charset="0"/>
              </a:rPr>
              <a:t>1</a:t>
            </a:r>
            <a:r>
              <a:rPr lang="en-GB" b="1" dirty="0">
                <a:latin typeface="Palatino Linotype" panose="02040502050505030304" pitchFamily="18" charset="0"/>
              </a:rPr>
              <a:t> ± 0,</a:t>
            </a:r>
            <a:r>
              <a:rPr lang="hr-HR" b="1" dirty="0">
                <a:latin typeface="Palatino Linotype" panose="02040502050505030304" pitchFamily="18" charset="0"/>
              </a:rPr>
              <a:t>9</a:t>
            </a:r>
            <a:r>
              <a:rPr lang="en-GB" b="1" dirty="0">
                <a:latin typeface="Palatino Linotype" panose="02040502050505030304" pitchFamily="18" charset="0"/>
              </a:rPr>
              <a:t> nm 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0"/>
          <a:srcRect l="51456"/>
          <a:stretch/>
        </p:blipFill>
        <p:spPr>
          <a:xfrm>
            <a:off x="6622627" y="3551662"/>
            <a:ext cx="2579321" cy="25710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1"/>
          <a:srcRect l="2014" r="51549" b="4853"/>
          <a:stretch/>
        </p:blipFill>
        <p:spPr>
          <a:xfrm>
            <a:off x="9125384" y="479561"/>
            <a:ext cx="2567333" cy="2593003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0" y="448410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706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0715" y="5192829"/>
            <a:ext cx="4674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Influence of the frequency of the alternating</a:t>
            </a:r>
          </a:p>
          <a:p>
            <a:r>
              <a:rPr lang="en-US" dirty="0">
                <a:latin typeface="Palatino Linotype" panose="02040502050505030304" pitchFamily="18" charset="0"/>
              </a:rPr>
              <a:t> magnetic field</a:t>
            </a:r>
            <a:endParaRPr lang="en-GB" dirty="0">
              <a:latin typeface="Palatino Linotype" panose="0204050205050503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63" y="937408"/>
            <a:ext cx="6267581" cy="3881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640" y="948599"/>
            <a:ext cx="6344380" cy="38819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6591" y="61422"/>
            <a:ext cx="23278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Controlled release</a:t>
            </a:r>
            <a:endParaRPr lang="en-GB" sz="2000" dirty="0"/>
          </a:p>
          <a:p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347093A-950C-4710-A2B5-CBEA046D55AC}"/>
              </a:ext>
            </a:extLst>
          </p:cNvPr>
          <p:cNvSpPr txBox="1"/>
          <p:nvPr/>
        </p:nvSpPr>
        <p:spPr>
          <a:xfrm>
            <a:off x="7032318" y="5331328"/>
            <a:ext cx="4188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  <a:ea typeface="Cambria" panose="02040503050406030204" pitchFamily="18" charset="0"/>
              </a:rPr>
              <a:t>The influence of permanent mag. fields</a:t>
            </a:r>
          </a:p>
        </p:txBody>
      </p:sp>
    </p:spTree>
    <p:extLst>
      <p:ext uri="{BB962C8B-B14F-4D97-AF65-F5344CB8AC3E}">
        <p14:creationId xmlns:p14="http://schemas.microsoft.com/office/powerpoint/2010/main" val="3782130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829" y="25649"/>
            <a:ext cx="6203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Actual mass of QUE released from MNP in dialysis</a:t>
            </a:r>
            <a:endParaRPr lang="en-GB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430" y="5434165"/>
            <a:ext cx="10334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Experimental setup for studying the quercetin release kinetics under non-sink conditions.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829" y="6457890"/>
            <a:ext cx="5820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Palatino Linotype" panose="02040502050505030304" pitchFamily="18" charset="0"/>
              </a:rPr>
              <a:t>Mandić</a:t>
            </a:r>
            <a:r>
              <a:rPr lang="en-GB" sz="2000" dirty="0">
                <a:latin typeface="Palatino Linotype" panose="02040502050505030304" pitchFamily="18" charset="0"/>
              </a:rPr>
              <a:t>, L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et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hr-HR" sz="2000" dirty="0" err="1">
                <a:latin typeface="Palatino Linotype" panose="02040502050505030304" pitchFamily="18" charset="0"/>
              </a:rPr>
              <a:t>al</a:t>
            </a:r>
            <a:r>
              <a:rPr lang="hr-HR" sz="2000" dirty="0">
                <a:latin typeface="Palatino Linotype" panose="02040502050505030304" pitchFamily="18" charset="0"/>
              </a:rPr>
              <a:t>., </a:t>
            </a:r>
            <a:r>
              <a:rPr lang="en-GB" sz="2000" i="1" dirty="0">
                <a:latin typeface="Palatino Linotype" panose="02040502050505030304" pitchFamily="18" charset="0"/>
              </a:rPr>
              <a:t>Antioxidants</a:t>
            </a:r>
            <a:r>
              <a:rPr lang="en-GB" sz="2000" dirty="0">
                <a:latin typeface="Palatino Linotype" panose="02040502050505030304" pitchFamily="18" charset="0"/>
              </a:rPr>
              <a:t> </a:t>
            </a:r>
            <a:r>
              <a:rPr lang="en-GB" sz="2000" b="1" dirty="0">
                <a:latin typeface="Palatino Linotype" panose="02040502050505030304" pitchFamily="18" charset="0"/>
              </a:rPr>
              <a:t>12</a:t>
            </a:r>
            <a:r>
              <a:rPr lang="en-GB" sz="2000" dirty="0">
                <a:latin typeface="Palatino Linotype" panose="02040502050505030304" pitchFamily="18" charset="0"/>
              </a:rPr>
              <a:t>(3)</a:t>
            </a:r>
            <a:r>
              <a:rPr lang="hr-HR" sz="2000" dirty="0">
                <a:latin typeface="Palatino Linotype" panose="02040502050505030304" pitchFamily="18" charset="0"/>
              </a:rPr>
              <a:t> </a:t>
            </a:r>
            <a:r>
              <a:rPr lang="en-GB" sz="2000" dirty="0">
                <a:latin typeface="Palatino Linotype" panose="02040502050505030304" pitchFamily="18" charset="0"/>
              </a:rPr>
              <a:t>(2023) 732-748.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69DEC11-D001-4C6D-B53F-E8A6A9F65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56" y="798788"/>
            <a:ext cx="9332979" cy="44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832"/>
          <a:stretch/>
        </p:blipFill>
        <p:spPr>
          <a:xfrm>
            <a:off x="943428" y="948732"/>
            <a:ext cx="7880290" cy="4651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659" y="5466188"/>
            <a:ext cx="121751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Measured cumulative mass of released QUE through the membrane (25 </a:t>
            </a:r>
            <a:r>
              <a:rPr lang="en-US" sz="2000" dirty="0" err="1">
                <a:latin typeface="Palatino Linotype" panose="02040502050505030304" pitchFamily="18" charset="0"/>
              </a:rPr>
              <a:t>kDa</a:t>
            </a:r>
            <a:r>
              <a:rPr lang="en-US" sz="2000" dirty="0">
                <a:latin typeface="Palatino Linotype" panose="02040502050505030304" pitchFamily="18" charset="0"/>
              </a:rPr>
              <a:t>) in PBS/EtOH (vol.% 50:50) 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at 37 °C and calculated actual mass of QUE at B = 11 </a:t>
            </a:r>
            <a:r>
              <a:rPr lang="en-US" sz="2000" dirty="0" err="1">
                <a:latin typeface="Palatino Linotype" panose="02040502050505030304" pitchFamily="18" charset="0"/>
              </a:rPr>
              <a:t>mT</a:t>
            </a:r>
            <a:r>
              <a:rPr lang="en-US" sz="2000" dirty="0">
                <a:latin typeface="Palatino Linotype" panose="02040502050505030304" pitchFamily="18" charset="0"/>
              </a:rPr>
              <a:t> and alternating fields  = 50 kHz and  = 100 kHz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079" y="3335977"/>
            <a:ext cx="4749336" cy="11153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659" y="98195"/>
            <a:ext cx="62039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Actual mass of QUE released from MNC in dialysis</a:t>
            </a:r>
            <a:endParaRPr lang="en-GB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04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7363" y="862028"/>
            <a:ext cx="6674904" cy="4433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3295"/>
          <a:stretch/>
        </p:blipFill>
        <p:spPr>
          <a:xfrm>
            <a:off x="6008991" y="729510"/>
            <a:ext cx="6032841" cy="4177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491" y="5305064"/>
            <a:ext cx="46951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MSN diffractogram (B) Topographic (B) and</a:t>
            </a:r>
          </a:p>
          <a:p>
            <a:r>
              <a:rPr lang="en-US" dirty="0">
                <a:latin typeface="Palatino Linotype" panose="02040502050505030304" pitchFamily="18" charset="0"/>
              </a:rPr>
              <a:t> amplitude (C) view of MNP (D) </a:t>
            </a:r>
          </a:p>
          <a:p>
            <a:r>
              <a:rPr lang="en-US" dirty="0">
                <a:latin typeface="Palatino Linotype" panose="02040502050505030304" pitchFamily="18" charset="0"/>
              </a:rPr>
              <a:t>FE-SEM image of MSN E) Size histogram</a:t>
            </a:r>
            <a:endParaRPr lang="en-GB" dirty="0"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7160" y="52095"/>
            <a:ext cx="8386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Silica</a:t>
            </a:r>
            <a:endParaRPr lang="en-GB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541" y="5305064"/>
            <a:ext cx="56346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  <a:ea typeface="Cambria" panose="02040503050406030204" pitchFamily="18" charset="0"/>
              </a:rPr>
              <a:t>Stabilization of MNP (A) Topographic (B) phase </a:t>
            </a:r>
          </a:p>
          <a:p>
            <a:r>
              <a:rPr lang="en-US" dirty="0">
                <a:latin typeface="Palatino Linotype" panose="02040502050505030304" pitchFamily="18" charset="0"/>
                <a:ea typeface="Cambria" panose="02040503050406030204" pitchFamily="18" charset="0"/>
              </a:rPr>
              <a:t>(C) 3D view MNPs  (D) FTIR of stabilized MNPs and </a:t>
            </a:r>
          </a:p>
          <a:p>
            <a:r>
              <a:rPr lang="en-US" dirty="0">
                <a:latin typeface="Palatino Linotype" panose="02040502050505030304" pitchFamily="18" charset="0"/>
                <a:ea typeface="Cambria" panose="02040503050406030204" pitchFamily="18" charset="0"/>
              </a:rPr>
              <a:t>(E) SEM image of MNP-PEG</a:t>
            </a:r>
            <a:endParaRPr lang="en-GB" dirty="0">
              <a:latin typeface="Palatino Linotype" panose="02040502050505030304" pitchFamily="18" charset="0"/>
              <a:ea typeface="Cambria" panose="020405030504060302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309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0280" y="83236"/>
            <a:ext cx="3026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Flavonoid incorporation</a:t>
            </a:r>
            <a:endParaRPr lang="en-GB" sz="2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2716"/>
          <a:stretch/>
        </p:blipFill>
        <p:spPr>
          <a:xfrm>
            <a:off x="166365" y="483347"/>
            <a:ext cx="5296385" cy="6537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29115" y="4649892"/>
            <a:ext cx="5766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SEM MSN with incorporated flavonoids (B, E, H)</a:t>
            </a:r>
          </a:p>
          <a:p>
            <a:r>
              <a:rPr lang="en-US" sz="2000" dirty="0">
                <a:latin typeface="Palatino Linotype" panose="02040502050505030304" pitchFamily="18" charset="0"/>
              </a:rPr>
              <a:t>AFM phase images (C, F, I)</a:t>
            </a:r>
            <a:endParaRPr lang="en-GB" sz="2000" dirty="0">
              <a:latin typeface="Palatino Linotype" panose="0204050205050503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>
            <a:extLst>
              <a:ext uri="{FF2B5EF4-FFF2-40B4-BE49-F238E27FC236}">
                <a16:creationId xmlns:a16="http://schemas.microsoft.com/office/drawing/2014/main" id="{FB51FA3A-8D94-4B71-A07B-7776F1D2B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89F41DA-9912-4FF2-A6C0-325AA5CB7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88B7CE2-4BBB-48CE-9AF3-56046E602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/>
            </a:r>
            <a:br>
              <a:rPr kumimoji="0" lang="hr-HR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</a:b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665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1839" y="118906"/>
            <a:ext cx="7069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Interaction of released flavonoids with DOPC membranes</a:t>
            </a:r>
            <a:endParaRPr lang="en-GB" sz="2000" b="1" dirty="0">
              <a:latin typeface="Palatino Linotype" panose="0204050205050503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26" y="893381"/>
            <a:ext cx="11009582" cy="5964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Connector 10"/>
          <p:cNvCxnSpPr/>
          <p:nvPr/>
        </p:nvCxnSpPr>
        <p:spPr>
          <a:xfrm>
            <a:off x="0" y="563935"/>
            <a:ext cx="12192000" cy="0"/>
          </a:xfrm>
          <a:prstGeom prst="line">
            <a:avLst/>
          </a:prstGeom>
          <a:ln w="98425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03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6457" y="2496457"/>
            <a:ext cx="7138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Thank you for your attention!</a:t>
            </a:r>
            <a:endParaRPr lang="en-GB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164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3543</TotalTime>
  <Words>5136</Words>
  <Application>Microsoft Office PowerPoint</Application>
  <PresentationFormat>Widescreen</PresentationFormat>
  <Paragraphs>233</Paragraphs>
  <Slides>25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SimSun</vt:lpstr>
      <vt:lpstr>Arial</vt:lpstr>
      <vt:lpstr>Calibri</vt:lpstr>
      <vt:lpstr>Calibri Light</vt:lpstr>
      <vt:lpstr>Cambria</vt:lpstr>
      <vt:lpstr>Palatino Linotype</vt:lpstr>
      <vt:lpstr>Roboto</vt:lpstr>
      <vt:lpstr>Times New Roman</vt:lpstr>
      <vt:lpstr>Office Theme</vt:lpstr>
      <vt:lpstr>Origin95.Graph</vt:lpstr>
      <vt:lpstr>Controlled Release of Insoluble and Unstable Flavonoids from Magnetic Nanocarriers by External Magnetic Fields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Requirements   - non-toxicity and biodegradability   - biocompatibility and low immunological reaction   - stability   - controlled release- superparamagnetism   - high drug loading capacity- mesoporousness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nanotehnologije u procesu lipidne peroksidacije</dc:title>
  <dc:creator>Suzana Šegota</dc:creator>
  <cp:lastModifiedBy>ssegota</cp:lastModifiedBy>
  <cp:revision>346</cp:revision>
  <dcterms:created xsi:type="dcterms:W3CDTF">2023-04-11T12:10:04Z</dcterms:created>
  <dcterms:modified xsi:type="dcterms:W3CDTF">2025-09-17T14:01:53Z</dcterms:modified>
</cp:coreProperties>
</file>